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66" r:id="rId2"/>
    <p:sldId id="259" r:id="rId3"/>
    <p:sldId id="267" r:id="rId4"/>
    <p:sldId id="272" r:id="rId5"/>
    <p:sldId id="274" r:id="rId6"/>
    <p:sldId id="257" r:id="rId7"/>
    <p:sldId id="277" r:id="rId8"/>
    <p:sldId id="278" r:id="rId9"/>
    <p:sldId id="279" r:id="rId10"/>
    <p:sldId id="280" r:id="rId11"/>
    <p:sldId id="281" r:id="rId12"/>
    <p:sldId id="282" r:id="rId13"/>
    <p:sldId id="284" r:id="rId14"/>
    <p:sldId id="283" r:id="rId15"/>
    <p:sldId id="285" r:id="rId16"/>
    <p:sldId id="286" r:id="rId17"/>
    <p:sldId id="289" r:id="rId18"/>
    <p:sldId id="290" r:id="rId19"/>
    <p:sldId id="287" r:id="rId20"/>
    <p:sldId id="291" r:id="rId21"/>
    <p:sldId id="292" r:id="rId22"/>
    <p:sldId id="293" r:id="rId23"/>
    <p:sldId id="294" r:id="rId24"/>
    <p:sldId id="262" r:id="rId2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8C5DFF"/>
    <a:srgbClr val="F0EDFC"/>
    <a:srgbClr val="497EFF"/>
    <a:srgbClr val="E6ED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4" autoAdjust="0"/>
    <p:restoredTop sz="88615" autoAdjust="0"/>
  </p:normalViewPr>
  <p:slideViewPr>
    <p:cSldViewPr snapToGrid="0" snapToObjects="1">
      <p:cViewPr varScale="1">
        <p:scale>
          <a:sx n="85" d="100"/>
          <a:sy n="85" d="100"/>
        </p:scale>
        <p:origin x="42" y="3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1" d="100"/>
          <a:sy n="91" d="100"/>
        </p:scale>
        <p:origin x="35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E95E976-70F4-4256-87F8-8C8DCC53BA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BDCC8C-7294-4CF0-8960-36C9E1291A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295F5-0835-4FE5-AE68-94FD63DA47FA}" type="datetimeFigureOut">
              <a:rPr lang="ko-KR" altLang="en-US" smtClean="0"/>
              <a:t>2019-10-05</a:t>
            </a:fld>
            <a:endParaRPr lang="ko-KR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DA51DA-8600-481E-A76E-78B0BCBF4D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91ED1E-4848-46F4-932D-DBE68CBD4EB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642BB-465F-4A87-BE9C-807369CA66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888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BF72B-7F50-994D-A72A-7357807FE7B0}" type="datetimeFigureOut">
              <a:rPr kumimoji="1" lang="ko-KR" altLang="en-US" smtClean="0"/>
              <a:t>2019-10-05</a:t>
            </a:fld>
            <a:endParaRPr kumimoji="1"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C843D-B195-254D-98C7-664A4B40DF3C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811902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ko-kr/dotnet/standard/net-standard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ko-kr/dotnet/standard/net-standard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github.com/dotnet/standard/tree/master/docs/versions" TargetMode="Externa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ko-kr/dotnet/standard/net-standard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ko-kr/dotnet/standard/net-standard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.NET Runtime Optimization Service</a:t>
            </a:r>
          </a:p>
          <a:p>
            <a:r>
              <a:rPr lang="en-US" altLang="ko-KR" dirty="0"/>
              <a:t>Microsoft .NET Framework optimization service</a:t>
            </a:r>
          </a:p>
          <a:p>
            <a:r>
              <a:rPr lang="en-US" altLang="ko-KR" dirty="0"/>
              <a:t>Microsoft Common Language Runtime native compiler</a:t>
            </a:r>
          </a:p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677106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ko-KR" altLang="en-US"/>
              <a:t>참고 </a:t>
            </a:r>
            <a:r>
              <a:rPr kumimoji="1" lang="en-US" altLang="ko-KR"/>
              <a:t>- </a:t>
            </a:r>
            <a:r>
              <a:rPr lang="en-US" altLang="ko-KR">
                <a:hlinkClick r:id="rId3"/>
              </a:rPr>
              <a:t>https://docs.microsoft.com/ko-kr/dotnet/standard/net-standard</a:t>
            </a:r>
            <a:endParaRPr lang="en-US" altLang="ko-KR"/>
          </a:p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17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696138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ko-KR" altLang="en-US"/>
              <a:t>참고</a:t>
            </a:r>
            <a:endParaRPr kumimoji="1" lang="en-US" altLang="ko-KR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>
                <a:hlinkClick r:id="rId3"/>
              </a:rPr>
              <a:t>https://docs.microsoft.com/ko-kr/dotnet/standard/net-standard</a:t>
            </a:r>
            <a:endParaRPr lang="en-US" altLang="ko-KR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>
                <a:hlinkClick r:id="rId4"/>
              </a:rPr>
              <a:t>https://github.com/dotnet/standard/tree/master/docs/versions</a:t>
            </a:r>
            <a:endParaRPr lang="en-US" altLang="ko-KR"/>
          </a:p>
          <a:p>
            <a:r>
              <a:rPr lang="en-US" altLang="ko-KR"/>
              <a:t>       </a:t>
            </a:r>
          </a:p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18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514307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19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950509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참고</a:t>
            </a:r>
            <a:endParaRPr lang="en-US" altLang="ko-KR" dirty="0"/>
          </a:p>
          <a:p>
            <a:endParaRPr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C# - async</a:t>
            </a:r>
            <a:r>
              <a:rPr lang="ko-KR" altLang="en-US" dirty="0"/>
              <a:t>를 </a:t>
            </a:r>
            <a:r>
              <a:rPr lang="en-US" altLang="ko-KR" dirty="0"/>
              <a:t>Task </a:t>
            </a:r>
            <a:r>
              <a:rPr lang="ko-KR" altLang="en-US" dirty="0"/>
              <a:t>타입이 아닌 사용자 정의 타입에 적용하는 방법 </a:t>
            </a:r>
            <a:r>
              <a:rPr lang="en-US" altLang="ko-KR" dirty="0"/>
              <a:t>- http://www.sysnet.pe.kr/2/0/11484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닷넷의 관리 포인터</a:t>
            </a:r>
            <a:r>
              <a:rPr lang="en-US" altLang="ko-KR" dirty="0"/>
              <a:t>(Managed Pointer)</a:t>
            </a:r>
            <a:r>
              <a:rPr lang="ko-KR" altLang="en-US" dirty="0"/>
              <a:t>와 </a:t>
            </a:r>
            <a:r>
              <a:rPr lang="en-US" altLang="ko-KR" dirty="0"/>
              <a:t>System.TypedReference - http://www.sysnet.pe.kr/2/0/11529</a:t>
            </a:r>
          </a:p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21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796380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ko-KR" altLang="en-US"/>
              <a:t>참고 </a:t>
            </a:r>
            <a:r>
              <a:rPr kumimoji="1" lang="en-US" altLang="ko-KR"/>
              <a:t>- </a:t>
            </a:r>
            <a:r>
              <a:rPr lang="en-US" altLang="ko-KR">
                <a:hlinkClick r:id="rId3"/>
              </a:rPr>
              <a:t>https://docs.microsoft.com/ko-kr/dotnet/standard/net-standard</a:t>
            </a:r>
            <a:endParaRPr lang="en-US" altLang="ko-KR"/>
          </a:p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23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353438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6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72843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7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858167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8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464735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11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771429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12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25211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13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715616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CallerInfo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관련 특성 타입은 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BCL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에 포함되어 있으나 직접 정의하는 것도 가능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>
              <a:lnSpc>
                <a:spcPct val="150000"/>
              </a:lnSpc>
            </a:pP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참고 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– C# 5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의 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Caller Info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를 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4.5 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미만의 응용 프로그램에 적용하는 방법</a:t>
            </a:r>
          </a:p>
          <a:p>
            <a:pPr>
              <a:lnSpc>
                <a:spcPct val="150000"/>
              </a:lnSpc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http://www.sysnet.pe.kr/2/0/10890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15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122471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ko-KR" altLang="en-US"/>
              <a:t>참고 </a:t>
            </a:r>
            <a:r>
              <a:rPr kumimoji="1" lang="en-US" altLang="ko-KR"/>
              <a:t>- </a:t>
            </a:r>
            <a:r>
              <a:rPr lang="en-US" altLang="ko-KR">
                <a:hlinkClick r:id="rId3"/>
              </a:rPr>
              <a:t>https://docs.microsoft.com/ko-kr/dotnet/standard/net-standard</a:t>
            </a:r>
            <a:endParaRPr lang="en-US" altLang="ko-KR"/>
          </a:p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C843D-B195-254D-98C7-664A4B40DF3C}" type="slidenum">
              <a:rPr kumimoji="1" lang="ko-KR" altLang="en-US" smtClean="0"/>
              <a:t>16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911550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rgbClr val="8C5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824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D84B2126-CBF9-7845-AE8D-210C53ADA33F}"/>
              </a:ext>
            </a:extLst>
          </p:cNvPr>
          <p:cNvSpPr/>
          <p:nvPr userDrawn="1"/>
        </p:nvSpPr>
        <p:spPr>
          <a:xfrm>
            <a:off x="0" y="0"/>
            <a:ext cx="12192000" cy="43200"/>
          </a:xfrm>
          <a:prstGeom prst="rect">
            <a:avLst/>
          </a:prstGeom>
          <a:solidFill>
            <a:srgbClr val="8C5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71604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gradFill>
          <a:gsLst>
            <a:gs pos="0">
              <a:schemeClr val="bg1"/>
            </a:gs>
            <a:gs pos="99000">
              <a:srgbClr val="F0EDFC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2ECF0EF-0A4C-504C-8C0F-188FBC803C62}"/>
              </a:ext>
            </a:extLst>
          </p:cNvPr>
          <p:cNvSpPr/>
          <p:nvPr userDrawn="1"/>
        </p:nvSpPr>
        <p:spPr>
          <a:xfrm>
            <a:off x="0" y="0"/>
            <a:ext cx="12192000" cy="43200"/>
          </a:xfrm>
          <a:prstGeom prst="rect">
            <a:avLst/>
          </a:prstGeom>
          <a:solidFill>
            <a:srgbClr val="8C5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825741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gradFill>
          <a:gsLst>
            <a:gs pos="0">
              <a:schemeClr val="bg1"/>
            </a:gs>
            <a:gs pos="99000">
              <a:srgbClr val="F0EDFC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2ECF0EF-0A4C-504C-8C0F-188FBC803C62}"/>
              </a:ext>
            </a:extLst>
          </p:cNvPr>
          <p:cNvSpPr/>
          <p:nvPr userDrawn="1"/>
        </p:nvSpPr>
        <p:spPr>
          <a:xfrm>
            <a:off x="0" y="0"/>
            <a:ext cx="12192000" cy="43200"/>
          </a:xfrm>
          <a:prstGeom prst="rect">
            <a:avLst/>
          </a:prstGeom>
          <a:solidFill>
            <a:srgbClr val="8C5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E4D7AFD-F842-3B41-8C02-50834E0B93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040" y="6154864"/>
            <a:ext cx="384048" cy="3840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6D72B88-47E6-594C-B32D-7A0BFC05A036}"/>
              </a:ext>
            </a:extLst>
          </p:cNvPr>
          <p:cNvSpPr txBox="1"/>
          <p:nvPr userDrawn="1"/>
        </p:nvSpPr>
        <p:spPr>
          <a:xfrm>
            <a:off x="320040" y="356616"/>
            <a:ext cx="352958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ko-KR" altLang="en-US" sz="900" b="1" i="0" spc="0" baseline="0" err="1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</a:t>
            </a:r>
            <a:r>
              <a:rPr kumimoji="1" lang="ko-KR" altLang="en-US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en-US" altLang="ko-KR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17</a:t>
            </a:r>
            <a:r>
              <a:rPr kumimoji="1" lang="ko-KR" altLang="en-US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년의 변화 정리 및 </a:t>
            </a:r>
            <a:r>
              <a:rPr kumimoji="1" lang="ko-KR" altLang="en-US" sz="900" b="1" i="0" spc="0" baseline="0" err="1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</a:t>
            </a:r>
            <a:r>
              <a:rPr kumimoji="1" lang="ko-KR" altLang="en-US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코어 </a:t>
            </a:r>
            <a:r>
              <a:rPr kumimoji="1" lang="en-US" altLang="ko-KR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3.0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697084-329C-E940-BBE7-12A8E83DAB31}"/>
              </a:ext>
            </a:extLst>
          </p:cNvPr>
          <p:cNvSpPr txBox="1"/>
          <p:nvPr userDrawn="1"/>
        </p:nvSpPr>
        <p:spPr>
          <a:xfrm>
            <a:off x="8342376" y="356616"/>
            <a:ext cx="352958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" altLang="ko-KR" sz="900" b="1" i="0">
                <a:solidFill>
                  <a:schemeClr val="bg1">
                    <a:lumMod val="65000"/>
                  </a:schemeClr>
                </a:solidFill>
                <a:effectLst/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Conf 2019 @ Seoul</a:t>
            </a:r>
            <a:endParaRPr kumimoji="1" lang="en-US" altLang="ko-KR" sz="900" b="1" i="0" spc="0" baseline="0">
              <a:solidFill>
                <a:schemeClr val="bg1">
                  <a:lumMod val="65000"/>
                </a:schemeClr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EC4CD2-F424-4545-BCE6-5D1AD9B789BE}"/>
              </a:ext>
            </a:extLst>
          </p:cNvPr>
          <p:cNvSpPr txBox="1"/>
          <p:nvPr userDrawn="1"/>
        </p:nvSpPr>
        <p:spPr>
          <a:xfrm>
            <a:off x="8260080" y="6449176"/>
            <a:ext cx="3675888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ko-KR" sz="7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KR Medium" panose="020B0600000000000000" pitchFamily="34" charset="-128"/>
                <a:ea typeface="Noto Sans KR Medium" panose="020B0600000000000000" pitchFamily="34" charset="-128"/>
                <a:cs typeface="+mn-cs"/>
              </a:rPr>
              <a:t>COPYRIGHT ©JENNIFERSOFT INC. ALL RIGHTS RESERVED.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7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Noto Sans KR Medium" panose="020B0600000000000000" pitchFamily="34" charset="-128"/>
              <a:ea typeface="Noto Sans KR Medium" panose="020B0600000000000000" pitchFamily="34" charset="-128"/>
              <a:cs typeface="+mn-cs"/>
            </a:endParaRPr>
          </a:p>
          <a:p>
            <a:pPr algn="r"/>
            <a:endParaRPr kumimoji="1" lang="ko-KR" altLang="en-US" sz="700" b="0" i="0">
              <a:solidFill>
                <a:schemeClr val="bg1">
                  <a:lumMod val="65000"/>
                </a:schemeClr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5442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611FDAA8-1DC1-F841-8067-181158FCF124}"/>
              </a:ext>
            </a:extLst>
          </p:cNvPr>
          <p:cNvSpPr/>
          <p:nvPr userDrawn="1"/>
        </p:nvSpPr>
        <p:spPr>
          <a:xfrm>
            <a:off x="0" y="0"/>
            <a:ext cx="12192000" cy="43200"/>
          </a:xfrm>
          <a:prstGeom prst="rect">
            <a:avLst/>
          </a:prstGeom>
          <a:solidFill>
            <a:srgbClr val="8C5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522EC9-AB4A-474A-990A-E96B27AF0B80}"/>
              </a:ext>
            </a:extLst>
          </p:cNvPr>
          <p:cNvSpPr txBox="1"/>
          <p:nvPr userDrawn="1"/>
        </p:nvSpPr>
        <p:spPr>
          <a:xfrm>
            <a:off x="320040" y="356616"/>
            <a:ext cx="352958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ko-KR" altLang="en-US" sz="900" b="1" i="0" spc="0" baseline="0" dirty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 </a:t>
            </a:r>
            <a:r>
              <a:rPr kumimoji="1" lang="en-US" altLang="ko-KR" sz="900" b="1" i="0" spc="0" baseline="0" dirty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17</a:t>
            </a:r>
            <a:r>
              <a:rPr kumimoji="1" lang="ko-KR" altLang="en-US" sz="900" b="1" i="0" spc="0" baseline="0" dirty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년의 변화 정리 및 닷넷 코어 </a:t>
            </a:r>
            <a:r>
              <a:rPr kumimoji="1" lang="en-US" altLang="ko-KR" sz="900" b="1" i="0" spc="0" baseline="0" dirty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3.0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A72CB8-141D-7F4D-98AF-D130F1381D63}"/>
              </a:ext>
            </a:extLst>
          </p:cNvPr>
          <p:cNvSpPr txBox="1"/>
          <p:nvPr userDrawn="1"/>
        </p:nvSpPr>
        <p:spPr>
          <a:xfrm>
            <a:off x="8342376" y="356616"/>
            <a:ext cx="352958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" altLang="ko-KR" sz="900" b="1" i="0">
                <a:solidFill>
                  <a:schemeClr val="bg1">
                    <a:lumMod val="65000"/>
                  </a:schemeClr>
                </a:solidFill>
                <a:effectLst/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Conf 2019 @ Seoul</a:t>
            </a:r>
            <a:endParaRPr kumimoji="1" lang="en-US" altLang="ko-KR" sz="900" b="1" i="0" spc="0" baseline="0">
              <a:solidFill>
                <a:schemeClr val="bg1">
                  <a:lumMod val="65000"/>
                </a:schemeClr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E119BF-2669-F34B-BABF-6F80F2AF958A}"/>
              </a:ext>
            </a:extLst>
          </p:cNvPr>
          <p:cNvSpPr txBox="1"/>
          <p:nvPr userDrawn="1"/>
        </p:nvSpPr>
        <p:spPr>
          <a:xfrm>
            <a:off x="8260080" y="6449176"/>
            <a:ext cx="3675888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ko-KR" sz="7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KR Medium" panose="020B0600000000000000" pitchFamily="34" charset="-128"/>
                <a:ea typeface="Noto Sans KR Medium" panose="020B0600000000000000" pitchFamily="34" charset="-128"/>
                <a:cs typeface="+mn-cs"/>
              </a:rPr>
              <a:t>COPYRIGHT ©JENNIFERSOFT INC. ALL RIGHTS RESERVED.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7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Noto Sans KR Medium" panose="020B0600000000000000" pitchFamily="34" charset="-128"/>
              <a:ea typeface="Noto Sans KR Medium" panose="020B0600000000000000" pitchFamily="34" charset="-128"/>
              <a:cs typeface="+mn-cs"/>
            </a:endParaRPr>
          </a:p>
          <a:p>
            <a:pPr algn="r"/>
            <a:endParaRPr kumimoji="1" lang="ko-KR" altLang="en-US" sz="700" b="0" i="0">
              <a:solidFill>
                <a:schemeClr val="bg1">
                  <a:lumMod val="65000"/>
                </a:schemeClr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34514BE-3643-5343-B375-20553FE4CF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399" y="6155999"/>
            <a:ext cx="384049" cy="38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91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6F9F0DE0-AB4C-7A40-BCE4-1916AA5556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11FDAA8-1DC1-F841-8067-181158FCF124}"/>
              </a:ext>
            </a:extLst>
          </p:cNvPr>
          <p:cNvSpPr/>
          <p:nvPr userDrawn="1"/>
        </p:nvSpPr>
        <p:spPr>
          <a:xfrm>
            <a:off x="0" y="0"/>
            <a:ext cx="12192000" cy="43200"/>
          </a:xfrm>
          <a:prstGeom prst="rect">
            <a:avLst/>
          </a:prstGeom>
          <a:solidFill>
            <a:srgbClr val="8C5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522EC9-AB4A-474A-990A-E96B27AF0B80}"/>
              </a:ext>
            </a:extLst>
          </p:cNvPr>
          <p:cNvSpPr txBox="1"/>
          <p:nvPr userDrawn="1"/>
        </p:nvSpPr>
        <p:spPr>
          <a:xfrm>
            <a:off x="320040" y="356616"/>
            <a:ext cx="352958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ko-KR" altLang="en-US" sz="900" b="1" i="0" spc="0" baseline="0" err="1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</a:t>
            </a:r>
            <a:r>
              <a:rPr kumimoji="1" lang="ko-KR" altLang="en-US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en-US" altLang="ko-KR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17</a:t>
            </a:r>
            <a:r>
              <a:rPr kumimoji="1" lang="ko-KR" altLang="en-US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년의 변화 정리 및 </a:t>
            </a:r>
            <a:r>
              <a:rPr kumimoji="1" lang="ko-KR" altLang="en-US" sz="900" b="1" i="0" spc="0" baseline="0" err="1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</a:t>
            </a:r>
            <a:r>
              <a:rPr kumimoji="1" lang="ko-KR" altLang="en-US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코어 </a:t>
            </a:r>
            <a:r>
              <a:rPr kumimoji="1" lang="en-US" altLang="ko-KR" sz="900" b="1" i="0" spc="0" baseline="0">
                <a:solidFill>
                  <a:srgbClr val="8C5DFF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3.0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A72CB8-141D-7F4D-98AF-D130F1381D63}"/>
              </a:ext>
            </a:extLst>
          </p:cNvPr>
          <p:cNvSpPr txBox="1"/>
          <p:nvPr userDrawn="1"/>
        </p:nvSpPr>
        <p:spPr>
          <a:xfrm>
            <a:off x="8342376" y="356616"/>
            <a:ext cx="352958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" altLang="ko-KR" sz="900" b="1" i="0">
                <a:solidFill>
                  <a:schemeClr val="bg1">
                    <a:lumMod val="65000"/>
                  </a:schemeClr>
                </a:solidFill>
                <a:effectLst/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Conf 2019 @ Seoul</a:t>
            </a:r>
            <a:endParaRPr kumimoji="1" lang="en-US" altLang="ko-KR" sz="900" b="1" i="0" spc="0" baseline="0">
              <a:solidFill>
                <a:schemeClr val="bg1">
                  <a:lumMod val="65000"/>
                </a:schemeClr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E119BF-2669-F34B-BABF-6F80F2AF958A}"/>
              </a:ext>
            </a:extLst>
          </p:cNvPr>
          <p:cNvSpPr txBox="1"/>
          <p:nvPr userDrawn="1"/>
        </p:nvSpPr>
        <p:spPr>
          <a:xfrm>
            <a:off x="8260080" y="6449176"/>
            <a:ext cx="3675888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ko-KR" sz="7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KR Medium" panose="020B0600000000000000" pitchFamily="34" charset="-128"/>
                <a:ea typeface="Noto Sans KR Medium" panose="020B0600000000000000" pitchFamily="34" charset="-128"/>
                <a:cs typeface="+mn-cs"/>
              </a:rPr>
              <a:t>COPYRIGHT ©JENNIFERSOFT INC. ALL RIGHTS RESERVED.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7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Noto Sans KR Medium" panose="020B0600000000000000" pitchFamily="34" charset="-128"/>
              <a:ea typeface="Noto Sans KR Medium" panose="020B0600000000000000" pitchFamily="34" charset="-128"/>
              <a:cs typeface="+mn-cs"/>
            </a:endParaRPr>
          </a:p>
          <a:p>
            <a:pPr algn="r"/>
            <a:endParaRPr kumimoji="1" lang="ko-KR" altLang="en-US" sz="700" b="0" i="0">
              <a:solidFill>
                <a:schemeClr val="bg1">
                  <a:lumMod val="65000"/>
                </a:schemeClr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35D4B5B-5BA5-0E45-8496-0733B45533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399" y="6155999"/>
            <a:ext cx="384049" cy="38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629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bg>
      <p:bgPr>
        <a:solidFill>
          <a:srgbClr val="8C5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2393583E-7B61-2347-8CC7-668F06419E9A}"/>
              </a:ext>
            </a:extLst>
          </p:cNvPr>
          <p:cNvSpPr/>
          <p:nvPr userDrawn="1"/>
        </p:nvSpPr>
        <p:spPr>
          <a:xfrm>
            <a:off x="0" y="0"/>
            <a:ext cx="12192000" cy="43200"/>
          </a:xfrm>
          <a:prstGeom prst="rect">
            <a:avLst/>
          </a:prstGeom>
          <a:solidFill>
            <a:srgbClr val="8C5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BD1886-79F2-EA40-917A-2CDB8B0DB3F2}"/>
              </a:ext>
            </a:extLst>
          </p:cNvPr>
          <p:cNvSpPr txBox="1"/>
          <p:nvPr userDrawn="1"/>
        </p:nvSpPr>
        <p:spPr>
          <a:xfrm>
            <a:off x="320040" y="356616"/>
            <a:ext cx="352958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ko-KR" altLang="en-US" sz="900" b="1" i="0" spc="0" baseline="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 </a:t>
            </a:r>
            <a:r>
              <a:rPr kumimoji="1" lang="en-US" altLang="ko-KR" sz="900" b="1" i="0" spc="0" baseline="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17</a:t>
            </a:r>
            <a:r>
              <a:rPr kumimoji="1" lang="ko-KR" altLang="en-US" sz="900" b="1" i="0" spc="0" baseline="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년의 변화 정리 및 닷넷 코어 </a:t>
            </a:r>
            <a:r>
              <a:rPr kumimoji="1" lang="en-US" altLang="ko-KR" sz="900" b="1" i="0" spc="0" baseline="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3.0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5AAAC6-F10B-0C40-A69E-5D9CFBC2C635}"/>
              </a:ext>
            </a:extLst>
          </p:cNvPr>
          <p:cNvSpPr txBox="1"/>
          <p:nvPr userDrawn="1"/>
        </p:nvSpPr>
        <p:spPr>
          <a:xfrm>
            <a:off x="8342376" y="356616"/>
            <a:ext cx="352958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" altLang="ko-KR" sz="900" b="1" i="0">
                <a:solidFill>
                  <a:schemeClr val="bg1">
                    <a:alpha val="60000"/>
                  </a:schemeClr>
                </a:solidFill>
                <a:effectLst/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Conf 2019 @ Seoul</a:t>
            </a:r>
            <a:endParaRPr kumimoji="1" lang="en-US" altLang="ko-KR" sz="900" b="1" i="0" spc="0" baseline="0">
              <a:solidFill>
                <a:schemeClr val="bg1">
                  <a:alpha val="60000"/>
                </a:schemeClr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E0125E-96AF-6B4B-AFE0-4820CE34E0FC}"/>
              </a:ext>
            </a:extLst>
          </p:cNvPr>
          <p:cNvSpPr txBox="1"/>
          <p:nvPr userDrawn="1"/>
        </p:nvSpPr>
        <p:spPr>
          <a:xfrm>
            <a:off x="8260080" y="6449176"/>
            <a:ext cx="3675888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ko-KR" sz="7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  <a:latin typeface="Noto Sans KR Medium" panose="020B0600000000000000" pitchFamily="34" charset="-128"/>
                <a:ea typeface="Noto Sans KR Medium" panose="020B0600000000000000" pitchFamily="34" charset="-128"/>
                <a:cs typeface="+mn-cs"/>
              </a:rPr>
              <a:t>COPYRIGHT ©JENNIFERSOFT INC. ALL RIGHTS RESERVED.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700" b="0" i="0" u="none" strike="noStrike" kern="1200" cap="none" spc="0" normalizeH="0" baseline="0" noProof="0">
              <a:ln>
                <a:noFill/>
              </a:ln>
              <a:solidFill>
                <a:schemeClr val="bg1">
                  <a:alpha val="60000"/>
                </a:schemeClr>
              </a:solidFill>
              <a:effectLst/>
              <a:uLnTx/>
              <a:uFillTx/>
              <a:latin typeface="Noto Sans KR Medium" panose="020B0600000000000000" pitchFamily="34" charset="-128"/>
              <a:ea typeface="Noto Sans KR Medium" panose="020B0600000000000000" pitchFamily="34" charset="-128"/>
              <a:cs typeface="+mn-cs"/>
            </a:endParaRPr>
          </a:p>
          <a:p>
            <a:pPr algn="r"/>
            <a:endParaRPr kumimoji="1" lang="ko-KR" altLang="en-US" sz="700" b="0" i="0">
              <a:solidFill>
                <a:schemeClr val="bg1">
                  <a:alpha val="60000"/>
                </a:schemeClr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78C5103-CBDD-1B4F-8F44-86F2DA1EB9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399" y="6155999"/>
            <a:ext cx="384049" cy="38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9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30DD38D-A27F-4B4E-9D2D-D785D40B6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3969CB7-0487-B048-87A8-79FBD8D782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B478530-7D25-2948-A98B-A2D2826848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9EB0B-7AF9-204E-A218-DC2288CFC957}" type="datetimeFigureOut">
              <a:rPr kumimoji="1" lang="ko-KR" altLang="en-US" smtClean="0"/>
              <a:t>2019-10-05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515C231-C43E-7742-84B3-49E441396E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15EA1A-C05B-6649-B009-8B7D963D3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DE346-FE06-104A-8AE3-E8521ED1F327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055381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50" r:id="rId4"/>
    <p:sldLayoutId id="2147483651" r:id="rId5"/>
    <p:sldLayoutId id="2147483660" r:id="rId6"/>
    <p:sldLayoutId id="2147483652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4C6BB9B7-39A3-0246-B727-AD236DE782D6}"/>
              </a:ext>
            </a:extLst>
          </p:cNvPr>
          <p:cNvSpPr/>
          <p:nvPr/>
        </p:nvSpPr>
        <p:spPr>
          <a:xfrm>
            <a:off x="2691384" y="2297497"/>
            <a:ext cx="6809232" cy="1732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4600" b="1">
                <a:solidFill>
                  <a:schemeClr val="bg1"/>
                </a:solidFill>
                <a:latin typeface="Noto Sans KR Bold" panose="020B0600000000000000" pitchFamily="34" charset="-128"/>
                <a:ea typeface="Noto Sans KR Bold" panose="020B0600000000000000" pitchFamily="34" charset="-128"/>
              </a:rPr>
              <a:t>닷넷 </a:t>
            </a:r>
            <a:r>
              <a:rPr lang="en-US" altLang="ko-KR" sz="4600" b="1">
                <a:solidFill>
                  <a:schemeClr val="bg1"/>
                </a:solidFill>
                <a:latin typeface="Noto Sans KR Bold" panose="020B0600000000000000" pitchFamily="34" charset="-128"/>
                <a:ea typeface="Noto Sans KR Bold" panose="020B0600000000000000" pitchFamily="34" charset="-128"/>
              </a:rPr>
              <a:t>17</a:t>
            </a:r>
            <a:r>
              <a:rPr lang="ko-KR" altLang="en-US" sz="4600" b="1">
                <a:solidFill>
                  <a:schemeClr val="bg1"/>
                </a:solidFill>
                <a:latin typeface="Noto Sans KR Bold" panose="020B0600000000000000" pitchFamily="34" charset="-128"/>
                <a:ea typeface="Noto Sans KR Bold" panose="020B0600000000000000" pitchFamily="34" charset="-128"/>
              </a:rPr>
              <a:t>년의 변화 정리 </a:t>
            </a:r>
            <a:endParaRPr lang="en-US" altLang="ko-KR" sz="4600" b="1">
              <a:solidFill>
                <a:schemeClr val="bg1"/>
              </a:solidFill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  <a:p>
            <a:pPr algn="ctr">
              <a:lnSpc>
                <a:spcPct val="120000"/>
              </a:lnSpc>
            </a:pPr>
            <a:r>
              <a:rPr lang="ko-KR" altLang="en-US" sz="4600" b="1">
                <a:solidFill>
                  <a:schemeClr val="bg1"/>
                </a:solidFill>
                <a:latin typeface="Noto Sans KR Bold" panose="020B0600000000000000" pitchFamily="34" charset="-128"/>
                <a:ea typeface="Noto Sans KR Bold" panose="020B0600000000000000" pitchFamily="34" charset="-128"/>
              </a:rPr>
              <a:t>및 닷넷 코어 </a:t>
            </a:r>
            <a:r>
              <a:rPr lang="en-US" altLang="ko-KR" sz="4600" b="1">
                <a:solidFill>
                  <a:schemeClr val="bg1"/>
                </a:solidFill>
                <a:latin typeface="Noto Sans KR Bold" panose="020B0600000000000000" pitchFamily="34" charset="-128"/>
                <a:ea typeface="Noto Sans KR Bold" panose="020B0600000000000000" pitchFamily="34" charset="-128"/>
              </a:rPr>
              <a:t>3.0</a:t>
            </a: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F36294F3-375C-EB43-967E-20F4243BB52C}"/>
              </a:ext>
            </a:extLst>
          </p:cNvPr>
          <p:cNvSpPr txBox="1">
            <a:spLocks/>
          </p:cNvSpPr>
          <p:nvPr/>
        </p:nvSpPr>
        <p:spPr>
          <a:xfrm>
            <a:off x="4210812" y="173771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lang="en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Conf 2019 @ Seoul</a:t>
            </a:r>
            <a:endParaRPr kumimoji="1" lang="ko-KR" altLang="en-US" sz="14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3EB451-C38D-214E-981C-CE82988F5B3C}"/>
              </a:ext>
            </a:extLst>
          </p:cNvPr>
          <p:cNvSpPr txBox="1"/>
          <p:nvPr/>
        </p:nvSpPr>
        <p:spPr>
          <a:xfrm>
            <a:off x="10058400" y="429768"/>
            <a:ext cx="1728216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ko-KR" sz="10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JENNIFERSOFT</a:t>
            </a:r>
          </a:p>
          <a:p>
            <a:pPr>
              <a:lnSpc>
                <a:spcPct val="150000"/>
              </a:lnSpc>
            </a:pPr>
            <a:r>
              <a:rPr kumimoji="1" lang="en-US" altLang="ko-KR" sz="10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2019.10.05</a:t>
            </a:r>
            <a:endParaRPr kumimoji="1" lang="ko-KR" altLang="en-US" sz="10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0BAEED-44FC-BE48-842A-1AFF449FDA4E}"/>
              </a:ext>
            </a:extLst>
          </p:cNvPr>
          <p:cNvSpPr txBox="1"/>
          <p:nvPr/>
        </p:nvSpPr>
        <p:spPr>
          <a:xfrm>
            <a:off x="10058400" y="1114152"/>
            <a:ext cx="1728216" cy="1686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ko-KR" altLang="en-US" sz="1000" b="1" dirty="0">
                <a:solidFill>
                  <a:schemeClr val="bg1"/>
                </a:solidFill>
                <a:latin typeface="Noto Sans KR Bold" panose="020B0600000000000000" pitchFamily="34" charset="-128"/>
                <a:ea typeface="Noto Sans KR Bold" panose="020B0600000000000000" pitchFamily="34" charset="-128"/>
              </a:rPr>
              <a:t>정성태</a:t>
            </a:r>
            <a:endParaRPr kumimoji="1" lang="en-US" altLang="ko-KR" sz="1000" b="1" dirty="0">
              <a:solidFill>
                <a:schemeClr val="bg1"/>
              </a:solidFill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en-US" altLang="ko-KR" sz="10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JENNIFER R&amp;D TEAM</a:t>
            </a:r>
          </a:p>
          <a:p>
            <a:pPr>
              <a:lnSpc>
                <a:spcPct val="150000"/>
              </a:lnSpc>
            </a:pPr>
            <a:r>
              <a:rPr kumimoji="1" lang="en-US" altLang="ko-KR" sz="10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Software engineer</a:t>
            </a:r>
          </a:p>
          <a:p>
            <a:pPr>
              <a:lnSpc>
                <a:spcPct val="150000"/>
              </a:lnSpc>
            </a:pPr>
            <a:endParaRPr kumimoji="1" lang="en-US" altLang="ko-KR" sz="1000" dirty="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en-US" altLang="ko-KR" sz="1000" dirty="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en-US" altLang="ko-KR" sz="10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techsharer@outlook.com</a:t>
            </a:r>
          </a:p>
          <a:p>
            <a:pPr>
              <a:lnSpc>
                <a:spcPct val="150000"/>
              </a:lnSpc>
            </a:pPr>
            <a:r>
              <a:rPr kumimoji="1" lang="en-US" altLang="ko-KR" sz="10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http://www.sysnet.pe.kr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51CE881-A7D0-0C43-B8E8-D6247DFCD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0983" y="5466078"/>
            <a:ext cx="510033" cy="510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34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3-2.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 3.0</a:t>
            </a:r>
            <a:endParaRPr kumimoji="1" lang="ko-KR" altLang="en-US" sz="14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32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 3.0</a:t>
            </a:r>
            <a:endParaRPr kumimoji="1" lang="ko-KR" altLang="en-US" sz="32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4" y="2067179"/>
            <a:ext cx="6035040" cy="3789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LINQ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var 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예약어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자동 구현 속성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객체 초기화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컬렉션 초기화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익명 타입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확장 메서드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람다 식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기타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…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부분 메서드</a:t>
            </a:r>
          </a:p>
        </p:txBody>
      </p:sp>
    </p:spTree>
    <p:extLst>
      <p:ext uri="{BB962C8B-B14F-4D97-AF65-F5344CB8AC3E}">
        <p14:creationId xmlns:p14="http://schemas.microsoft.com/office/powerpoint/2010/main" val="1449704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4-1.</a:t>
            </a:r>
            <a:r>
              <a:rPr kumimoji="1" lang="ko-KR" altLang="en-US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닷넷 프레임워크 </a:t>
            </a:r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4.0</a:t>
            </a:r>
            <a:endParaRPr kumimoji="1" lang="ko-KR" altLang="en-US" sz="14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40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.NET 4.0</a:t>
            </a:r>
            <a:endParaRPr kumimoji="1" lang="ko-KR" altLang="en-US" sz="40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98517-ABE2-49AA-87E4-885A11F1CBF7}"/>
              </a:ext>
            </a:extLst>
          </p:cNvPr>
          <p:cNvSpPr txBox="1"/>
          <p:nvPr/>
        </p:nvSpPr>
        <p:spPr>
          <a:xfrm>
            <a:off x="4664964" y="2067179"/>
            <a:ext cx="6035040" cy="1712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DLR(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동적 언어 런타임</a:t>
            </a: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) 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지원</a:t>
            </a:r>
            <a:endParaRPr lang="en-US" altLang="ko-KR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추가 </a:t>
            </a: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IL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은 없지만</a:t>
            </a: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, CLR 4.0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으로 분리</a:t>
            </a:r>
            <a:endParaRPr lang="en-US" altLang="ko-KR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GAC 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위치 변경</a:t>
            </a:r>
            <a:endParaRPr lang="en-US" altLang="ko-KR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설치 폴더 변경</a:t>
            </a:r>
            <a:endParaRPr kumimoji="1" lang="ko-KR" altLang="en-US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81837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4-2.C#</a:t>
            </a:r>
            <a:r>
              <a:rPr kumimoji="1" lang="ko-KR" altLang="en-US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 </a:t>
            </a:r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4.0</a:t>
            </a:r>
            <a:endParaRPr kumimoji="1" lang="ko-KR" altLang="en-US" sz="14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40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C# 4.0</a:t>
            </a:r>
            <a:endParaRPr kumimoji="1" lang="ko-KR" altLang="en-US" sz="40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98517-ABE2-49AA-87E4-885A11F1CBF7}"/>
              </a:ext>
            </a:extLst>
          </p:cNvPr>
          <p:cNvSpPr txBox="1"/>
          <p:nvPr/>
        </p:nvSpPr>
        <p:spPr>
          <a:xfrm>
            <a:off x="4664964" y="2067179"/>
            <a:ext cx="6035040" cy="1712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dynamic 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예약어 추가</a:t>
            </a:r>
            <a:endParaRPr lang="en-US" altLang="ko-KR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Reflection</a:t>
            </a:r>
            <a:r>
              <a:rPr kumimoji="1"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보다 간편한 멤버 접근</a:t>
            </a:r>
            <a:r>
              <a:rPr kumimoji="1"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(public)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동적 언어의 덕 타이핑</a:t>
            </a:r>
            <a:endParaRPr kumimoji="1" lang="en-US" altLang="ko-KR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동적 언어와 연동</a:t>
            </a:r>
          </a:p>
        </p:txBody>
      </p:sp>
    </p:spTree>
    <p:extLst>
      <p:ext uri="{BB962C8B-B14F-4D97-AF65-F5344CB8AC3E}">
        <p14:creationId xmlns:p14="http://schemas.microsoft.com/office/powerpoint/2010/main" val="1116537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4-3. </a:t>
            </a:r>
            <a:r>
              <a:rPr kumimoji="1" lang="ko-KR" altLang="en-US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데모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ko-KR" altLang="en-US" sz="40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데모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98517-ABE2-49AA-87E4-885A11F1CBF7}"/>
              </a:ext>
            </a:extLst>
          </p:cNvPr>
          <p:cNvSpPr txBox="1"/>
          <p:nvPr/>
        </p:nvSpPr>
        <p:spPr>
          <a:xfrm>
            <a:off x="4664964" y="2067179"/>
            <a:ext cx="6035040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PythonHost – </a:t>
            </a: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파이썬 스크립트를 내장 언어로 활용</a:t>
            </a:r>
            <a:endParaRPr kumimoji="1" lang="ko-KR" altLang="en-US" dirty="0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8856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5-1.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닷넷 프레임워크 </a:t>
            </a:r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4.5/4.5.x</a:t>
            </a:r>
            <a:endParaRPr kumimoji="1" lang="ko-KR" altLang="en-US" sz="14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8"/>
            <a:ext cx="3770376" cy="949153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32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4.5</a:t>
            </a:r>
          </a:p>
          <a:p>
            <a:pPr algn="l"/>
            <a:r>
              <a:rPr kumimoji="1" lang="en-US" altLang="ko-KR" sz="32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4.5.x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3" y="2067179"/>
            <a:ext cx="6534174" cy="2546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4.0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의 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In-place 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업그레이드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(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이후 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4.8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까지 동일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BCL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에 비동기 메서드 추가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윈도우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8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의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Store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앱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지원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for Windows 8.x Store apps (.NET 4.5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의 서브셋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PCL(Portable Class Library)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대상 플랫폼 설정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윈도폰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,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스토어 앱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,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데스크탑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,…)</a:t>
            </a:r>
          </a:p>
        </p:txBody>
      </p:sp>
    </p:spTree>
    <p:extLst>
      <p:ext uri="{BB962C8B-B14F-4D97-AF65-F5344CB8AC3E}">
        <p14:creationId xmlns:p14="http://schemas.microsoft.com/office/powerpoint/2010/main" val="1467574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5-2.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5.0</a:t>
            </a:r>
            <a:endParaRPr kumimoji="1" lang="ko-KR" altLang="en-US" sz="14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8"/>
            <a:ext cx="3770376" cy="949153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32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</a:t>
            </a:r>
            <a:r>
              <a:rPr kumimoji="1" lang="ko-KR" altLang="en-US" sz="32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en-US" altLang="ko-KR" sz="32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5.0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4" y="2067179"/>
            <a:ext cx="6035040" cy="2130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async/await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BCL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에 포함된 호출자 정보 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(CallerInfo) 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특성 타입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CallerMemberNameAttribute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CallerFilePathAttribute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CallerLineNumberAttribute</a:t>
            </a:r>
          </a:p>
        </p:txBody>
      </p:sp>
    </p:spTree>
    <p:extLst>
      <p:ext uri="{BB962C8B-B14F-4D97-AF65-F5344CB8AC3E}">
        <p14:creationId xmlns:p14="http://schemas.microsoft.com/office/powerpoint/2010/main" val="635913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6-1.</a:t>
            </a:r>
            <a:r>
              <a:rPr kumimoji="1" lang="ko-KR" altLang="en-US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닷넷 프레임워크 </a:t>
            </a:r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4.6 / .NET Core 1.0</a:t>
            </a:r>
            <a:endParaRPr kumimoji="1" lang="ko-KR" altLang="en-US" sz="14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40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.NET 4.6</a:t>
            </a:r>
          </a:p>
          <a:p>
            <a:pPr algn="l"/>
            <a:r>
              <a:rPr kumimoji="1" lang="en-US" altLang="ko-KR" sz="40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.NET</a:t>
            </a:r>
            <a:r>
              <a:rPr kumimoji="1" lang="ko-KR" altLang="en-US" sz="40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 </a:t>
            </a:r>
            <a:r>
              <a:rPr kumimoji="1" lang="en-US" altLang="ko-KR" sz="40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4.6.x</a:t>
            </a:r>
          </a:p>
          <a:p>
            <a:pPr algn="l"/>
            <a:r>
              <a:rPr kumimoji="1" lang="en-US" altLang="ko-KR" sz="40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.NET Core 1.x</a:t>
            </a:r>
            <a:endParaRPr kumimoji="1" lang="ko-KR" altLang="en-US" sz="4000" dirty="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98517-ABE2-49AA-87E4-885A11F1CBF7}"/>
              </a:ext>
            </a:extLst>
          </p:cNvPr>
          <p:cNvSpPr txBox="1"/>
          <p:nvPr/>
        </p:nvSpPr>
        <p:spPr>
          <a:xfrm>
            <a:off x="4664964" y="2067179"/>
            <a:ext cx="6035040" cy="881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Core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</a:t>
            </a:r>
            <a:r>
              <a:rPr kumimoji="1"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Standard (PCL</a:t>
            </a:r>
            <a:r>
              <a:rPr kumimoji="1"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대체</a:t>
            </a:r>
            <a:r>
              <a:rPr kumimoji="1"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)</a:t>
            </a:r>
            <a:endParaRPr kumimoji="1" lang="ko-KR" altLang="en-US" dirty="0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6401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6-2.</a:t>
            </a:r>
            <a:r>
              <a:rPr kumimoji="1" lang="ko-KR" altLang="en-US" sz="14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닷넷 표준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ko-KR" altLang="en-US" sz="24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닷넷 표준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C41A34B-AA41-4CFC-B8EC-88484BD580E3}"/>
              </a:ext>
            </a:extLst>
          </p:cNvPr>
          <p:cNvGrpSpPr/>
          <p:nvPr/>
        </p:nvGrpSpPr>
        <p:grpSpPr>
          <a:xfrm>
            <a:off x="3566364" y="2067179"/>
            <a:ext cx="7776864" cy="3816424"/>
            <a:chOff x="179512" y="1628800"/>
            <a:chExt cx="7776864" cy="3816424"/>
          </a:xfrm>
        </p:grpSpPr>
        <p:sp>
          <p:nvSpPr>
            <p:cNvPr id="25" name="직사각형 4">
              <a:extLst>
                <a:ext uri="{FF2B5EF4-FFF2-40B4-BE49-F238E27FC236}">
                  <a16:creationId xmlns:a16="http://schemas.microsoft.com/office/drawing/2014/main" id="{356BFE8D-4573-4D42-B7FA-FDADC418678B}"/>
                </a:ext>
              </a:extLst>
            </p:cNvPr>
            <p:cNvSpPr/>
            <p:nvPr/>
          </p:nvSpPr>
          <p:spPr>
            <a:xfrm>
              <a:off x="2123728" y="4581128"/>
              <a:ext cx="5472608" cy="86409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/>
                <a:t>Common Infrastructure</a:t>
              </a:r>
              <a:endParaRPr lang="ko-KR" altLang="en-US"/>
            </a:p>
          </p:txBody>
        </p:sp>
        <p:sp>
          <p:nvSpPr>
            <p:cNvPr id="26" name="직사각형 7">
              <a:extLst>
                <a:ext uri="{FF2B5EF4-FFF2-40B4-BE49-F238E27FC236}">
                  <a16:creationId xmlns:a16="http://schemas.microsoft.com/office/drawing/2014/main" id="{D10CE018-47E3-4EAE-AC3F-DA2202BF0C18}"/>
                </a:ext>
              </a:extLst>
            </p:cNvPr>
            <p:cNvSpPr/>
            <p:nvPr/>
          </p:nvSpPr>
          <p:spPr>
            <a:xfrm>
              <a:off x="2207296" y="4994956"/>
              <a:ext cx="1545535" cy="31913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sz="1400"/>
                <a:t>Compilers</a:t>
              </a:r>
            </a:p>
          </p:txBody>
        </p:sp>
        <p:sp>
          <p:nvSpPr>
            <p:cNvPr id="27" name="직사각형 51">
              <a:extLst>
                <a:ext uri="{FF2B5EF4-FFF2-40B4-BE49-F238E27FC236}">
                  <a16:creationId xmlns:a16="http://schemas.microsoft.com/office/drawing/2014/main" id="{CB62E808-01AD-4C19-8DB4-A74671DCCA13}"/>
                </a:ext>
              </a:extLst>
            </p:cNvPr>
            <p:cNvSpPr/>
            <p:nvPr/>
          </p:nvSpPr>
          <p:spPr>
            <a:xfrm>
              <a:off x="2123728" y="1628800"/>
              <a:ext cx="2664296" cy="288032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/>
                <a:t>.NET Framework</a:t>
              </a:r>
              <a:endParaRPr lang="ko-KR" altLang="en-US"/>
            </a:p>
          </p:txBody>
        </p:sp>
        <p:sp>
          <p:nvSpPr>
            <p:cNvPr id="28" name="직사각형 53">
              <a:extLst>
                <a:ext uri="{FF2B5EF4-FFF2-40B4-BE49-F238E27FC236}">
                  <a16:creationId xmlns:a16="http://schemas.microsoft.com/office/drawing/2014/main" id="{D3F051A8-40C0-42AA-A4A6-C69B5E731560}"/>
                </a:ext>
              </a:extLst>
            </p:cNvPr>
            <p:cNvSpPr/>
            <p:nvPr/>
          </p:nvSpPr>
          <p:spPr>
            <a:xfrm>
              <a:off x="2164195" y="3498477"/>
              <a:ext cx="1528603" cy="258693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200"/>
                <a:t>비</a:t>
              </a:r>
              <a:r>
                <a:rPr lang="en-US" altLang="ko-KR" sz="1200"/>
                <a:t>-</a:t>
              </a:r>
              <a:r>
                <a:rPr lang="ko-KR" altLang="en-US" sz="1200"/>
                <a:t>표준 라이브러리</a:t>
              </a:r>
            </a:p>
          </p:txBody>
        </p:sp>
        <p:sp>
          <p:nvSpPr>
            <p:cNvPr id="29" name="직사각형 56">
              <a:extLst>
                <a:ext uri="{FF2B5EF4-FFF2-40B4-BE49-F238E27FC236}">
                  <a16:creationId xmlns:a16="http://schemas.microsoft.com/office/drawing/2014/main" id="{BF4CD058-8834-47F6-9386-DDD25FD4E79E}"/>
                </a:ext>
              </a:extLst>
            </p:cNvPr>
            <p:cNvSpPr/>
            <p:nvPr/>
          </p:nvSpPr>
          <p:spPr>
            <a:xfrm>
              <a:off x="2221095" y="2017325"/>
              <a:ext cx="1040469" cy="36146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sz="1400"/>
                <a:t>WPF</a:t>
              </a:r>
              <a:endParaRPr lang="ko-KR" altLang="en-US" sz="1400"/>
            </a:p>
          </p:txBody>
        </p:sp>
        <p:sp>
          <p:nvSpPr>
            <p:cNvPr id="30" name="직사각형 61">
              <a:extLst>
                <a:ext uri="{FF2B5EF4-FFF2-40B4-BE49-F238E27FC236}">
                  <a16:creationId xmlns:a16="http://schemas.microsoft.com/office/drawing/2014/main" id="{308B847B-E0D7-4559-9770-3B4206C06510}"/>
                </a:ext>
              </a:extLst>
            </p:cNvPr>
            <p:cNvSpPr/>
            <p:nvPr/>
          </p:nvSpPr>
          <p:spPr>
            <a:xfrm>
              <a:off x="2221095" y="2811117"/>
              <a:ext cx="1535786" cy="36146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sz="1400"/>
                <a:t>Windows Forms</a:t>
              </a:r>
              <a:endParaRPr lang="ko-KR" altLang="en-US" sz="1400"/>
            </a:p>
          </p:txBody>
        </p:sp>
        <p:sp>
          <p:nvSpPr>
            <p:cNvPr id="31" name="직사각형 65">
              <a:extLst>
                <a:ext uri="{FF2B5EF4-FFF2-40B4-BE49-F238E27FC236}">
                  <a16:creationId xmlns:a16="http://schemas.microsoft.com/office/drawing/2014/main" id="{19329269-2569-45C9-B895-B4ACAFD0440C}"/>
                </a:ext>
              </a:extLst>
            </p:cNvPr>
            <p:cNvSpPr/>
            <p:nvPr/>
          </p:nvSpPr>
          <p:spPr>
            <a:xfrm>
              <a:off x="4885392" y="1628800"/>
              <a:ext cx="2710946" cy="288032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/>
                <a:t>.NET Core</a:t>
              </a:r>
              <a:endParaRPr lang="ko-KR" altLang="en-US"/>
            </a:p>
          </p:txBody>
        </p:sp>
        <p:sp>
          <p:nvSpPr>
            <p:cNvPr id="32" name="직사각형 7">
              <a:extLst>
                <a:ext uri="{FF2B5EF4-FFF2-40B4-BE49-F238E27FC236}">
                  <a16:creationId xmlns:a16="http://schemas.microsoft.com/office/drawing/2014/main" id="{3CDF77F7-C5F9-48A7-AFC3-3019E1F39616}"/>
                </a:ext>
              </a:extLst>
            </p:cNvPr>
            <p:cNvSpPr/>
            <p:nvPr/>
          </p:nvSpPr>
          <p:spPr>
            <a:xfrm>
              <a:off x="3866418" y="4994956"/>
              <a:ext cx="1545535" cy="31913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sz="1400"/>
                <a:t>Languages</a:t>
              </a:r>
            </a:p>
          </p:txBody>
        </p:sp>
        <p:sp>
          <p:nvSpPr>
            <p:cNvPr id="33" name="직사각형 7">
              <a:extLst>
                <a:ext uri="{FF2B5EF4-FFF2-40B4-BE49-F238E27FC236}">
                  <a16:creationId xmlns:a16="http://schemas.microsoft.com/office/drawing/2014/main" id="{20C6BABB-565F-4CB1-994A-440EAAD1D6D7}"/>
                </a:ext>
              </a:extLst>
            </p:cNvPr>
            <p:cNvSpPr/>
            <p:nvPr/>
          </p:nvSpPr>
          <p:spPr>
            <a:xfrm>
              <a:off x="5525540" y="4994956"/>
              <a:ext cx="1926779" cy="31913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sz="1400"/>
                <a:t>Runtime components</a:t>
              </a:r>
            </a:p>
          </p:txBody>
        </p:sp>
        <p:sp>
          <p:nvSpPr>
            <p:cNvPr id="34" name="직사각형 61">
              <a:extLst>
                <a:ext uri="{FF2B5EF4-FFF2-40B4-BE49-F238E27FC236}">
                  <a16:creationId xmlns:a16="http://schemas.microsoft.com/office/drawing/2014/main" id="{2118574A-7E4B-493A-958D-C2FC25BC8A0D}"/>
                </a:ext>
              </a:extLst>
            </p:cNvPr>
            <p:cNvSpPr/>
            <p:nvPr/>
          </p:nvSpPr>
          <p:spPr>
            <a:xfrm>
              <a:off x="2221095" y="2412385"/>
              <a:ext cx="1040469" cy="36146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sz="1400"/>
                <a:t>ASP.NET</a:t>
              </a:r>
              <a:endParaRPr lang="ko-KR" altLang="en-US" sz="1400"/>
            </a:p>
          </p:txBody>
        </p:sp>
        <p:sp>
          <p:nvSpPr>
            <p:cNvPr id="35" name="직사각형 56">
              <a:extLst>
                <a:ext uri="{FF2B5EF4-FFF2-40B4-BE49-F238E27FC236}">
                  <a16:creationId xmlns:a16="http://schemas.microsoft.com/office/drawing/2014/main" id="{FA775CAC-4A53-4A09-996D-55138EEE298F}"/>
                </a:ext>
              </a:extLst>
            </p:cNvPr>
            <p:cNvSpPr/>
            <p:nvPr/>
          </p:nvSpPr>
          <p:spPr>
            <a:xfrm>
              <a:off x="5005305" y="2000344"/>
              <a:ext cx="1040469" cy="36146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sz="1400"/>
                <a:t>UWP</a:t>
              </a:r>
              <a:endParaRPr lang="ko-KR" altLang="en-US" sz="1400"/>
            </a:p>
          </p:txBody>
        </p:sp>
        <p:sp>
          <p:nvSpPr>
            <p:cNvPr id="36" name="직사각형 56">
              <a:extLst>
                <a:ext uri="{FF2B5EF4-FFF2-40B4-BE49-F238E27FC236}">
                  <a16:creationId xmlns:a16="http://schemas.microsoft.com/office/drawing/2014/main" id="{23731584-05F4-43D2-B754-B5592614D45E}"/>
                </a:ext>
              </a:extLst>
            </p:cNvPr>
            <p:cNvSpPr/>
            <p:nvPr/>
          </p:nvSpPr>
          <p:spPr>
            <a:xfrm>
              <a:off x="5005305" y="2412385"/>
              <a:ext cx="1345742" cy="36146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sz="1400"/>
                <a:t>ASP.NET Core</a:t>
              </a:r>
              <a:endParaRPr lang="ko-KR" altLang="en-US" sz="1400"/>
            </a:p>
          </p:txBody>
        </p:sp>
        <p:sp>
          <p:nvSpPr>
            <p:cNvPr id="37" name="직사각형 28">
              <a:extLst>
                <a:ext uri="{FF2B5EF4-FFF2-40B4-BE49-F238E27FC236}">
                  <a16:creationId xmlns:a16="http://schemas.microsoft.com/office/drawing/2014/main" id="{7106D5D4-4AE4-47E4-905F-E81B34AE75C0}"/>
                </a:ext>
              </a:extLst>
            </p:cNvPr>
            <p:cNvSpPr/>
            <p:nvPr/>
          </p:nvSpPr>
          <p:spPr>
            <a:xfrm>
              <a:off x="179512" y="1939966"/>
              <a:ext cx="7776864" cy="1344785"/>
            </a:xfrm>
            <a:prstGeom prst="rect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/>
                <a:t>앱 유형</a:t>
              </a:r>
            </a:p>
          </p:txBody>
        </p:sp>
        <p:sp>
          <p:nvSpPr>
            <p:cNvPr id="38" name="직사각형 53">
              <a:extLst>
                <a:ext uri="{FF2B5EF4-FFF2-40B4-BE49-F238E27FC236}">
                  <a16:creationId xmlns:a16="http://schemas.microsoft.com/office/drawing/2014/main" id="{54371090-6DD4-443C-8509-F9D1700602E2}"/>
                </a:ext>
              </a:extLst>
            </p:cNvPr>
            <p:cNvSpPr/>
            <p:nvPr/>
          </p:nvSpPr>
          <p:spPr>
            <a:xfrm>
              <a:off x="3790165" y="3498478"/>
              <a:ext cx="2152459" cy="86662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/>
                <a:t>.NET Standard Library</a:t>
              </a:r>
              <a:endParaRPr lang="ko-KR" altLang="en-US" sz="1200"/>
            </a:p>
          </p:txBody>
        </p:sp>
        <p:sp>
          <p:nvSpPr>
            <p:cNvPr id="39" name="직사각형 53">
              <a:extLst>
                <a:ext uri="{FF2B5EF4-FFF2-40B4-BE49-F238E27FC236}">
                  <a16:creationId xmlns:a16="http://schemas.microsoft.com/office/drawing/2014/main" id="{424BF0CE-B746-48BC-B772-141A63BDBB8E}"/>
                </a:ext>
              </a:extLst>
            </p:cNvPr>
            <p:cNvSpPr/>
            <p:nvPr/>
          </p:nvSpPr>
          <p:spPr>
            <a:xfrm>
              <a:off x="6039992" y="3491739"/>
              <a:ext cx="1528603" cy="258693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200"/>
                <a:t>비</a:t>
              </a:r>
              <a:r>
                <a:rPr lang="en-US" altLang="ko-KR" sz="1200"/>
                <a:t>-</a:t>
              </a:r>
              <a:r>
                <a:rPr lang="ko-KR" altLang="en-US" sz="1200"/>
                <a:t>표준 라이브러리</a:t>
              </a:r>
            </a:p>
          </p:txBody>
        </p:sp>
        <p:sp>
          <p:nvSpPr>
            <p:cNvPr id="40" name="직사각형 28">
              <a:extLst>
                <a:ext uri="{FF2B5EF4-FFF2-40B4-BE49-F238E27FC236}">
                  <a16:creationId xmlns:a16="http://schemas.microsoft.com/office/drawing/2014/main" id="{C680CD28-0D58-4902-A46E-63E6F9FC381D}"/>
                </a:ext>
              </a:extLst>
            </p:cNvPr>
            <p:cNvSpPr/>
            <p:nvPr/>
          </p:nvSpPr>
          <p:spPr>
            <a:xfrm>
              <a:off x="179512" y="3376957"/>
              <a:ext cx="7776864" cy="1046170"/>
            </a:xfrm>
            <a:prstGeom prst="rect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/>
                <a:t>기반 라이브러리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9093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6-3.</a:t>
            </a:r>
            <a:r>
              <a:rPr kumimoji="1" lang="ko-KR" altLang="en-US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닷넷 표준</a:t>
            </a:r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(3)</a:t>
            </a:r>
            <a:endParaRPr kumimoji="1" lang="ko-KR" altLang="en-US" sz="14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ko-KR" altLang="en-US" sz="2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닷넷 표준 지원</a:t>
            </a:r>
          </a:p>
        </p:txBody>
      </p:sp>
      <p:graphicFrame>
        <p:nvGraphicFramePr>
          <p:cNvPr id="21" name="Table 5">
            <a:extLst>
              <a:ext uri="{FF2B5EF4-FFF2-40B4-BE49-F238E27FC236}">
                <a16:creationId xmlns:a16="http://schemas.microsoft.com/office/drawing/2014/main" id="{8231FB83-2C45-41DF-AEC8-CD872397EA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262178"/>
              </p:ext>
            </p:extLst>
          </p:nvPr>
        </p:nvGraphicFramePr>
        <p:xfrm>
          <a:off x="4015820" y="2067179"/>
          <a:ext cx="6617297" cy="375858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04367">
                  <a:extLst>
                    <a:ext uri="{9D8B030D-6E8A-4147-A177-3AD203B41FA5}">
                      <a16:colId xmlns:a16="http://schemas.microsoft.com/office/drawing/2014/main" val="2822908306"/>
                    </a:ext>
                  </a:extLst>
                </a:gridCol>
                <a:gridCol w="1481059">
                  <a:extLst>
                    <a:ext uri="{9D8B030D-6E8A-4147-A177-3AD203B41FA5}">
                      <a16:colId xmlns:a16="http://schemas.microsoft.com/office/drawing/2014/main" val="2528806095"/>
                    </a:ext>
                  </a:extLst>
                </a:gridCol>
                <a:gridCol w="3131871">
                  <a:extLst>
                    <a:ext uri="{9D8B030D-6E8A-4147-A177-3AD203B41FA5}">
                      <a16:colId xmlns:a16="http://schemas.microsoft.com/office/drawing/2014/main" val="628632943"/>
                    </a:ext>
                  </a:extLst>
                </a:gridCol>
              </a:tblGrid>
              <a:tr h="5369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.NET</a:t>
                      </a:r>
                      <a:r>
                        <a:rPr lang="ko-KR" altLang="en-US"/>
                        <a:t> </a:t>
                      </a:r>
                      <a:r>
                        <a:rPr lang="en-US" altLang="ko-KR"/>
                        <a:t>Standard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.NET Core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.NET Framework</a:t>
                      </a: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0374839"/>
                  </a:ext>
                </a:extLst>
              </a:tr>
              <a:tr h="5369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1.0 ~ 1.1</a:t>
                      </a:r>
                      <a:endParaRPr lang="ko-KR" altLang="en-US"/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1.0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4.5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1250221"/>
                  </a:ext>
                </a:extLst>
              </a:tr>
              <a:tr h="5369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1.2</a:t>
                      </a:r>
                      <a:endParaRPr lang="ko-KR" altLang="en-US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4.5.1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7828101"/>
                  </a:ext>
                </a:extLst>
              </a:tr>
              <a:tr h="5369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1.3</a:t>
                      </a:r>
                      <a:endParaRPr lang="ko-KR" altLang="en-US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4.6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9860368"/>
                  </a:ext>
                </a:extLst>
              </a:tr>
              <a:tr h="5369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1.4 ~ 1.6</a:t>
                      </a:r>
                      <a:endParaRPr lang="ko-KR" altLang="en-US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4.6.1 ~ 4.7.1 (2.0 </a:t>
                      </a:r>
                      <a:r>
                        <a:rPr lang="ko-KR" altLang="en-US"/>
                        <a:t>부분 지원</a:t>
                      </a:r>
                      <a:r>
                        <a:rPr lang="en-US" altLang="ko-KR"/>
                        <a:t>)</a:t>
                      </a:r>
                    </a:p>
                    <a:p>
                      <a:pPr latinLnBrk="1"/>
                      <a:r>
                        <a:rPr lang="en-US" altLang="ko-KR"/>
                        <a:t>4.7.2 ~ 4.8 (2.0 </a:t>
                      </a:r>
                      <a:r>
                        <a:rPr lang="ko-KR" altLang="en-US"/>
                        <a:t>완전 지원</a:t>
                      </a:r>
                      <a:r>
                        <a:rPr lang="en-US" altLang="ko-KR"/>
                        <a:t>)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768846"/>
                  </a:ext>
                </a:extLst>
              </a:tr>
              <a:tr h="5369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2.0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2.0</a:t>
                      </a:r>
                      <a:endParaRPr lang="ko-KR" altLang="en-US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829913"/>
                  </a:ext>
                </a:extLst>
              </a:tr>
              <a:tr h="5369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2.1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3.0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(N/A)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9682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2921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6-4.C#</a:t>
            </a:r>
            <a:r>
              <a:rPr kumimoji="1" lang="ko-KR" altLang="en-US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 </a:t>
            </a:r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6.0</a:t>
            </a:r>
            <a:endParaRPr kumimoji="1" lang="ko-KR" altLang="en-US" sz="14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40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C#</a:t>
            </a:r>
            <a:r>
              <a:rPr kumimoji="1" lang="ko-KR" altLang="en-US" sz="40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 </a:t>
            </a:r>
            <a:r>
              <a:rPr kumimoji="1" lang="en-US" altLang="ko-KR" sz="40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6.0</a:t>
            </a:r>
            <a:endParaRPr kumimoji="1" lang="ko-KR" altLang="en-US" sz="40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98517-ABE2-49AA-87E4-885A11F1CBF7}"/>
              </a:ext>
            </a:extLst>
          </p:cNvPr>
          <p:cNvSpPr txBox="1"/>
          <p:nvPr/>
        </p:nvSpPr>
        <p:spPr>
          <a:xfrm>
            <a:off x="4664964" y="2067179"/>
            <a:ext cx="6035040" cy="881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 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컴파일러를 닷넷 프레임워크로부터 분리</a:t>
            </a: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(Roslyn)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다수의 간편 표기 구문 추가</a:t>
            </a:r>
            <a:endParaRPr kumimoji="1" lang="ko-KR" altLang="en-US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2079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1-1.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닷넷 프레임워크 </a:t>
            </a:r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1.x 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릴리스</a:t>
            </a: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ko-KR" altLang="en-US" sz="32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 프레임워크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4" y="2067179"/>
            <a:ext cx="6035040" cy="3377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17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년 전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, 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 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1.0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으로 시작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CLI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의 구현체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– CLR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CLS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의 구현체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– C#, Visual Basic .NET, …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 프레임워크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= CLR + C# Compiler, … + Tools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ko-KR" altLang="en-US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0943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7-1.</a:t>
            </a:r>
            <a:r>
              <a:rPr kumimoji="1" lang="ko-KR" altLang="en-US" sz="14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닷넷 프레임워크 </a:t>
            </a:r>
            <a:r>
              <a:rPr kumimoji="1" lang="en-US" altLang="ko-KR" sz="14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4.7 ~ 4.8</a:t>
            </a:r>
            <a:endParaRPr kumimoji="1" lang="ko-KR" altLang="en-US" sz="1400" dirty="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8"/>
            <a:ext cx="3770376" cy="949153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32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4.7</a:t>
            </a:r>
          </a:p>
          <a:p>
            <a:pPr algn="l"/>
            <a:r>
              <a:rPr kumimoji="1" lang="en-US" altLang="ko-KR" sz="32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4.7.x</a:t>
            </a:r>
          </a:p>
          <a:p>
            <a:pPr algn="l"/>
            <a:r>
              <a:rPr kumimoji="1" lang="en-US" altLang="ko-KR" sz="32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4.8</a:t>
            </a:r>
          </a:p>
          <a:p>
            <a:pPr algn="l"/>
            <a:r>
              <a:rPr kumimoji="1" lang="en-US" altLang="ko-KR" sz="32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Core 2.x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3" y="2067179"/>
            <a:ext cx="6534174" cy="465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4.8 –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마지막 데스크탑 버전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0183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7-2.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 7.0 ~ 7.3</a:t>
            </a:r>
            <a:endParaRPr kumimoji="1" lang="ko-KR" altLang="en-US" sz="14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8"/>
            <a:ext cx="3770376" cy="949153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32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 7.x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3" y="2067179"/>
            <a:ext cx="6534174" cy="420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튜플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(Tuple)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지원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(.NET 4.7 BCL – System.ValueTuple)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async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의 사용자 정의 타입 반환</a:t>
            </a:r>
            <a:b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</a:b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예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) System.Threading.Tasks.ValueTask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패턴 매칭 지원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값 형식의 지원 향상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메서드의 매개 변수에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in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변경자 추가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읽기 전용 구조체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스택에만 생성할 수 있는 값 타입 지원 및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Span&lt;T&gt;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25147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7-3.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데모</a:t>
            </a: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ko-KR" altLang="en-US" sz="28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데모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8147C5-24DB-43B3-A9FF-0A228E03E1B0}"/>
              </a:ext>
            </a:extLst>
          </p:cNvPr>
          <p:cNvSpPr txBox="1"/>
          <p:nvPr/>
        </p:nvSpPr>
        <p:spPr>
          <a:xfrm>
            <a:off x="4664964" y="2067179"/>
            <a:ext cx="6035040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NativeWithSpan – GC</a:t>
            </a:r>
            <a:r>
              <a:rPr kumimoji="1" lang="ko-KR" altLang="en-US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발생하지 않는 메모리</a:t>
            </a:r>
            <a:r>
              <a:rPr kumimoji="1" lang="en-US" altLang="ko-KR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ko-KR" altLang="en-US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사용</a:t>
            </a:r>
            <a:endParaRPr kumimoji="1" lang="en-US" altLang="ko-KR" dirty="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42053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8. </a:t>
            </a:r>
            <a:r>
              <a:rPr kumimoji="1" lang="ko-KR" altLang="en-US" sz="14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닷넷</a:t>
            </a:r>
            <a:r>
              <a:rPr kumimoji="1" lang="en-US" altLang="ko-KR" sz="14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 Core 3.0</a:t>
            </a:r>
            <a:r>
              <a:rPr kumimoji="1" lang="ko-KR" altLang="en-US" sz="14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과 </a:t>
            </a:r>
            <a:r>
              <a:rPr kumimoji="1" lang="en-US" altLang="ko-KR" sz="14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C# 8.0</a:t>
            </a:r>
            <a:endParaRPr kumimoji="1" lang="ko-KR" altLang="en-US" sz="1400" dirty="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36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.NET Core 3.0</a:t>
            </a:r>
          </a:p>
          <a:p>
            <a:pPr algn="l"/>
            <a:endParaRPr kumimoji="1" lang="en-US" altLang="ko-KR" sz="3600" dirty="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  <a:p>
            <a:pPr algn="l"/>
            <a:r>
              <a:rPr kumimoji="1" lang="en-US" altLang="ko-KR" sz="36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&amp; </a:t>
            </a:r>
          </a:p>
          <a:p>
            <a:pPr algn="l"/>
            <a:endParaRPr kumimoji="1" lang="en-US" altLang="ko-KR" sz="3600" dirty="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  <a:p>
            <a:pPr algn="l"/>
            <a:r>
              <a:rPr kumimoji="1" lang="en-US" altLang="ko-KR" sz="3600" dirty="0">
                <a:latin typeface="Noto Sans KR Bold" panose="020B0600000000000000" pitchFamily="34" charset="-128"/>
                <a:ea typeface="Noto Sans KR Bold" panose="020B0600000000000000" pitchFamily="34" charset="-128"/>
              </a:rPr>
              <a:t>C# 8.0</a:t>
            </a:r>
            <a:endParaRPr kumimoji="1" lang="ko-KR" altLang="en-US" sz="3600" dirty="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98517-ABE2-49AA-87E4-885A11F1CBF7}"/>
              </a:ext>
            </a:extLst>
          </p:cNvPr>
          <p:cNvSpPr txBox="1"/>
          <p:nvPr/>
        </p:nvSpPr>
        <p:spPr>
          <a:xfrm>
            <a:off x="4664964" y="2067179"/>
            <a:ext cx="6035040" cy="881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 표준 </a:t>
            </a: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2.1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</a:t>
            </a: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다중 플랫폼 지원은 아니지만</a:t>
            </a: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) Windows Forms, WPF</a:t>
            </a:r>
            <a:endParaRPr kumimoji="1" lang="ko-KR" altLang="en-US" dirty="0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10545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F85836-5276-1C47-99D5-8571037CECD1}"/>
              </a:ext>
            </a:extLst>
          </p:cNvPr>
          <p:cNvSpPr txBox="1">
            <a:spLocks/>
          </p:cNvSpPr>
          <p:nvPr/>
        </p:nvSpPr>
        <p:spPr>
          <a:xfrm>
            <a:off x="4210812" y="3040556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ko-KR" altLang="en-US" sz="40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감사합니다</a:t>
            </a:r>
            <a:r>
              <a:rPr kumimoji="1" lang="en-US" altLang="ko-KR" sz="4000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</a:t>
            </a:r>
          </a:p>
          <a:p>
            <a:endParaRPr kumimoji="1" lang="en-US" altLang="ko-KR" sz="4000" dirty="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r>
              <a:rPr kumimoji="1" lang="en-US" altLang="ko-KR" sz="40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Q&amp;A</a:t>
            </a:r>
            <a:endParaRPr kumimoji="1" lang="ko-KR" altLang="en-US" sz="4000" dirty="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46513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1-2.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닷넷 프레임워크 </a:t>
            </a:r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1.x</a:t>
            </a:r>
            <a:endParaRPr kumimoji="1" lang="ko-KR" altLang="en-US" sz="14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ko-KR" altLang="en-US" sz="32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닷넷 프레임워크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3" y="2067179"/>
            <a:ext cx="6153457" cy="3789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CLR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의 대표적인 특징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JIT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컴파일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컴파일러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– IL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코드 생성기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JIT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컴파일러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–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기계어 코드 생성기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lvl="1">
              <a:lnSpc>
                <a:spcPct val="150000"/>
              </a:lnSpc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(ft: x86/x64/ARM/AnyCPU, Debug/Release)</a:t>
            </a:r>
          </a:p>
          <a:p>
            <a:pPr lvl="2">
              <a:lnSpc>
                <a:spcPct val="150000"/>
              </a:lnSpc>
            </a:pP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GC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메모리 관리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비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-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결정적 시기에 메모리 정리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지역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/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전역 변수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, 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레지스터 등의 참조가 없다면 정리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8745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1-3.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</a:t>
            </a:r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 1.0</a:t>
            </a:r>
            <a:endParaRPr kumimoji="1" lang="ko-KR" altLang="en-US" sz="14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32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 1.0</a:t>
            </a:r>
            <a:endParaRPr kumimoji="1" lang="ko-KR" altLang="en-US" sz="32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3" y="2067179"/>
            <a:ext cx="6319711" cy="2127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형식 안정성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Delegate (C++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에서의 함수 포인터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Native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코드와의 쉬운 연동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윈도우의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DLL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이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export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한 함수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리눅스의 공유 라이브러리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(so)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가 </a:t>
            </a:r>
            <a:r>
              <a:rPr kumimoji="1"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export</a:t>
            </a:r>
            <a:r>
              <a:rPr kumimoji="1"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한 함수</a:t>
            </a:r>
            <a:endParaRPr kumimoji="1"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7816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1-4.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데모</a:t>
            </a: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ko-KR" altLang="en-US" sz="28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데모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4" y="2067179"/>
            <a:ext cx="6035040" cy="1712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Compile2 – debug/release, compile-time/run-time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GCnotCollected – </a:t>
            </a:r>
            <a:r>
              <a:rPr kumimoji="1" lang="ko-KR" altLang="en-US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수집되었어야 할 상황</a:t>
            </a:r>
            <a:endParaRPr kumimoji="1" lang="en-US" altLang="ko-KR" dirty="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GCCollected – </a:t>
            </a:r>
            <a:r>
              <a:rPr kumimoji="1" lang="ko-KR" altLang="en-US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수집되지 않았어야 할 상황</a:t>
            </a:r>
            <a:endParaRPr kumimoji="1" lang="en-US" altLang="ko-KR" dirty="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DelegateWithASM – </a:t>
            </a:r>
            <a:r>
              <a:rPr kumimoji="1" lang="ko-KR" altLang="en-US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기계어 코드를 </a:t>
            </a:r>
            <a:r>
              <a:rPr kumimoji="1" lang="en-US" altLang="ko-KR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delegate</a:t>
            </a:r>
            <a:r>
              <a:rPr kumimoji="1" lang="ko-KR" altLang="en-US" dirty="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로 호출</a:t>
            </a:r>
            <a:endParaRPr kumimoji="1" lang="en-US" altLang="ko-KR" dirty="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6448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2-1.</a:t>
            </a:r>
            <a:r>
              <a:rPr kumimoji="1" lang="ko-KR" altLang="en-US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닷넷 프레임워크 </a:t>
            </a:r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2.0</a:t>
            </a:r>
            <a:endParaRPr kumimoji="1" lang="ko-KR" altLang="en-US" sz="14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40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.NET 2.0</a:t>
            </a:r>
            <a:endParaRPr kumimoji="1" lang="ko-KR" altLang="en-US" sz="40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98517-ABE2-49AA-87E4-885A11F1CBF7}"/>
              </a:ext>
            </a:extLst>
          </p:cNvPr>
          <p:cNvSpPr txBox="1"/>
          <p:nvPr/>
        </p:nvSpPr>
        <p:spPr>
          <a:xfrm>
            <a:off x="4664964" y="2067179"/>
            <a:ext cx="6035040" cy="881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제네릭</a:t>
            </a: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(generic) 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지원</a:t>
            </a:r>
            <a:endParaRPr lang="en-US" altLang="ko-KR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Nullable 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지원</a:t>
            </a:r>
            <a:endParaRPr kumimoji="1" lang="ko-KR" altLang="en-US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9998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2-2.C#</a:t>
            </a:r>
            <a:r>
              <a:rPr kumimoji="1" lang="ko-KR" altLang="en-US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 </a:t>
            </a:r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2.0</a:t>
            </a:r>
            <a:endParaRPr kumimoji="1" lang="ko-KR" altLang="en-US" sz="14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40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C# 2.0</a:t>
            </a:r>
            <a:endParaRPr kumimoji="1" lang="ko-KR" altLang="en-US" sz="4000">
              <a:latin typeface="Noto Sans KR Bold" panose="020B0600000000000000" pitchFamily="34" charset="-128"/>
              <a:ea typeface="Noto Sans KR Bold" panose="020B0600000000000000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98517-ABE2-49AA-87E4-885A11F1CBF7}"/>
              </a:ext>
            </a:extLst>
          </p:cNvPr>
          <p:cNvSpPr txBox="1"/>
          <p:nvPr/>
        </p:nvSpPr>
        <p:spPr>
          <a:xfrm>
            <a:off x="4664964" y="2067179"/>
            <a:ext cx="6035040" cy="2127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CLR</a:t>
            </a: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의존</a:t>
            </a:r>
            <a:endParaRPr lang="en-US" altLang="ko-KR" dirty="0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제네릭</a:t>
            </a: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(generic) </a:t>
            </a: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추가 </a:t>
            </a: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(IL </a:t>
            </a: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코드 수준에서 지원</a:t>
            </a: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CLR </a:t>
            </a: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및 </a:t>
            </a: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BCL </a:t>
            </a: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의존</a:t>
            </a:r>
            <a:endParaRPr lang="en-US" altLang="ko-KR" dirty="0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Nullable </a:t>
            </a: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타입의 간편 표기 구문 </a:t>
            </a: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</a:t>
            </a:r>
            <a:r>
              <a:rPr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예</a:t>
            </a:r>
            <a:r>
              <a:rPr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: int?)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부분</a:t>
            </a:r>
            <a:r>
              <a:rPr kumimoji="1"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(partial) </a:t>
            </a:r>
            <a:r>
              <a:rPr kumimoji="1"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클래스</a:t>
            </a:r>
            <a:r>
              <a:rPr kumimoji="1" lang="en-US" altLang="ko-KR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, … </a:t>
            </a:r>
            <a:r>
              <a:rPr kumimoji="1" lang="ko-KR" altLang="en-US" dirty="0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기타 다수의 간편 구문 추가</a:t>
            </a:r>
          </a:p>
        </p:txBody>
      </p:sp>
    </p:spTree>
    <p:extLst>
      <p:ext uri="{BB962C8B-B14F-4D97-AF65-F5344CB8AC3E}">
        <p14:creationId xmlns:p14="http://schemas.microsoft.com/office/powerpoint/2010/main" val="3566445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6E6219C-FDF7-E443-ABD5-6515E052FE4E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2-3.</a:t>
            </a:r>
            <a:r>
              <a:rPr kumimoji="1" lang="ko-KR" altLang="en-US" sz="14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데모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4658074B-006C-EB42-8EDD-3B0814239E4A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ko-KR" altLang="en-US" sz="4000">
                <a:latin typeface="Noto Sans KR Bold" panose="020B0600000000000000" pitchFamily="34" charset="-128"/>
                <a:ea typeface="Noto Sans KR Bold" panose="020B0600000000000000" pitchFamily="34" charset="-128"/>
              </a:rPr>
              <a:t>데모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98517-ABE2-49AA-87E4-885A11F1CBF7}"/>
              </a:ext>
            </a:extLst>
          </p:cNvPr>
          <p:cNvSpPr txBox="1"/>
          <p:nvPr/>
        </p:nvSpPr>
        <p:spPr>
          <a:xfrm>
            <a:off x="4664964" y="2067179"/>
            <a:ext cx="6035040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CodeGen – 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자동 코드 생성 및 </a:t>
            </a:r>
            <a:r>
              <a:rPr lang="en-US" altLang="ko-KR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C# partial </a:t>
            </a:r>
            <a:r>
              <a:rPr lang="ko-KR" altLang="en-US">
                <a:solidFill>
                  <a:srgbClr val="333333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예약어</a:t>
            </a:r>
            <a:endParaRPr kumimoji="1" lang="ko-KR" altLang="en-US">
              <a:solidFill>
                <a:srgbClr val="333333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5014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0801F-42F8-E943-AA89-D533603AA150}"/>
              </a:ext>
            </a:extLst>
          </p:cNvPr>
          <p:cNvSpPr txBox="1">
            <a:spLocks/>
          </p:cNvSpPr>
          <p:nvPr/>
        </p:nvSpPr>
        <p:spPr>
          <a:xfrm>
            <a:off x="4210812" y="274673"/>
            <a:ext cx="3770376" cy="282830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3-1.</a:t>
            </a:r>
            <a:r>
              <a:rPr kumimoji="1" lang="ko-KR" altLang="en-US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 닷넷 프레임워크 </a:t>
            </a:r>
            <a:r>
              <a:rPr kumimoji="1" lang="en-US" altLang="ko-KR" sz="14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3.0/3.5</a:t>
            </a:r>
            <a:endParaRPr kumimoji="1" lang="ko-KR" altLang="en-US" sz="14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8834D75A-8892-604B-BF62-60E52F941326}"/>
              </a:ext>
            </a:extLst>
          </p:cNvPr>
          <p:cNvSpPr txBox="1">
            <a:spLocks/>
          </p:cNvSpPr>
          <p:nvPr/>
        </p:nvSpPr>
        <p:spPr>
          <a:xfrm>
            <a:off x="1491996" y="2067179"/>
            <a:ext cx="3770376" cy="776888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600" b="1" i="0" kern="1200">
                <a:solidFill>
                  <a:srgbClr val="333333"/>
                </a:solidFill>
                <a:latin typeface="Noto Sans CJK KR" panose="020B0500000000000000" pitchFamily="34" charset="-128"/>
                <a:ea typeface="Noto Sans CJK KR" panose="020B0500000000000000" pitchFamily="34" charset="-128"/>
                <a:cs typeface="+mj-cs"/>
              </a:defRPr>
            </a:lvl1pPr>
          </a:lstStyle>
          <a:p>
            <a:pPr algn="l"/>
            <a:r>
              <a:rPr kumimoji="1" lang="en-US" altLang="ko-KR" sz="3200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.NET 3.0 / 3.5</a:t>
            </a:r>
            <a:endParaRPr kumimoji="1" lang="ko-KR" altLang="en-US" sz="3200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8345E8-17BA-1444-B929-70F6E0752B48}"/>
              </a:ext>
            </a:extLst>
          </p:cNvPr>
          <p:cNvSpPr txBox="1"/>
          <p:nvPr/>
        </p:nvSpPr>
        <p:spPr>
          <a:xfrm>
            <a:off x="4664964" y="2067179"/>
            <a:ext cx="6035040" cy="2546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기존 </a:t>
            </a: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CLR 2.0 + </a:t>
            </a:r>
            <a:r>
              <a:rPr lang="ko-KR" altLang="en-US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추가 라이브러리</a:t>
            </a: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>
              <a:lnSpc>
                <a:spcPct val="150000"/>
              </a:lnSpc>
            </a:pPr>
            <a:endParaRPr lang="en-US" altLang="ko-KR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WPF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WCF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WF(Workflow Foundation)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>
                <a:solidFill>
                  <a:schemeClr val="bg1"/>
                </a:solidFill>
                <a:latin typeface="Noto Sans KR Medium" panose="020B0600000000000000" pitchFamily="34" charset="-128"/>
                <a:ea typeface="Noto Sans KR Medium" panose="020B0600000000000000" pitchFamily="34" charset="-128"/>
              </a:rPr>
              <a:t>WCS(Windows CardSpace)</a:t>
            </a:r>
            <a:endParaRPr kumimoji="1" lang="ko-KR" altLang="en-US">
              <a:solidFill>
                <a:schemeClr val="bg1"/>
              </a:solidFill>
              <a:latin typeface="Noto Sans KR Medium" panose="020B0600000000000000" pitchFamily="34" charset="-128"/>
              <a:ea typeface="Noto Sans KR Medium" panose="020B06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2378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3">
      <a:dk1>
        <a:srgbClr val="333333"/>
      </a:dk1>
      <a:lt1>
        <a:srgbClr val="FFFFFF"/>
      </a:lt1>
      <a:dk2>
        <a:srgbClr val="44546A"/>
      </a:dk2>
      <a:lt2>
        <a:srgbClr val="E7E6E6"/>
      </a:lt2>
      <a:accent1>
        <a:srgbClr val="8C5DFF"/>
      </a:accent1>
      <a:accent2>
        <a:srgbClr val="F7CA18"/>
      </a:accent2>
      <a:accent3>
        <a:srgbClr val="8AB8FD"/>
      </a:accent3>
      <a:accent4>
        <a:srgbClr val="F89306"/>
      </a:accent4>
      <a:accent5>
        <a:srgbClr val="26C281"/>
      </a:accent5>
      <a:accent6>
        <a:srgbClr val="9B59B6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7680</TotalTime>
  <Words>977</Words>
  <Application>Microsoft Office PowerPoint</Application>
  <PresentationFormat>Widescreen</PresentationFormat>
  <Paragraphs>219</Paragraphs>
  <Slides>24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Noto Sans KR Bold</vt:lpstr>
      <vt:lpstr>Noto Sans KR Medium</vt:lpstr>
      <vt:lpstr>맑은 고딕</vt:lpstr>
      <vt:lpstr>Arial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최 영화;</Manager>
  <Company>제니퍼소프트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닷넷 17년의 변화 정리 및 닷넷 코어 3.0</dc:title>
  <dc:creator>정성태</dc:creator>
  <cp:lastModifiedBy>Jeong SeongTae</cp:lastModifiedBy>
  <cp:revision>307</cp:revision>
  <dcterms:created xsi:type="dcterms:W3CDTF">2019-09-26T08:10:36Z</dcterms:created>
  <dcterms:modified xsi:type="dcterms:W3CDTF">2019-10-05T07:26:50Z</dcterms:modified>
</cp:coreProperties>
</file>