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9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257" r:id="rId17"/>
    <p:sldId id="259" r:id="rId18"/>
    <p:sldId id="260" r:id="rId19"/>
    <p:sldId id="261" r:id="rId20"/>
    <p:sldId id="274" r:id="rId21"/>
    <p:sldId id="275" r:id="rId22"/>
    <p:sldId id="258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6" r:id="rId33"/>
    <p:sldId id="271" r:id="rId34"/>
    <p:sldId id="272" r:id="rId35"/>
    <p:sldId id="273" r:id="rId36"/>
    <p:sldId id="277" r:id="rId37"/>
    <p:sldId id="279" r:id="rId38"/>
    <p:sldId id="278" r:id="rId39"/>
    <p:sldId id="280" r:id="rId40"/>
    <p:sldId id="281" r:id="rId41"/>
    <p:sldId id="282" r:id="rId42"/>
    <p:sldId id="283" r:id="rId43"/>
    <p:sldId id="284" r:id="rId44"/>
    <p:sldId id="295" r:id="rId45"/>
    <p:sldId id="297" r:id="rId46"/>
    <p:sldId id="298" r:id="rId47"/>
    <p:sldId id="299" r:id="rId48"/>
    <p:sldId id="300" r:id="rId49"/>
    <p:sldId id="301" r:id="rId50"/>
    <p:sldId id="302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66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8" r:id="rId74"/>
    <p:sldId id="329" r:id="rId75"/>
    <p:sldId id="330" r:id="rId76"/>
    <p:sldId id="332" r:id="rId77"/>
    <p:sldId id="331" r:id="rId78"/>
    <p:sldId id="333" r:id="rId79"/>
    <p:sldId id="334" r:id="rId80"/>
    <p:sldId id="336" r:id="rId81"/>
    <p:sldId id="335" r:id="rId82"/>
    <p:sldId id="339" r:id="rId83"/>
    <p:sldId id="340" r:id="rId84"/>
    <p:sldId id="341" r:id="rId85"/>
    <p:sldId id="342" r:id="rId86"/>
    <p:sldId id="338" r:id="rId87"/>
    <p:sldId id="337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7" r:id="rId109"/>
    <p:sldId id="368" r:id="rId110"/>
    <p:sldId id="369" r:id="rId111"/>
    <p:sldId id="370" r:id="rId112"/>
    <p:sldId id="372" r:id="rId113"/>
    <p:sldId id="371" r:id="rId114"/>
    <p:sldId id="373" r:id="rId115"/>
    <p:sldId id="374" r:id="rId116"/>
    <p:sldId id="376" r:id="rId117"/>
    <p:sldId id="343" r:id="rId1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1" autoAdjust="0"/>
    <p:restoredTop sz="94660"/>
  </p:normalViewPr>
  <p:slideViewPr>
    <p:cSldViewPr>
      <p:cViewPr varScale="1">
        <p:scale>
          <a:sx n="82" d="100"/>
          <a:sy n="82" d="100"/>
        </p:scale>
        <p:origin x="124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2014-04-24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image" Target="../media/image18.png"/><Relationship Id="rId7" Type="http://schemas.openxmlformats.org/officeDocument/2006/relationships/image" Target="../media/image1.emf"/><Relationship Id="rId12" Type="http://schemas.openxmlformats.org/officeDocument/2006/relationships/image" Target="../media/image11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3.emf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1.e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20.emf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89" name="Visio" r:id="rId6" imgW="881177" imgH="684581" progId="Visio.Drawing.6">
                    <p:embed/>
                  </p:oleObj>
                </mc:Choice>
                <mc:Fallback>
                  <p:oleObj name="Visio" r:id="rId6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" name="Visio" r:id="rId16" imgW="999439" imgH="786079" progId="Visio.Drawing.6">
                  <p:embed/>
                </p:oleObj>
              </mc:Choice>
              <mc:Fallback>
                <p:oleObj name="Visio" r:id="rId16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1" name="Visio" r:id="rId22" imgW="298094" imgH="349301" progId="Visio.Drawing.6">
                    <p:embed/>
                  </p:oleObj>
                </mc:Choice>
                <mc:Fallback>
                  <p:oleObj name="Visio" r:id="rId22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" name="Visio" r:id="rId3" imgW="580644" imgH="219761" progId="Visio.Drawing.6">
                  <p:embed/>
                </p:oleObj>
              </mc:Choice>
              <mc:Fallback>
                <p:oleObj name="Visio" r:id="rId3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" name="Visio" r:id="rId6" imgW="580644" imgH="214884" progId="Visio.Drawing.6">
                  <p:embed/>
                </p:oleObj>
              </mc:Choice>
              <mc:Fallback>
                <p:oleObj name="Visio" r:id="rId6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Visio" r:id="rId5" imgW="298094" imgH="349301" progId="Visio.Drawing.6">
                    <p:embed/>
                  </p:oleObj>
                </mc:Choice>
                <mc:Fallback>
                  <p:oleObj name="Visio" r:id="rId5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 smtClean="0"/>
                <a:t>윈도우 운영체제</a:t>
              </a:r>
              <a:endParaRPr lang="ko-KR" altLang="en-US" sz="1600" dirty="0"/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윈도우 응용 프로그램</a:t>
              </a:r>
              <a:endParaRPr lang="ko-KR" altLang="en-US" sz="1200" dirty="0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</a:t>
              </a:r>
              <a:r>
                <a:rPr lang="ko-KR" altLang="en-US" sz="1200" dirty="0" smtClean="0"/>
                <a:t>프로그램</a:t>
              </a:r>
              <a:endParaRPr lang="ko-KR" altLang="en-US" sz="1200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</a:t>
              </a:r>
              <a:r>
                <a:rPr lang="ko-KR" altLang="en-US" sz="1200" dirty="0" smtClean="0"/>
                <a:t>프로그램</a:t>
              </a:r>
              <a:endParaRPr lang="ko-KR" altLang="en-US" sz="1200" dirty="0"/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smtClean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 smtClean="0"/>
                <a:t>메인보드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 smtClean="0"/>
                <a:t>메인보드</a:t>
              </a:r>
              <a:endParaRPr lang="ko-KR" altLang="en-US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코어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코어</a:t>
              </a:r>
              <a:endParaRPr lang="ko-KR" altLang="en-US" sz="12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멀티 </a:t>
              </a:r>
              <a:r>
                <a:rPr lang="en-US" altLang="ko-KR" dirty="0" smtClean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멀티 코어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 smtClean="0"/>
                <a:t>운영체제</a:t>
              </a:r>
              <a:endParaRPr lang="ko-KR" altLang="en-US" dirty="0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/>
                <a:t>스케</a:t>
              </a:r>
              <a:r>
                <a:rPr lang="ko-KR" altLang="en-US" sz="1600" dirty="0"/>
                <a:t>줄</a:t>
              </a:r>
              <a:r>
                <a:rPr lang="ko-KR" altLang="en-US" sz="1600" dirty="0" smtClean="0"/>
                <a:t>러</a:t>
              </a:r>
              <a:endParaRPr lang="ko-KR" altLang="en-US" sz="1600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프로세스 </a:t>
              </a:r>
              <a:r>
                <a:rPr lang="en-US" altLang="ko-KR" dirty="0" smtClean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</a:t>
              </a:r>
              <a:r>
                <a:rPr lang="en-US" altLang="ko-KR" sz="1600" dirty="0" smtClean="0"/>
                <a:t>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r>
                <a:rPr lang="en-US" altLang="ko-KR" dirty="0" smtClean="0"/>
                <a:t>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불가능</a:t>
              </a:r>
              <a:endParaRPr lang="ko-KR" alt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EXE</a:t>
              </a:r>
              <a:r>
                <a:rPr lang="ko-KR" altLang="en-US" sz="1400" dirty="0" smtClean="0"/>
                <a:t>로부터 사용되는 </a:t>
              </a:r>
              <a:r>
                <a:rPr lang="en-US" altLang="ko-KR" sz="1400" dirty="0" smtClean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DLL </a:t>
              </a:r>
              <a:r>
                <a:rPr lang="ko-KR" altLang="en-US" sz="1400" dirty="0" smtClean="0"/>
                <a:t>로부터 사용되는 </a:t>
              </a:r>
              <a:r>
                <a:rPr lang="en-US" altLang="ko-KR" sz="1400" dirty="0" smtClean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 smtClean="0"/>
              <a:t>링크</a:t>
            </a:r>
            <a:endParaRPr lang="ko-KR" altLang="en-US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 smtClean="0"/>
              <a:t>컴파일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/>
                <a:gridCol w="1178243"/>
                <a:gridCol w="884370"/>
                <a:gridCol w="1383882"/>
                <a:gridCol w="814387"/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 smtClean="0"/>
                        <a:t>컴파일러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링커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</a:t>
                      </a:r>
                      <a:r>
                        <a:rPr lang="ko-KR" altLang="en-US" baseline="0" dirty="0" smtClean="0"/>
                        <a:t> 파일 </a:t>
                      </a:r>
                      <a:r>
                        <a:rPr lang="en-US" altLang="ko-KR" baseline="0" dirty="0" smtClean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소스코드 파일 </a:t>
                      </a:r>
                      <a:r>
                        <a:rPr lang="en-US" altLang="ko-KR" dirty="0" smtClean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 smtClean="0"/>
                <a:t>공통 파일 포맷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ko-KR" altLang="en-US" dirty="0" smtClean="0"/>
                <a:t>공통 중간 언어</a:t>
              </a:r>
              <a:endParaRPr lang="ko-KR" altLang="en-US" dirty="0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윈도우용 </a:t>
              </a:r>
              <a:r>
                <a:rPr lang="en-US" altLang="ko-KR" dirty="0" smtClean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</a:t>
              </a:r>
              <a:r>
                <a:rPr lang="ko-KR" altLang="en-US" dirty="0" smtClean="0"/>
                <a:t>소스코드</a:t>
              </a:r>
              <a:endParaRPr lang="en-US" altLang="ko-KR" dirty="0"/>
            </a:p>
            <a:p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/>
                <a:t>void Main</a:t>
              </a:r>
              <a:r>
                <a:rPr lang="en-US" altLang="ko-KR" dirty="0" smtClean="0"/>
                <a:t>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리눅스용 </a:t>
              </a:r>
              <a:r>
                <a:rPr lang="en-US" altLang="ko-KR" dirty="0" smtClean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600400"/>
            <a:chOff x="467544" y="908720"/>
            <a:chExt cx="6846027" cy="360040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EXE </a:t>
              </a:r>
              <a:r>
                <a:rPr lang="ko-KR" altLang="en-US" dirty="0" smtClean="0"/>
                <a:t>파일</a:t>
              </a:r>
              <a:endParaRPr lang="ko-KR" altLang="en-US" dirty="0"/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 </a:t>
              </a:r>
              <a:r>
                <a:rPr lang="ko-KR" altLang="en-US" dirty="0" smtClean="0"/>
                <a:t>소스 코드</a:t>
              </a:r>
              <a:endParaRPr lang="ko-KR" altLang="en-US" dirty="0"/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빌드</a:t>
              </a:r>
              <a:endParaRPr lang="ko-KR" altLang="en-US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 smtClean="0"/>
                <a:t>중간언어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CLR </a:t>
              </a:r>
              <a:r>
                <a:rPr lang="ko-KR" altLang="en-US" dirty="0" smtClean="0"/>
                <a:t>로더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 smtClean="0"/>
                <a:t>컴파일러에 의해 삽입된 </a:t>
              </a:r>
              <a:r>
                <a:rPr lang="en-US" altLang="ko-KR" dirty="0" smtClean="0"/>
                <a:t>CLR </a:t>
              </a:r>
              <a:r>
                <a:rPr lang="ko-KR" altLang="en-US" dirty="0" smtClean="0"/>
                <a:t>로더 코드가 실행되고</a:t>
              </a:r>
              <a:r>
                <a:rPr lang="en-US" altLang="ko-KR" dirty="0" smtClean="0"/>
                <a:t>,</a:t>
              </a:r>
              <a:br>
                <a:rPr lang="en-US" altLang="ko-KR" dirty="0" smtClean="0"/>
              </a:br>
              <a:endParaRPr lang="en-US" altLang="ko-KR" dirty="0" smtClean="0"/>
            </a:p>
            <a:p>
              <a:pPr marL="342900" indent="-342900">
                <a:buAutoNum type="arabicPeriod"/>
              </a:pPr>
              <a:r>
                <a:rPr lang="en-US" altLang="ko-KR" dirty="0" smtClean="0"/>
                <a:t>CLR </a:t>
              </a:r>
              <a:r>
                <a:rPr lang="ko-KR" altLang="en-US" dirty="0" smtClean="0"/>
                <a:t>로드 후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사용자의 중간 언어 코드를 실행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 smtClean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어셈블리</a:t>
                </a:r>
                <a:r>
                  <a:rPr lang="en-US" altLang="ko-KR" dirty="0" smtClean="0"/>
                  <a:t>(Assembly)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모듈</a:t>
                </a:r>
                <a:r>
                  <a:rPr lang="en-US" altLang="ko-KR" dirty="0" smtClean="0"/>
                  <a:t>(Module) 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매니페스트</a:t>
                </a:r>
                <a:r>
                  <a:rPr lang="en-US" altLang="ko-KR" dirty="0" smtClean="0"/>
                  <a:t>(Manifest)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모듈</a:t>
                </a:r>
                <a:r>
                  <a:rPr lang="en-US" altLang="ko-KR" dirty="0" smtClean="0"/>
                  <a:t>(Module) 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모듈</a:t>
                </a:r>
                <a:r>
                  <a:rPr lang="en-US" altLang="ko-KR" dirty="0" smtClean="0"/>
                  <a:t>(Module) 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메타데이터</a:t>
                </a:r>
                <a:r>
                  <a:rPr lang="en-US" altLang="ko-KR" dirty="0" smtClean="0"/>
                  <a:t>(Metadata)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메타데이터</a:t>
              </a:r>
              <a:r>
                <a:rPr lang="en-US" altLang="ko-KR" dirty="0" smtClean="0"/>
                <a:t>(Metadata)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메타데이터</a:t>
              </a:r>
              <a:r>
                <a:rPr lang="en-US" altLang="ko-KR" dirty="0" smtClean="0"/>
                <a:t>(Metadata)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csc.exe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vbc.exe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fsc.exe</a:t>
              </a:r>
              <a:br>
                <a:rPr lang="en-US" altLang="ko-KR" dirty="0" smtClean="0"/>
              </a:br>
              <a:r>
                <a:rPr lang="ko-KR" altLang="en-US" dirty="0" smtClean="0"/>
                <a:t>컴파일러</a:t>
              </a:r>
              <a:endParaRPr lang="ko-KR" altLang="en-US" dirty="0"/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C#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VB.NET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F#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소스코드</a:t>
              </a:r>
              <a:endParaRPr lang="ko-KR" altLang="en-US" sz="1600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Common Intermediate Language</a:t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Common Language Runtime (Windows)</a:t>
              </a:r>
              <a:endParaRPr lang="ko-KR" altLang="en-US" sz="1400" dirty="0"/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</a:t>
              </a:r>
              <a:r>
                <a:rPr lang="en-US" altLang="ko-KR" dirty="0" smtClean="0"/>
                <a:t>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 smtClean="0"/>
                <a:t>닷넷 언어는 각 소스코드를 컴파일해 플랫폼 독립적인 공통 중간 언어</a:t>
              </a:r>
              <a:r>
                <a:rPr lang="en-US" altLang="ko-KR" sz="1100" dirty="0" smtClean="0"/>
                <a:t>(CIL)</a:t>
              </a:r>
              <a:r>
                <a:rPr lang="ko-KR" altLang="en-US" sz="1100" dirty="0" smtClean="0"/>
                <a:t>로 변환</a:t>
              </a:r>
              <a:endParaRPr lang="ko-KR" altLang="en-US" sz="1100" dirty="0"/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 smtClean="0"/>
                <a:t>CIL </a:t>
              </a:r>
              <a:r>
                <a:rPr lang="ko-KR" altLang="en-US" sz="1100" dirty="0" smtClean="0"/>
                <a:t>결과물을 </a:t>
              </a:r>
              <a:r>
                <a:rPr lang="ko-KR" altLang="en-US" sz="1100" dirty="0"/>
                <a:t>각</a:t>
              </a:r>
              <a:r>
                <a:rPr lang="ko-KR" altLang="en-US" sz="1100" dirty="0" smtClean="0"/>
                <a:t> 플랫폼에 구현된 </a:t>
              </a:r>
              <a:r>
                <a:rPr lang="en-US" altLang="ko-KR" sz="1100" dirty="0" smtClean="0"/>
                <a:t>CLI </a:t>
              </a:r>
              <a:r>
                <a:rPr lang="ko-KR" altLang="en-US" sz="1100" dirty="0" smtClean="0"/>
                <a:t>구현체가 번역해 실행</a:t>
              </a:r>
              <a:endParaRPr lang="ko-KR" altLang="en-US" sz="1100" dirty="0"/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Mono</a:t>
              </a:r>
            </a:p>
            <a:p>
              <a:pPr algn="ctr"/>
              <a:r>
                <a:rPr lang="en-US" altLang="ko-KR" dirty="0" smtClean="0"/>
                <a:t>(Linux)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1111 1000</a:t>
              </a:r>
              <a:br>
                <a:rPr lang="en-US" altLang="ko-KR" dirty="0" smtClean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 smtClean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Console </a:t>
              </a:r>
              <a:br>
                <a:rPr lang="en-US" altLang="ko-KR" dirty="0" smtClean="0"/>
              </a:br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ASP.NET </a:t>
              </a:r>
              <a:br>
                <a:rPr lang="en-US" altLang="ko-KR" sz="1600" dirty="0" smtClean="0"/>
              </a:br>
              <a:r>
                <a:rPr lang="ko-KR" altLang="en-US" sz="1600" dirty="0" smtClean="0"/>
                <a:t>웹</a:t>
              </a:r>
              <a:r>
                <a:rPr lang="en-US" altLang="ko-KR" sz="1600" dirty="0" smtClean="0"/>
                <a:t> </a:t>
              </a:r>
              <a:r>
                <a:rPr lang="ko-KR" altLang="en-US" sz="1600" dirty="0" smtClean="0"/>
                <a:t>응용 프로그램</a:t>
              </a:r>
              <a:endParaRPr lang="ko-KR" altLang="en-US" sz="16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Windows </a:t>
              </a:r>
              <a:br>
                <a:rPr lang="en-US" altLang="ko-KR" dirty="0" smtClean="0"/>
              </a:br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Common Language Runtime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15616" y="836712"/>
            <a:ext cx="6480513" cy="5112568"/>
            <a:chOff x="1115616" y="836712"/>
            <a:chExt cx="6480513" cy="5112568"/>
          </a:xfrm>
        </p:grpSpPr>
        <p:sp>
          <p:nvSpPr>
            <p:cNvPr id="5" name="직사각형 4"/>
            <p:cNvSpPr/>
            <p:nvPr/>
          </p:nvSpPr>
          <p:spPr>
            <a:xfrm>
              <a:off x="1115616" y="4293096"/>
              <a:ext cx="6480107" cy="16561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8762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Globalization</a:t>
              </a:r>
              <a:endParaRPr lang="ko-KR" altLang="en-US" sz="14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18762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Diagnostics</a:t>
              </a:r>
              <a:endParaRPr lang="ko-KR" altLang="en-US" sz="12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8762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Configuration</a:t>
              </a:r>
              <a:endParaRPr lang="ko-KR" altLang="en-US" sz="12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762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Collections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789649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Resources</a:t>
              </a:r>
              <a:endParaRPr lang="ko-KR" altLang="en-US" sz="12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789649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Reflection</a:t>
              </a:r>
              <a:endParaRPr lang="ko-KR" altLang="en-US" sz="12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789649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Net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789649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IO</a:t>
              </a:r>
              <a:endParaRPr lang="ko-KR" altLang="en-US" sz="12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39167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err="1" smtClean="0"/>
                <a:t>CodeDom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39167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Media</a:t>
              </a:r>
              <a:endParaRPr lang="ko-KR" altLang="en-US" sz="12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39167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Service Process</a:t>
              </a:r>
              <a:endParaRPr lang="ko-KR" altLang="en-US" sz="12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9167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Security</a:t>
              </a:r>
              <a:endParaRPr lang="ko-KR" altLang="en-US" sz="12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993698" y="4623805"/>
              <a:ext cx="1545535" cy="126574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Runtime</a:t>
              </a:r>
              <a:endParaRPr lang="ko-KR" altLang="en-US" sz="1400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083555" y="5545451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Serialization</a:t>
              </a:r>
              <a:endParaRPr lang="ko-KR" altLang="en-US" sz="14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83555" y="5250847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Remoting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083555" y="4941670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Interop Services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15616" y="3140968"/>
              <a:ext cx="3186201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System.Data</a:t>
              </a:r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87624" y="385405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ODBC</a:t>
              </a:r>
              <a:endParaRPr lang="ko-KR" altLang="en-US" sz="12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187624" y="354487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OLEDB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744720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SQL Types</a:t>
              </a:r>
              <a:endParaRPr lang="ko-KR" altLang="en-US" sz="12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44720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SQL</a:t>
              </a:r>
              <a:endParaRPr lang="ko-KR" altLang="en-US" sz="12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73826" y="3134883"/>
              <a:ext cx="3221898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System.XML</a:t>
              </a:r>
              <a:endParaRPr lang="ko-KR" altLang="en-US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35183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XPath</a:t>
              </a:r>
              <a:endParaRPr lang="ko-KR" altLang="en-US" sz="12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435183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XSLT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027065" y="3543459"/>
              <a:ext cx="1512168" cy="5678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Serialization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15616" y="836712"/>
              <a:ext cx="3186201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System.Web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187624" y="270627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Configuration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87624" y="239709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Caching</a:t>
              </a:r>
              <a:endParaRPr lang="ko-KR" altLang="en-US" sz="12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44720" y="27048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Session State</a:t>
              </a:r>
              <a:endParaRPr lang="ko-KR" altLang="en-US" sz="12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44720" y="23956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Security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87624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Services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62069" y="2044887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Protocols</a:t>
              </a:r>
              <a:endParaRPr lang="ko-KR" altLang="en-US" sz="12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262069" y="1750283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Discovery</a:t>
              </a:r>
              <a:endParaRPr lang="ko-KR" altLang="en-US" sz="12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262069" y="1441106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Description</a:t>
              </a:r>
              <a:endParaRPr lang="ko-KR" altLang="en-US" sz="12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744720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 smtClean="0"/>
                <a:t>UI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807498" y="1953121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Web Controls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807498" y="1643944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HTML Controls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364595" y="2003606"/>
              <a:ext cx="3231128" cy="10655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System.Drawing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365001" y="849426"/>
              <a:ext cx="3231128" cy="1103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System.Windows.Forms</a:t>
              </a:r>
              <a:endParaRPr lang="ko-KR" altLang="en-US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436602" y="274321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Imaging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436602" y="243403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Drawing2D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993698" y="274179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Text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993698" y="243261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Printing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436602" y="161012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Message Box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436602" y="130094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Form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5993698" y="160870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List Control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993698" y="129952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Button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n</a:t>
              </a:r>
              <a:r>
                <a:rPr lang="en-US" altLang="ko-KR" dirty="0" smtClean="0"/>
                <a:t> = 5;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저장소 이름</a:t>
              </a:r>
              <a:endParaRPr lang="ko-KR" altLang="en-US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(</a:t>
              </a:r>
              <a:r>
                <a:rPr lang="ko-KR" altLang="en-US" dirty="0" smtClean="0"/>
                <a:t>변수의 값 변경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product</a:t>
              </a:r>
              <a:r>
                <a:rPr lang="en-US" altLang="ko-KR" dirty="0" smtClean="0"/>
                <a:t> = 500;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n</a:t>
              </a:r>
              <a:r>
                <a:rPr lang="en-US" altLang="ko-KR" dirty="0" smtClean="0"/>
                <a:t> = 5;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4</a:t>
              </a:r>
              <a:r>
                <a:rPr lang="ko-KR" altLang="en-US" dirty="0" smtClean="0"/>
                <a:t>바이트 할</a:t>
              </a:r>
              <a:r>
                <a:rPr lang="ko-KR" altLang="en-US" dirty="0"/>
                <a:t>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저장소 이름</a:t>
              </a:r>
              <a:endParaRPr lang="ko-KR" altLang="en-US" dirty="0"/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string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text</a:t>
              </a:r>
              <a:r>
                <a:rPr lang="en-US" altLang="ko-KR" dirty="0" smtClean="0"/>
                <a:t> = “Hello”;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저장소 이름</a:t>
              </a:r>
              <a:endParaRPr lang="ko-KR" altLang="en-US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 </a:t>
              </a:r>
              <a:r>
                <a:rPr lang="en-US" altLang="ko-KR" u="sng" dirty="0" smtClean="0"/>
                <a:t>text</a:t>
              </a:r>
              <a:r>
                <a:rPr lang="en-US" altLang="ko-KR" dirty="0" smtClean="0"/>
                <a:t>;</a:t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저장소 이름</a:t>
              </a:r>
              <a:endParaRPr lang="ko-KR" altLang="en-US" dirty="0"/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다른 참조 값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int  [] </a:t>
                </a:r>
                <a:r>
                  <a:rPr lang="en-US" altLang="ko-KR" u="sng" dirty="0" smtClean="0"/>
                  <a:t>products</a:t>
                </a:r>
                <a:r>
                  <a:rPr lang="en-US" altLang="ko-KR" dirty="0" smtClean="0"/>
                  <a:t> = new </a:t>
                </a:r>
                <a:r>
                  <a:rPr lang="en-US" altLang="ko-KR" u="sng" dirty="0" smtClean="0"/>
                  <a:t>int[10]</a:t>
                </a:r>
                <a:r>
                  <a:rPr lang="en-US" altLang="ko-KR" dirty="0" smtClean="0"/>
                  <a:t>;</a:t>
                </a:r>
                <a:br>
                  <a:rPr lang="en-US" altLang="ko-KR" dirty="0" smtClean="0"/>
                </a:br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메모</a:t>
                </a:r>
                <a:r>
                  <a:rPr lang="ko-KR" altLang="en-US" dirty="0"/>
                  <a:t>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/>
                  <a:t>4</a:t>
                </a:r>
                <a:r>
                  <a:rPr lang="ko-KR" altLang="en-US" sz="1400" dirty="0" smtClean="0"/>
                  <a:t>바이트로 </a:t>
                </a:r>
                <a:r>
                  <a:rPr lang="en-US" altLang="ko-KR" sz="1400" dirty="0" smtClean="0"/>
                  <a:t>10</a:t>
                </a:r>
                <a:r>
                  <a:rPr lang="ko-KR" altLang="en-US" sz="1400" dirty="0" smtClean="0"/>
                  <a:t>개의 공간을 할당</a:t>
                </a:r>
                <a:endParaRPr lang="ko-KR" altLang="en-US" sz="1400" dirty="0"/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 smtClean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 smtClean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 smtClean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</a:t>
              </a:r>
              <a:r>
                <a:rPr lang="en-US" altLang="ko-KR" sz="1600" dirty="0" smtClean="0"/>
                <a:t>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거짓</a:t>
              </a:r>
              <a:endParaRPr lang="ko-KR" altLang="en-US" dirty="0"/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3 </a:t>
              </a:r>
              <a:r>
                <a:rPr lang="ko-KR" altLang="en-US" sz="1100" dirty="0" smtClean="0"/>
                <a:t>또는 </a:t>
              </a:r>
              <a:r>
                <a:rPr lang="en-US" altLang="ko-KR" sz="1100" dirty="0" smtClean="0"/>
                <a:t>5</a:t>
              </a:r>
              <a:r>
                <a:rPr lang="ko-KR" altLang="en-US" sz="1100" dirty="0" smtClean="0"/>
                <a:t>의 배수</a:t>
              </a:r>
              <a:endParaRPr lang="ko-KR" altLang="en-US" sz="1100" dirty="0"/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거짓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허클베리 핀의 모험</a:t>
              </a:r>
              <a:endParaRPr lang="ko-KR" altLang="en-US" sz="1200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걸리버 여행기</a:t>
              </a:r>
              <a:endParaRPr lang="ko-KR" altLang="en-US" sz="1200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이상한 나라의 앨리스</a:t>
              </a:r>
              <a:endParaRPr lang="ko-KR" altLang="en-US" sz="1200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short</a:t>
              </a:r>
              <a:r>
                <a:rPr lang="en-US" altLang="ko-KR" dirty="0" smtClean="0"/>
                <a:t>     </a:t>
              </a:r>
              <a:r>
                <a:rPr lang="en-US" altLang="ko-KR" u="sng" dirty="0" smtClean="0"/>
                <a:t>var</a:t>
              </a:r>
              <a:r>
                <a:rPr lang="en-US" altLang="ko-KR" dirty="0" smtClean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타입의 실체화된 객체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타입</a:t>
              </a:r>
              <a:endParaRPr lang="ko-KR" altLang="en-US" dirty="0"/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Book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gulliver</a:t>
              </a:r>
              <a:r>
                <a:rPr lang="en-US" altLang="ko-KR" dirty="0" smtClean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Book </a:t>
              </a:r>
              <a:r>
                <a:rPr lang="ko-KR" altLang="en-US" dirty="0" smtClean="0"/>
                <a:t>타입의 속성값을 담을 수 있는 메모리 할당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int</a:t>
              </a:r>
              <a:r>
                <a:rPr lang="en-US" altLang="ko-KR" dirty="0" smtClean="0"/>
                <a:t>  </a:t>
              </a:r>
              <a:r>
                <a:rPr lang="en-US" altLang="ko-KR" u="sng" dirty="0" smtClean="0"/>
                <a:t>result</a:t>
              </a:r>
              <a:r>
                <a:rPr lang="en-US" altLang="ko-KR" dirty="0" smtClean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  int    f(int x)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88810" y="775978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 smtClean="0"/>
                        <a:t>-  bool</a:t>
                      </a:r>
                    </a:p>
                    <a:p>
                      <a:r>
                        <a:rPr lang="en-US" altLang="ko-KR" dirty="0" smtClean="0"/>
                        <a:t>-  sbyte, byte</a:t>
                      </a:r>
                    </a:p>
                    <a:p>
                      <a:r>
                        <a:rPr lang="en-US" altLang="ko-KR" dirty="0" smtClean="0"/>
                        <a:t>-  short, ushort</a:t>
                      </a:r>
                    </a:p>
                    <a:p>
                      <a:r>
                        <a:rPr lang="en-US" altLang="ko-KR" dirty="0" smtClean="0"/>
                        <a:t>-  int, uint</a:t>
                      </a:r>
                    </a:p>
                    <a:p>
                      <a:r>
                        <a:rPr lang="en-US" altLang="ko-KR" dirty="0" smtClean="0"/>
                        <a:t>-  long, ulong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float, double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decimal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altLang="ko-KR" dirty="0" smtClean="0"/>
                        <a:t>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class</a:t>
                      </a:r>
                      <a:r>
                        <a:rPr lang="ko-KR" altLang="en-US" dirty="0" smtClean="0"/>
                        <a:t>로 정의하는 타입들</a:t>
                      </a:r>
                      <a:r>
                        <a:rPr lang="en-US" altLang="ko-KR" dirty="0" smtClean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 smtClean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 smtClean="0"/>
                      <a:t>enum, struct</a:t>
                    </a:r>
                    <a:r>
                      <a:rPr lang="ko-KR" altLang="en-US" dirty="0" smtClean="0"/>
                      <a:t>로 정의하는 타입들</a:t>
                    </a:r>
                    <a:r>
                      <a:rPr lang="en-US" altLang="ko-KR" dirty="0" smtClean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 smtClean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 smtClean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값 형식</a:t>
                </a:r>
                <a:endParaRPr lang="ko-KR" altLang="en-US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참조 형식</a:t>
                </a:r>
                <a:endParaRPr lang="ko-KR" altLang="en-US" dirty="0"/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코드에 정의된 모든 배열</a:t>
              </a:r>
              <a:endParaRPr lang="en-US" altLang="ko-KR" dirty="0" smtClean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Circle o = new Circle();</a:t>
              </a:r>
            </a:p>
            <a:p>
              <a:endParaRPr lang="en-US" altLang="ko-KR" dirty="0" smtClean="0"/>
            </a:p>
            <a:p>
              <a:r>
                <a:rPr lang="en-US" altLang="ko-KR" dirty="0"/>
                <a:t>d</a:t>
              </a:r>
              <a:r>
                <a:rPr lang="en-US" altLang="ko-KR" dirty="0" smtClean="0"/>
                <a:t>ouble   </a:t>
              </a:r>
              <a:r>
                <a:rPr lang="en-US" altLang="ko-KR" dirty="0"/>
                <a:t>piValue = o.Pi;</a:t>
              </a:r>
              <a:endParaRPr lang="ko-KR" altLang="en-US" dirty="0"/>
            </a:p>
            <a:p>
              <a:endParaRPr lang="en-US" altLang="ko-KR" dirty="0" smtClean="0"/>
            </a:p>
            <a:p>
              <a:r>
                <a:rPr lang="en-US" altLang="ko-KR" dirty="0" smtClean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  double    Pi</a:t>
              </a:r>
              <a:br>
                <a:rPr lang="en-US" altLang="ko-KR" dirty="0" smtClean="0"/>
              </a:br>
              <a:r>
                <a:rPr lang="en-US" altLang="ko-KR" dirty="0" smtClean="0"/>
                <a:t>{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    get { return pi; }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    set { pi =    value;    }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23411"/>
              </p:ext>
            </p:extLst>
          </p:nvPr>
        </p:nvGraphicFramePr>
        <p:xfrm>
          <a:off x="1314726" y="3325200"/>
          <a:ext cx="201622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08112"/>
                <a:gridCol w="100811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속성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행위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630650" y="2582598"/>
            <a:ext cx="3384376" cy="2304256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 smtClean="0"/>
              <a:t>Computer</a:t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634839"/>
              </p:ext>
            </p:extLst>
          </p:nvPr>
        </p:nvGraphicFramePr>
        <p:xfrm>
          <a:off x="1278722" y="5127446"/>
          <a:ext cx="3816424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908212"/>
                <a:gridCol w="190821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속성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행위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타원 12"/>
          <p:cNvSpPr/>
          <p:nvPr/>
        </p:nvSpPr>
        <p:spPr>
          <a:xfrm>
            <a:off x="576390" y="179721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 smtClean="0"/>
              <a:t>short</a:t>
            </a:r>
            <a:br>
              <a:rPr lang="en-US" altLang="ko-KR" dirty="0" smtClean="0"/>
            </a:br>
            <a:r>
              <a:rPr lang="en-US" altLang="ko-KR" sz="1400" dirty="0" smtClean="0"/>
              <a:t>-32,768 ~ +32,767</a:t>
            </a:r>
            <a:br>
              <a:rPr lang="en-US" altLang="ko-KR" sz="1400" dirty="0" smtClean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251520" y="-222484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3562943" y="3950750"/>
            <a:ext cx="1155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3510970" y="3446694"/>
            <a:ext cx="120728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5686452" y="1566450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5686452" y="1962293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60232" y="137145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암시적 </a:t>
            </a:r>
            <a:r>
              <a:rPr lang="ko-KR" altLang="en-US" dirty="0" err="1" smtClean="0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660232" y="177762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</a:t>
            </a:r>
            <a:r>
              <a:rPr lang="ko-KR" altLang="en-US" dirty="0" smtClean="0"/>
              <a:t>시적 </a:t>
            </a:r>
            <a:r>
              <a:rPr lang="ko-KR" altLang="en-US" dirty="0" err="1" smtClean="0"/>
              <a:t>형변환</a:t>
            </a:r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190856" y="219245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2035549" y="908720"/>
            <a:ext cx="1155307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1983576" y="404664"/>
            <a:ext cx="120728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non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4683089" y="3514056"/>
            <a:ext cx="1231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dirty="0"/>
              <a:t>Notebook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…</a:t>
              </a:r>
              <a:br>
                <a:rPr lang="en-US" altLang="ko-KR" dirty="0" smtClean="0"/>
              </a:br>
              <a:r>
                <a:rPr lang="en-US" altLang="ko-KR" dirty="0" smtClean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홍길동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홍길순</a:t>
              </a:r>
              <a:endParaRPr lang="ko-KR" altLang="en-US" dirty="0"/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 smtClean="0"/>
                <a:t>Person </a:t>
              </a:r>
              <a:r>
                <a:rPr lang="ko-KR" altLang="en-US" b="1" dirty="0" smtClean="0"/>
                <a:t>타입</a:t>
              </a:r>
              <a:endParaRPr lang="ko-KR" altLang="en-US" b="1" dirty="0"/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person1 </a:t>
              </a:r>
              <a:r>
                <a:rPr lang="ko-KR" altLang="en-US" dirty="0" smtClean="0"/>
                <a:t>인스턴스</a:t>
              </a:r>
              <a:endParaRPr lang="ko-KR" altLang="en-US" dirty="0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person2 </a:t>
              </a:r>
              <a:r>
                <a:rPr lang="ko-KR" altLang="en-US" dirty="0" smtClean="0"/>
                <a:t>인스턴스</a:t>
              </a:r>
              <a:endParaRPr lang="ko-KR" altLang="en-US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class Target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public void Do(Source obj)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Console.WriteLine(obj.GetResult());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/>
                <a:t>}</a:t>
              </a:r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class Source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 smtClean="0"/>
                <a:t>    public int GetResult()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return 10;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 smtClean="0"/>
                <a:t>    public void Test()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Target target = new Target();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    target.Do(this);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}</a:t>
              </a:r>
            </a:p>
            <a:p>
              <a:r>
                <a:rPr lang="en-US" altLang="ko-KR" dirty="0" smtClean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int </a:t>
              </a:r>
              <a:r>
                <a:rPr lang="en-US" altLang="ko-KR" b="1" dirty="0" smtClean="0"/>
                <a:t>FuncDelegate</a:t>
              </a:r>
              <a:r>
                <a:rPr lang="en-US" altLang="ko-KR" dirty="0" smtClean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/>
                <a:t>delegate</a:t>
              </a:r>
              <a:r>
                <a:rPr lang="en-US" altLang="ko-KR" dirty="0" smtClean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대상 메서드의 반환값과 인자를 분리하고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식별자만 바꾼다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그 상태에서 </a:t>
              </a:r>
              <a:r>
                <a:rPr lang="en-US" altLang="ko-KR" sz="1400" dirty="0" smtClean="0"/>
                <a:t>delegate </a:t>
              </a:r>
              <a:r>
                <a:rPr lang="ko-KR" altLang="en-US" sz="1400" dirty="0" smtClean="0"/>
                <a:t>예약어를 추가한다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 </a:t>
              </a:r>
              <a:br>
                <a:rPr lang="en-US" altLang="ko-KR" dirty="0" smtClean="0"/>
              </a:br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5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메모</a:t>
                </a:r>
                <a:r>
                  <a:rPr lang="ko-KR" altLang="en-US" dirty="0"/>
                  <a:t>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r>
                <a:rPr lang="en-US" altLang="ko-KR" dirty="0" smtClean="0"/>
                <a:t> </a:t>
              </a:r>
              <a:br>
                <a:rPr lang="en-US" altLang="ko-KR" dirty="0" smtClean="0"/>
              </a:br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 </a:t>
              </a:r>
              <a:br>
                <a:rPr lang="en-US" altLang="ko-KR" dirty="0" smtClean="0"/>
              </a:br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pt = new Point();</a:t>
              </a:r>
              <a:br>
                <a:rPr lang="en-US" altLang="ko-KR" dirty="0" smtClean="0"/>
              </a:br>
              <a:r>
                <a:rPr lang="en-US" altLang="ko-KR" dirty="0" smtClean="0"/>
                <a:t>pt.X = 6;</a:t>
              </a:r>
            </a:p>
            <a:p>
              <a:r>
                <a:rPr lang="en-US" altLang="ko-KR" dirty="0" smtClean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7 </a:t>
              </a:r>
              <a:br>
                <a:rPr lang="en-US" altLang="ko-KR" dirty="0" smtClean="0"/>
              </a:br>
              <a:r>
                <a:rPr lang="en-US" altLang="ko-KR" dirty="0" smtClean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pt = new Point();</a:t>
              </a:r>
              <a:br>
                <a:rPr lang="en-US" altLang="ko-KR" dirty="0" smtClean="0"/>
              </a:br>
              <a:r>
                <a:rPr lang="en-US" altLang="ko-KR" dirty="0" smtClean="0"/>
                <a:t>pt.X = 7;</a:t>
              </a:r>
            </a:p>
            <a:p>
              <a:r>
                <a:rPr lang="en-US" altLang="ko-KR" dirty="0" smtClean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…</a:t>
                </a:r>
                <a:r>
                  <a:rPr lang="ko-KR" altLang="en-US" sz="1400" dirty="0" smtClean="0"/>
                  <a:t>그 밖에</a:t>
                </a:r>
                <a:r>
                  <a:rPr lang="en-US" altLang="ko-KR" sz="1400" dirty="0" smtClean="0"/>
                  <a:t> CLR</a:t>
                </a:r>
                <a:r>
                  <a:rPr lang="ko-KR" altLang="en-US" sz="1400" dirty="0" smtClean="0"/>
                  <a:t>을 통해 발생하는 모든 예외</a:t>
                </a:r>
                <a:r>
                  <a:rPr lang="en-US" altLang="ko-KR" sz="1400" dirty="0" smtClean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 smtClean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 smtClean="0"/>
                  <a:t>…</a:t>
                </a:r>
                <a:r>
                  <a:rPr lang="ko-KR" altLang="en-US" sz="1400" dirty="0" smtClean="0"/>
                  <a:t>응용 프로그램 개발자가 정의하는 예외</a:t>
                </a:r>
                <a:r>
                  <a:rPr lang="en-US" altLang="ko-KR" sz="1400" dirty="0" smtClean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void Main(string [] args)</a:t>
              </a:r>
              <a:br>
                <a:rPr lang="en-US" altLang="ko-KR" dirty="0" smtClean="0"/>
              </a:br>
              <a:r>
                <a:rPr lang="en-US" altLang="ko-KR" dirty="0" smtClean="0"/>
                <a:t>{</a:t>
              </a:r>
              <a:br>
                <a:rPr lang="en-US" altLang="ko-KR" dirty="0" smtClean="0"/>
              </a:br>
              <a:r>
                <a:rPr lang="en-US" altLang="ko-KR" dirty="0" smtClean="0"/>
                <a:t>   int result = Sum(5, 6);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</a:t>
              </a:r>
              <a:r>
                <a:rPr lang="ko-KR" altLang="en-US" dirty="0" smtClean="0"/>
                <a:t>을 실행하는 스레드에 할당된 스택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 Sum(  int v1, int v2  )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/>
                <a:t> </a:t>
              </a:r>
              <a:r>
                <a:rPr lang="en-US" altLang="ko-KR" dirty="0" smtClean="0"/>
                <a:t>   int v3 = v1 + v2;</a:t>
              </a:r>
              <a:br>
                <a:rPr lang="en-US" altLang="ko-KR" dirty="0" smtClean="0"/>
              </a:br>
              <a:r>
                <a:rPr lang="en-US" altLang="ko-KR" dirty="0" smtClean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Sum </a:t>
              </a:r>
              <a:r>
                <a:rPr lang="ko-KR" altLang="en-US" sz="1100" dirty="0" smtClean="0"/>
                <a:t>메서드 호출 후 실행될 주소</a:t>
              </a:r>
              <a:endParaRPr lang="ko-KR" altLang="en-US" sz="1100" dirty="0"/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</a:t>
              </a:r>
              <a:r>
                <a:rPr lang="ko-KR" altLang="en-US" dirty="0" smtClean="0"/>
                <a:t>을 실행하는 스레드에 할당된 스택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/>
                <a:t>Sum </a:t>
              </a:r>
              <a:r>
                <a:rPr lang="ko-KR" altLang="en-US" sz="1100" dirty="0" smtClean="0"/>
                <a:t>메</a:t>
              </a:r>
              <a:r>
                <a:rPr lang="ko-KR" altLang="en-US" sz="1100" dirty="0"/>
                <a:t>서</a:t>
              </a:r>
              <a:r>
                <a:rPr lang="ko-KR" altLang="en-US" sz="1100" dirty="0" smtClean="0"/>
                <a:t>드 호출 후 실행될 주소</a:t>
              </a:r>
              <a:endParaRPr lang="ko-KR" altLang="en-US" sz="11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v3 </a:t>
              </a:r>
              <a:r>
                <a:rPr lang="ko-KR" altLang="en-US" sz="1600" dirty="0" smtClean="0"/>
                <a:t>용 </a:t>
              </a:r>
              <a:r>
                <a:rPr lang="en-US" altLang="ko-KR" sz="1600" dirty="0" smtClean="0"/>
                <a:t>4</a:t>
              </a:r>
              <a:r>
                <a:rPr lang="ko-KR" altLang="en-US" sz="1600" dirty="0" smtClean="0"/>
                <a:t>바이트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 위치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세대</a:t>
              </a:r>
              <a:endParaRPr lang="ko-KR" altLang="en-US" dirty="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30" cy="1646892"/>
            <a:chOff x="251520" y="1644737"/>
            <a:chExt cx="6843730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89782" y="1644737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831429" y="2859581"/>
              <a:ext cx="3250297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>
              <a:stCxn id="8" idx="2"/>
              <a:endCxn id="31" idx="0"/>
            </p:cNvCxnSpPr>
            <p:nvPr/>
          </p:nvCxnSpPr>
          <p:spPr>
            <a:xfrm>
              <a:off x="3309762" y="2348880"/>
              <a:ext cx="341647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443271" y="3429000"/>
            <a:ext cx="7469826" cy="2554497"/>
            <a:chOff x="443271" y="3429000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9" y="3429000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07629" y="3429000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cxnSp>
          <p:nvCxnSpPr>
            <p:cNvPr id="55" name="직선 화살표 연결선 54"/>
            <p:cNvCxnSpPr>
              <a:stCxn id="48" idx="2"/>
              <a:endCxn id="57" idx="0"/>
            </p:cNvCxnSpPr>
            <p:nvPr/>
          </p:nvCxnSpPr>
          <p:spPr>
            <a:xfrm flipH="1">
              <a:off x="2303748" y="4133143"/>
              <a:ext cx="1823861" cy="141830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8" y="5551449"/>
              <a:ext cx="360040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Freachable</a:t>
              </a:r>
              <a:r>
                <a:rPr lang="ko-KR" altLang="en-US" dirty="0" smtClean="0"/>
                <a:t> 큐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36004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187886" y="692696"/>
              <a:ext cx="360546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관리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힙</a:t>
              </a:r>
              <a:endParaRPr lang="ko-KR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종료 큐</a:t>
              </a:r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Freachable</a:t>
              </a:r>
              <a:r>
                <a:rPr lang="ko-KR" altLang="en-US" dirty="0" smtClean="0"/>
                <a:t> 큐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 = “Hello {0}: {1}”;</a:t>
              </a:r>
            </a:p>
            <a:p>
              <a:endParaRPr lang="en-US" altLang="ko-KR" dirty="0" smtClean="0"/>
            </a:p>
            <a:p>
              <a:endParaRPr lang="en-US" altLang="ko-KR" dirty="0"/>
            </a:p>
            <a:p>
              <a:r>
                <a:rPr lang="en-US" altLang="ko-KR" dirty="0" smtClean="0"/>
                <a:t>string output = </a:t>
              </a:r>
              <a:r>
                <a:rPr lang="en-US" altLang="ko-KR" dirty="0" err="1" smtClean="0"/>
                <a:t>string.Format</a:t>
              </a:r>
              <a:r>
                <a:rPr lang="en-US" altLang="ko-KR" dirty="0" smtClean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 = “{0,-10} * {1} == {2,10}”;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string output = </a:t>
              </a:r>
              <a:r>
                <a:rPr lang="en-US" altLang="ko-KR" dirty="0" err="1" smtClean="0"/>
                <a:t>string.Format</a:t>
              </a:r>
              <a:r>
                <a:rPr lang="en-US" altLang="ko-KR" dirty="0" smtClean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 smtClean="0"/>
            </a:p>
            <a:p>
              <a:r>
                <a:rPr lang="en-US" altLang="ko-KR" dirty="0" smtClean="0"/>
                <a:t>5          * 6 ==         10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10</a:t>
              </a:r>
              <a:r>
                <a:rPr lang="ko-KR" altLang="en-US" sz="1100" dirty="0" smtClean="0"/>
                <a:t>개의 공백 </a:t>
              </a:r>
              <a:r>
                <a:rPr lang="en-US" altLang="ko-KR" sz="1100" dirty="0" smtClean="0"/>
                <a:t>- </a:t>
              </a:r>
              <a:r>
                <a:rPr lang="ko-KR" altLang="en-US" sz="1100" dirty="0" smtClean="0"/>
                <a:t>좌측정렬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10</a:t>
              </a:r>
              <a:r>
                <a:rPr lang="ko-KR" altLang="en-US" sz="1100" dirty="0" smtClean="0"/>
                <a:t>개의 공백 </a:t>
              </a:r>
              <a:r>
                <a:rPr lang="en-US" altLang="ko-KR" sz="1100" dirty="0" smtClean="0"/>
                <a:t>- </a:t>
              </a:r>
              <a:r>
                <a:rPr lang="ko-KR" altLang="en-US" sz="1100" dirty="0"/>
                <a:t>우</a:t>
              </a:r>
              <a:r>
                <a:rPr lang="ko-KR" altLang="en-US" sz="1100" dirty="0" smtClean="0"/>
                <a:t>측정렬</a:t>
              </a:r>
              <a:endParaRPr lang="ko-KR" altLang="en-US" sz="1100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string </a:t>
              </a:r>
              <a:r>
                <a:rPr lang="en-US" altLang="ko-KR" dirty="0" err="1" smtClean="0"/>
                <a:t>lwrText</a:t>
              </a:r>
              <a:r>
                <a:rPr lang="en-US" altLang="ko-KR" dirty="0" smtClean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 </a:t>
              </a:r>
              <a:r>
                <a:rPr lang="en-US" altLang="ko-KR" dirty="0" smtClean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검색시간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컬렉션 크기</a:t>
              </a:r>
              <a:endParaRPr lang="ko-KR" altLang="en-US" dirty="0"/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Enqueue</a:t>
              </a:r>
              <a:r>
                <a:rPr lang="en-US" altLang="ko-KR" dirty="0" smtClean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Dequeue</a:t>
              </a:r>
              <a:r>
                <a:rPr lang="en-US" altLang="ko-KR" dirty="0" smtClean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직렬화</a:t>
              </a:r>
              <a:endParaRPr lang="ko-KR" alt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MemoryStream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의 내부 </a:t>
              </a:r>
              <a:r>
                <a:rPr lang="en-US" altLang="ko-KR" dirty="0" smtClean="0"/>
                <a:t>byte </a:t>
              </a:r>
              <a:r>
                <a:rPr lang="ko-KR" altLang="en-US" dirty="0" smtClean="0"/>
                <a:t>배열</a:t>
              </a:r>
              <a:endParaRPr lang="ko-KR" altLang="en-US" dirty="0"/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Read 2bytes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Read 4bytes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 smtClean="0"/>
                <a:t>운영체제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 smtClean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CPU</a:t>
              </a:r>
              <a:r>
                <a:rPr lang="ko-KR" altLang="en-US" sz="1400" dirty="0" smtClean="0"/>
                <a:t>의 실행 정보를 보관</a:t>
              </a:r>
              <a:endParaRPr lang="ko-KR" altLang="en-US" sz="1400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 smtClean="0"/>
                <a:t>1 </a:t>
              </a:r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/>
                <a:t>2</a:t>
              </a:r>
              <a:endParaRPr lang="en-US" altLang="ko-KR" dirty="0" smtClean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이전에 보관해 둔 </a:t>
              </a:r>
              <a:r>
                <a:rPr lang="en-US" altLang="ko-KR" sz="1400" dirty="0" smtClean="0"/>
                <a:t>CPU</a:t>
              </a:r>
              <a:r>
                <a:rPr lang="ko-KR" altLang="en-US" sz="1400" dirty="0" smtClean="0"/>
                <a:t>의 실행 정보를 복원</a:t>
              </a:r>
              <a:endParaRPr lang="ko-KR" altLang="en-US" sz="1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</a:t>
              </a:r>
              <a:r>
                <a:rPr lang="en-US" altLang="ko-KR" dirty="0"/>
                <a:t>2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실행</a:t>
              </a:r>
              <a:endParaRPr lang="ko-KR" altLang="en-US" dirty="0"/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int func()</a:t>
              </a:r>
            </a:p>
            <a:p>
              <a:r>
                <a:rPr lang="en-US" altLang="ko-KR" sz="1200" dirty="0" smtClean="0"/>
                <a:t>{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a = 5;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b = 6;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 smtClean="0"/>
                <a:t>    return sum;</a:t>
              </a:r>
            </a:p>
            <a:p>
              <a:r>
                <a:rPr lang="en-US" altLang="ko-KR" sz="1200" dirty="0" smtClean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void procedure()</a:t>
              </a:r>
            </a:p>
            <a:p>
              <a:r>
                <a:rPr lang="en-US" altLang="ko-KR" sz="1200" dirty="0" smtClean="0"/>
                <a:t>{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Console.WriteLine(“test”);</a:t>
              </a:r>
            </a:p>
            <a:p>
              <a:r>
                <a:rPr lang="en-US" altLang="ko-KR" sz="1200" dirty="0"/>
                <a:t> </a:t>
              </a:r>
              <a:r>
                <a:rPr lang="en-US" altLang="ko-KR" sz="1200" dirty="0" smtClean="0"/>
                <a:t>   Console.WriteLine(“is”);</a:t>
              </a:r>
              <a:endParaRPr lang="en-US" altLang="ko-KR" sz="1200" dirty="0"/>
            </a:p>
            <a:p>
              <a:r>
                <a:rPr lang="en-US" altLang="ko-KR" sz="1200" dirty="0" smtClean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/>
                <a:t>주 스레드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 </a:t>
              </a:r>
              <a:r>
                <a:rPr lang="ko-KR" altLang="en-US" dirty="0" smtClean="0"/>
                <a:t>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 진입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 t = new Thread(</a:t>
              </a:r>
              <a:r>
                <a:rPr lang="en-US" altLang="ko-KR" dirty="0" err="1" smtClean="0"/>
                <a:t>threadFunc</a:t>
              </a:r>
              <a:r>
                <a:rPr lang="en-US" altLang="ko-KR" dirty="0" smtClean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t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t.Start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더 이상 실행될 명령어가 없으므로 스레드 종료</a:t>
              </a:r>
              <a:endParaRPr lang="ko-KR" altLang="en-US" sz="105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더 이상 실행될 명령어가 없으므로 스레드 종료</a:t>
              </a:r>
              <a:endParaRPr lang="ko-KR" altLang="en-US" sz="105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실행</a:t>
              </a:r>
              <a:endParaRPr lang="ko-KR" altLang="en-US" sz="105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threadFunc </a:t>
              </a:r>
              <a:r>
                <a:rPr lang="ko-KR" altLang="en-US" dirty="0" smtClean="0"/>
                <a:t>메서드 진입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/>
                <a:t>주 스레드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Main </a:t>
              </a:r>
              <a:r>
                <a:rPr lang="ko-KR" altLang="en-US" dirty="0" smtClean="0"/>
                <a:t>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 진입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 t = new Thread(</a:t>
              </a:r>
              <a:r>
                <a:rPr lang="en-US" altLang="ko-KR" dirty="0" err="1" smtClean="0"/>
                <a:t>threadFunc</a:t>
              </a:r>
              <a:r>
                <a:rPr lang="en-US" altLang="ko-KR" dirty="0" smtClean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t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t.Start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</a:t>
              </a:r>
              <a:endParaRPr lang="ko-KR" altLang="en-US" sz="105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</a:t>
              </a:r>
              <a:endParaRPr lang="ko-KR" altLang="en-US" sz="105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실행</a:t>
              </a:r>
              <a:endParaRPr lang="ko-KR" altLang="en-US" sz="105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</a:p>
            <a:p>
              <a:r>
                <a:rPr lang="en-US" altLang="ko-KR" dirty="0" err="1" smtClean="0"/>
                <a:t>Thread.Sleep</a:t>
              </a:r>
              <a:r>
                <a:rPr lang="en-US" altLang="ko-KR" dirty="0" smtClean="0"/>
                <a:t>(1000 * 60);</a:t>
              </a:r>
            </a:p>
            <a:p>
              <a:r>
                <a:rPr lang="en-US" altLang="ko-KR" dirty="0"/>
                <a:t>Console.WriteLine</a:t>
              </a:r>
              <a:r>
                <a:rPr lang="en-US" altLang="ko-KR" dirty="0" smtClean="0"/>
                <a:t>(“......”);</a:t>
              </a:r>
              <a:endParaRPr lang="en-US" altLang="ko-KR" dirty="0"/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threadFunc </a:t>
              </a:r>
              <a:r>
                <a:rPr lang="ko-KR" altLang="en-US" dirty="0" smtClean="0"/>
                <a:t>메서드 진입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t.Join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대기</a:t>
              </a:r>
              <a:endParaRPr lang="ko-KR" altLang="en-US" sz="1050" dirty="0"/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23728" y="426742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종료 알림</a:t>
              </a:r>
              <a:endParaRPr lang="ko-KR" altLang="en-US" sz="105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Console.WriteLine(“......”);</a:t>
              </a:r>
              <a:endParaRPr lang="en-US" altLang="ko-KR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/>
                <a:t>스레드 재개</a:t>
              </a:r>
              <a:endParaRPr lang="ko-KR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/>
          <p:cNvGrpSpPr/>
          <p:nvPr/>
        </p:nvGrpSpPr>
        <p:grpSpPr>
          <a:xfrm>
            <a:off x="620875" y="476672"/>
            <a:ext cx="7065990" cy="2592288"/>
            <a:chOff x="620875" y="476672"/>
            <a:chExt cx="7065990" cy="2592288"/>
          </a:xfrm>
        </p:grpSpPr>
        <p:sp>
          <p:nvSpPr>
            <p:cNvPr id="2" name="TextBox 1"/>
            <p:cNvSpPr txBox="1"/>
            <p:nvPr/>
          </p:nvSpPr>
          <p:spPr>
            <a:xfrm>
              <a:off x="1835696" y="6206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 smtClean="0"/>
                <a:t>A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781690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9562" y="732319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1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3509882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509882" y="60920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/>
                <a:t>B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 flipV="1">
              <a:off x="4992535" y="921196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5244563" y="92119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244563" y="61341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스레드 </a:t>
              </a:r>
              <a:r>
                <a:rPr lang="en-US" altLang="ko-KR" sz="1400" dirty="0" smtClean="0"/>
                <a:t>C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 flipV="1">
              <a:off x="3257854" y="914842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29562" y="136912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2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80167" y="121439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4" name="직선 연결선 63"/>
            <p:cNvCxnSpPr/>
            <p:nvPr/>
          </p:nvCxnSpPr>
          <p:spPr>
            <a:xfrm flipH="1" flipV="1">
              <a:off x="1780771" y="1547629"/>
              <a:ext cx="414965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2415974" y="1555999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782503" y="120784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67" name="직선 연결선 66"/>
            <p:cNvCxnSpPr/>
            <p:nvPr/>
          </p:nvCxnSpPr>
          <p:spPr>
            <a:xfrm flipH="1" flipV="1">
              <a:off x="3898627" y="156020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4150655" y="15602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509186" y="122827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 flipV="1">
              <a:off x="2163946" y="155385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20875" y="190697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3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731898" y="178964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772084" y="2083343"/>
              <a:ext cx="643890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H="1">
              <a:off x="2683674" y="20841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949113" y="179538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G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78" name="직선 연결선 77"/>
            <p:cNvCxnSpPr/>
            <p:nvPr/>
          </p:nvCxnSpPr>
          <p:spPr>
            <a:xfrm flipH="1" flipV="1">
              <a:off x="4166327" y="208831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4418355" y="208831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699466" y="1782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 flipV="1">
              <a:off x="2431646" y="2081964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40711" y="245419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CPU 4</a:t>
              </a:r>
              <a:r>
                <a:rPr lang="ko-KR" altLang="en-US" dirty="0" smtClean="0"/>
                <a:t>번</a:t>
              </a:r>
              <a:endParaRPr lang="ko-KR" alt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42347" y="233823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H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204661" y="232385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I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87" name="직선 연결선 86"/>
            <p:cNvCxnSpPr/>
            <p:nvPr/>
          </p:nvCxnSpPr>
          <p:spPr>
            <a:xfrm flipH="1" flipV="1">
              <a:off x="3519076" y="264058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H="1">
              <a:off x="3771104" y="264058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5805286" y="232136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J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1" name="직선 연결선 90"/>
            <p:cNvCxnSpPr/>
            <p:nvPr/>
          </p:nvCxnSpPr>
          <p:spPr>
            <a:xfrm flipH="1" flipV="1">
              <a:off x="5633308" y="1554817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5927720" y="1554619"/>
              <a:ext cx="792088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970053" y="123985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4" name="직선 연결선 93"/>
            <p:cNvCxnSpPr/>
            <p:nvPr/>
          </p:nvCxnSpPr>
          <p:spPr>
            <a:xfrm flipH="1" flipV="1">
              <a:off x="5868045" y="208416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 flipH="1">
              <a:off x="6162457" y="2081964"/>
              <a:ext cx="557351" cy="200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116998" y="178964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F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  <p:cxnSp>
          <p:nvCxnSpPr>
            <p:cNvPr id="97" name="직선 연결선 96"/>
            <p:cNvCxnSpPr/>
            <p:nvPr/>
          </p:nvCxnSpPr>
          <p:spPr>
            <a:xfrm flipH="1">
              <a:off x="2032138" y="264418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 flipV="1">
              <a:off x="1780110" y="2642041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5493175" y="2632705"/>
              <a:ext cx="1226633" cy="635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 flipH="1" flipV="1">
              <a:off x="5241147" y="263691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719808" y="476672"/>
              <a:ext cx="0" cy="259228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6719808" y="921194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719808" y="1560973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738329" y="2097418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738329" y="2642805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4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대기</a:t>
              </a:r>
              <a:endParaRPr lang="ko-KR" alt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readCompleted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</a:t>
            </a:r>
            <a:r>
              <a:rPr lang="ko-KR" altLang="en-US" dirty="0" smtClean="0"/>
              <a:t>레드</a:t>
            </a:r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디스크</a:t>
            </a:r>
            <a:endParaRPr lang="ko-KR" altLang="en-US" dirty="0"/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디스크 </a:t>
            </a:r>
            <a:r>
              <a:rPr lang="en-US" altLang="ko-KR" dirty="0" smtClean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ym typeface="Wingdings" panose="05000000000000000000" pitchFamily="2" charset="2"/>
              </a:rPr>
              <a:t> </a:t>
            </a:r>
            <a:r>
              <a:rPr lang="ko-KR" altLang="en-US" sz="1400" dirty="0" smtClean="0"/>
              <a:t>다음 코드 실행</a:t>
            </a:r>
            <a:endParaRPr lang="ko-KR" alt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스레드 풀 스레드</a:t>
            </a:r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스레드 대기</a:t>
            </a:r>
            <a:endParaRPr lang="ko-KR" altLang="en-US" dirty="0"/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총 스레드 사용 시간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</a:t>
              </a:r>
              <a:r>
                <a:rPr lang="en-US" altLang="ko-KR" sz="1400" dirty="0" smtClean="0"/>
                <a:t>alc (</a:t>
              </a:r>
              <a:r>
                <a:rPr lang="en-US" altLang="ko-KR" sz="1400" dirty="0" err="1" smtClean="0"/>
                <a:t>Cumsum</a:t>
              </a:r>
              <a:r>
                <a:rPr lang="en-US" altLang="ko-KR" sz="1400" dirty="0" smtClean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풀</a:t>
              </a:r>
              <a:endParaRPr lang="ko-KR" altLang="en-US" dirty="0"/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WaitOne</a:t>
              </a:r>
              <a:r>
                <a:rPr lang="ko-KR" altLang="en-US" dirty="0" smtClean="0"/>
                <a:t> 대기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 smtClean="0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스레드 풀</a:t>
              </a:r>
              <a:endParaRPr lang="ko-KR" altLang="en-US" dirty="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다음 코드 실행</a:t>
              </a:r>
              <a:endParaRPr lang="ko-KR" altLang="en-US" sz="1400" dirty="0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 smtClean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 smtClean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 smtClean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 smtClean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전화번호부</a:t>
              </a:r>
              <a:endParaRPr lang="ko-KR" altLang="en-US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홍길순</a:t>
              </a:r>
              <a:endParaRPr lang="ko-KR" altLang="en-US" dirty="0"/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홍길동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202.131.30.11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en-US" altLang="ko-KR" sz="1200" dirty="0" smtClean="0">
                  <a:latin typeface="굴림" charset="-127"/>
                  <a:ea typeface="굴림" charset="-127"/>
                </a:rPr>
                <a:t/>
              </a:r>
              <a:br>
                <a:rPr lang="en-US" altLang="ko-KR" sz="1200" dirty="0" smtClean="0">
                  <a:latin typeface="굴림" charset="-127"/>
                  <a:ea typeface="굴림" charset="-127"/>
                </a:rPr>
              </a:br>
              <a:r>
                <a:rPr lang="en-US" altLang="ko-KR" sz="1200" dirty="0" smtClean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 smtClean="0">
                  <a:latin typeface="굴림" charset="-127"/>
                  <a:ea typeface="굴림" charset="-127"/>
                </a:rPr>
                <a:t>www.naver.com: 202.131.30.11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전화번호부</a:t>
              </a:r>
              <a:endParaRPr lang="ko-KR" altLang="en-US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서버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</a:t>
              </a:r>
              <a:endParaRPr lang="ko-KR" alt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</a:t>
              </a:r>
              <a:endParaRPr lang="ko-KR" altLang="en-US" dirty="0"/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DNS </a:t>
              </a:r>
              <a:r>
                <a:rPr lang="ko-KR" altLang="en-US" dirty="0" smtClean="0"/>
                <a:t>서버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40" name="Visio" r:id="rId5" imgW="580644" imgH="214884" progId="Visio.Drawing.6">
                    <p:embed/>
                  </p:oleObj>
                </mc:Choice>
                <mc:Fallback>
                  <p:oleObj name="Visio" r:id="rId5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192.168.0.2 (</a:t>
              </a:r>
              <a:r>
                <a:rPr lang="ko-KR" altLang="en-US" sz="1100" dirty="0" smtClean="0"/>
                <a:t>개인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192.168.0.3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192.168.0.4 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220.10.82.90 (</a:t>
              </a:r>
              <a:r>
                <a:rPr lang="ko-KR" altLang="en-US" sz="1100" dirty="0" smtClean="0"/>
                <a:t>공용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68144" y="2010990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202.131.30.11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웹 서버</a:t>
              </a:r>
              <a:endParaRPr lang="ko-KR" alt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사내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192.168.1.2 (</a:t>
              </a:r>
              <a:r>
                <a:rPr lang="ko-KR" altLang="en-US" sz="1100" dirty="0" smtClean="0"/>
                <a:t>개인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192.168.1.3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192.168.1.4 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223.5.2.90 (</a:t>
              </a:r>
              <a:r>
                <a:rPr lang="ko-KR" altLang="en-US" sz="1100" dirty="0" smtClean="0"/>
                <a:t>공용 </a:t>
              </a:r>
              <a:r>
                <a:rPr lang="en-US" altLang="ko-KR" sz="1100" dirty="0" smtClean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149729" y="1779179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202.131.30.11</a:t>
              </a:r>
              <a:br>
                <a:rPr lang="en-US" altLang="ko-KR" sz="1100" dirty="0" smtClean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네이버</a:t>
              </a:r>
              <a:r>
                <a:rPr lang="ko-KR" altLang="en-US" dirty="0" smtClean="0"/>
                <a:t> 웹 서버</a:t>
              </a:r>
              <a:endParaRPr lang="ko-KR" alt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(</a:t>
              </a:r>
              <a:r>
                <a:rPr lang="ko-KR" altLang="en-US" sz="1200" dirty="0" smtClean="0"/>
                <a:t>유무선</a:t>
              </a:r>
              <a:r>
                <a:rPr lang="en-US" altLang="ko-KR" sz="1200" dirty="0" smtClean="0"/>
                <a:t>) </a:t>
              </a:r>
              <a:r>
                <a:rPr lang="ko-KR" altLang="en-US" sz="1200" dirty="0" smtClean="0"/>
                <a:t>액세스 포인트</a:t>
              </a:r>
              <a:endParaRPr lang="ko-KR" altLang="en-US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3" name="Visio" r:id="rId7" imgW="580644" imgH="219761" progId="Visio.Drawing.6">
                    <p:embed/>
                  </p:oleObj>
                </mc:Choice>
                <mc:Fallback>
                  <p:oleObj name="Visio" r:id="rId7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r>
                  <a:rPr lang="en-US" altLang="ko-KR" sz="1100" dirty="0" smtClean="0"/>
                  <a:t/>
                </a:r>
                <a:br>
                  <a:rPr lang="en-US" altLang="ko-KR" sz="1100" dirty="0" smtClean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웹 서버 </a:t>
                </a:r>
                <a:r>
                  <a:rPr lang="en-US" altLang="ko-KR" dirty="0" smtClean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 smtClean="0"/>
                  <a:t>173.252.100.27</a:t>
                </a:r>
                <a:br>
                  <a:rPr lang="en-US" altLang="ko-KR" sz="1100" dirty="0" smtClean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DNS </a:t>
              </a:r>
              <a:r>
                <a:rPr lang="ko-KR" altLang="en-US" dirty="0" smtClean="0"/>
                <a:t>서버</a:t>
              </a:r>
              <a:endParaRPr lang="ko-KR" altLang="en-US" dirty="0"/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smtClean="0"/>
                <a:t>DNS </a:t>
              </a:r>
              <a:r>
                <a:rPr lang="ko-KR" altLang="en-US" sz="1050" dirty="0" smtClean="0"/>
                <a:t>서버 등록 데이터</a:t>
              </a:r>
              <a:r>
                <a:rPr lang="en-US" altLang="ko-KR" sz="1050" dirty="0" smtClean="0"/>
                <a:t/>
              </a:r>
              <a:br>
                <a:rPr lang="en-US" altLang="ko-KR" sz="1050" dirty="0" smtClean="0"/>
              </a:br>
              <a:r>
                <a:rPr lang="en-US" altLang="ko-KR" sz="1050" dirty="0" smtClean="0"/>
                <a:t/>
              </a:r>
              <a:br>
                <a:rPr lang="en-US" altLang="ko-KR" sz="1050" dirty="0" smtClean="0"/>
              </a:br>
              <a:r>
                <a:rPr lang="en-US" altLang="ko-KR" sz="1050" dirty="0" smtClean="0"/>
                <a:t>www.testdomain.com </a:t>
              </a:r>
              <a:br>
                <a:rPr lang="en-US" altLang="ko-KR" sz="1050" dirty="0" smtClean="0"/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 smtClean="0">
                  <a:sym typeface="Wingdings" panose="05000000000000000000" pitchFamily="2" charset="2"/>
                </a:rPr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 smtClean="0">
                  <a:sym typeface="Wingdings" panose="05000000000000000000" pitchFamily="2" charset="2"/>
                </a:rPr>
              </a:br>
              <a:r>
                <a:rPr lang="en-US" altLang="ko-KR" sz="1050" dirty="0" smtClean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서버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192.168.1.10</a:t>
              </a:r>
              <a:br>
                <a:rPr lang="en-US" altLang="ko-KR" dirty="0" smtClean="0"/>
              </a:br>
              <a:r>
                <a:rPr lang="en-US" altLang="ko-KR" dirty="0" smtClean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/>
                <a:t>B</a:t>
              </a:r>
              <a:endParaRPr lang="en-US" altLang="ko-KR" dirty="0" smtClean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과 통신</a:t>
              </a:r>
              <a:endParaRPr lang="en-US" altLang="ko-KR" sz="1400" dirty="0" smtClean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192.168.1.11</a:t>
              </a:r>
              <a:r>
                <a:rPr lang="ko-KR" altLang="en-US" sz="1400" dirty="0" smtClean="0"/>
                <a:t>과 통신</a:t>
              </a:r>
              <a:endParaRPr lang="en-US" altLang="ko-KR" sz="1400" dirty="0" smtClean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을 점유하는 프로그램</a:t>
              </a:r>
              <a:endParaRPr lang="en-US" altLang="ko-KR" sz="1400" dirty="0" smtClean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192.168.1.11</a:t>
              </a:r>
              <a:r>
                <a:rPr lang="ko-KR" altLang="en-US" sz="1400" dirty="0" smtClean="0"/>
                <a:t>을 점유하는 프로그램</a:t>
              </a:r>
              <a:endParaRPr lang="en-US" altLang="ko-KR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서버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mtClean="0"/>
                  <a:t>TCP/IP </a:t>
                </a:r>
                <a:r>
                  <a:rPr lang="ko-KR" altLang="en-US" dirty="0" smtClean="0"/>
                  <a:t>사용</a:t>
                </a:r>
                <a:endParaRPr lang="ko-KR" altLang="en-US" dirty="0"/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클라이언트 </a:t>
              </a:r>
              <a:r>
                <a:rPr lang="en-US" altLang="ko-KR" dirty="0"/>
                <a:t>B</a:t>
              </a:r>
              <a:endParaRPr lang="en-US" altLang="ko-KR" dirty="0" smtClean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의 </a:t>
              </a:r>
              <a:r>
                <a:rPr lang="en-US" altLang="ko-KR" sz="1400" dirty="0" smtClean="0"/>
                <a:t>80</a:t>
              </a:r>
              <a:r>
                <a:rPr lang="ko-KR" altLang="en-US" sz="1400" dirty="0" smtClean="0"/>
                <a:t>번 포트와 통신</a:t>
              </a:r>
              <a:endParaRPr lang="en-US" altLang="ko-KR" sz="1400" dirty="0" smtClean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192.168.1.10</a:t>
              </a:r>
              <a:r>
                <a:rPr lang="ko-KR" altLang="en-US" sz="1400" dirty="0" smtClean="0"/>
                <a:t>의 </a:t>
              </a:r>
              <a:r>
                <a:rPr lang="en-US" altLang="ko-KR" sz="1400" dirty="0" smtClean="0"/>
                <a:t>90</a:t>
              </a:r>
              <a:r>
                <a:rPr lang="ko-KR" altLang="en-US" sz="1400" dirty="0" smtClean="0"/>
                <a:t>번 포트와 통신</a:t>
              </a:r>
              <a:endParaRPr lang="en-US" altLang="ko-KR" sz="1400" dirty="0" smtClean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80</a:t>
              </a:r>
              <a:r>
                <a:rPr lang="ko-KR" altLang="en-US" sz="1400" dirty="0" smtClean="0"/>
                <a:t>번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포트를 점유하는 프로그램</a:t>
              </a:r>
              <a:endParaRPr lang="en-US" altLang="ko-KR" sz="1400" dirty="0" smtClean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90</a:t>
              </a:r>
              <a:r>
                <a:rPr lang="ko-KR" altLang="en-US" sz="1400" dirty="0" smtClean="0"/>
                <a:t>번</a:t>
              </a:r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포트를 점유하는 프로그램</a:t>
              </a:r>
              <a:endParaRPr lang="en-US" altLang="ko-KR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 </a:t>
              </a:r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A</a:t>
              </a:r>
            </a:p>
            <a:p>
              <a:r>
                <a:rPr lang="en-US" altLang="ko-KR" dirty="0" smtClean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네트워크 어댑터 </a:t>
              </a:r>
              <a:r>
                <a:rPr lang="en-US" altLang="ko-KR" dirty="0" smtClean="0"/>
                <a:t>B</a:t>
              </a:r>
              <a:br>
                <a:rPr lang="en-US" altLang="ko-KR" dirty="0" smtClean="0"/>
              </a:br>
              <a:r>
                <a:rPr lang="en-US" altLang="ko-KR" dirty="0" smtClean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dirty="0" smtClean="0"/>
                <a:t>서버 </a:t>
              </a:r>
              <a:r>
                <a:rPr lang="en-US" altLang="ko-KR" dirty="0" smtClean="0"/>
                <a:t>Socket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Socket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SendTo</a:t>
              </a:r>
              <a:r>
                <a:rPr lang="en-US" altLang="ko-KR" dirty="0" smtClean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Socket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UDP </a:t>
              </a:r>
              <a:r>
                <a:rPr lang="ko-KR" altLang="en-US" dirty="0" smtClean="0"/>
                <a:t>클라이언트 </a:t>
              </a:r>
              <a:r>
                <a:rPr lang="en-US" altLang="ko-KR" dirty="0" smtClean="0"/>
                <a:t>Socket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serverFunc</a:t>
              </a:r>
              <a:r>
                <a:rPr lang="en-US" altLang="ko-KR" dirty="0" smtClean="0"/>
                <a:t> - </a:t>
              </a:r>
              <a:r>
                <a:rPr lang="ko-KR" altLang="en-US" dirty="0" smtClean="0"/>
                <a:t>스레드</a:t>
              </a:r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2) </a:t>
              </a:r>
              <a:r>
                <a:rPr lang="en-US" altLang="ko-KR" dirty="0" err="1" smtClean="0"/>
                <a:t>IP+Port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와 연결</a:t>
              </a:r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3) </a:t>
              </a:r>
              <a:r>
                <a:rPr lang="ko-KR" altLang="en-US" dirty="0" smtClean="0"/>
                <a:t>클라이언트로부터 연결을 받을 수 있도록 소켓 상태 전환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4) Listen </a:t>
              </a:r>
              <a:r>
                <a:rPr lang="ko-KR" altLang="en-US" dirty="0" smtClean="0"/>
                <a:t>이후 연결된 클라이언트를 하나 꺼내와서 반환</a:t>
              </a:r>
              <a:endParaRPr lang="ko-KR" alt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5) </a:t>
              </a:r>
              <a:r>
                <a:rPr lang="ko-KR" altLang="en-US" dirty="0" smtClean="0"/>
                <a:t>서버 소켓 종료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1) TCP </a:t>
              </a:r>
              <a:r>
                <a:rPr lang="ko-KR" altLang="en-US" dirty="0" smtClean="0"/>
                <a:t>소켓 생성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varchar</a:t>
              </a:r>
              <a:r>
                <a:rPr lang="en-US" altLang="ko-KR" dirty="0" smtClean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3</a:t>
              </a:r>
              <a:r>
                <a:rPr lang="ko-KR" altLang="en-US" dirty="0" smtClean="0"/>
                <a:t>행</a:t>
              </a:r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reader = </a:t>
              </a:r>
              <a:r>
                <a:rPr lang="en-US" altLang="ko-KR" dirty="0" err="1" smtClean="0"/>
                <a:t>cmd.ExceuteReader</a:t>
              </a:r>
              <a:r>
                <a:rPr lang="en-US" altLang="ko-KR" dirty="0" smtClean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true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false = </a:t>
              </a:r>
              <a:r>
                <a:rPr lang="en-US" altLang="ko-KR" dirty="0" err="1" smtClean="0"/>
                <a:t>reader.Read</a:t>
              </a:r>
              <a:r>
                <a:rPr lang="en-US" altLang="ko-KR" dirty="0" smtClean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데이터 접근 계층</a:t>
              </a:r>
              <a:endParaRPr lang="ko-KR" altLang="en-US" dirty="0"/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데이터베이스</a:t>
                </a:r>
                <a:endParaRPr lang="ko-KR" altLang="en-US" dirty="0"/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UI </a:t>
              </a:r>
              <a:r>
                <a:rPr lang="ko-KR" altLang="en-US" dirty="0" smtClean="0"/>
                <a:t>계층</a:t>
              </a:r>
              <a:endParaRPr lang="ko-KR" altLang="en-US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smtClean="0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smtClean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데이터 컨테이너</a:t>
                </a:r>
                <a:endParaRPr lang="ko-KR" altLang="en-US" sz="1400" dirty="0"/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smtClean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응용 프로그램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데이터 접근 계층</a:t>
              </a:r>
              <a:endParaRPr lang="ko-KR" altLang="en-US" dirty="0"/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/>
                  <a:t>데이터베이스</a:t>
                </a:r>
                <a:endParaRPr lang="ko-KR" altLang="en-US" dirty="0"/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UI </a:t>
              </a:r>
              <a:r>
                <a:rPr lang="ko-KR" altLang="en-US" dirty="0" smtClean="0"/>
                <a:t>계층</a:t>
              </a:r>
              <a:endParaRPr lang="ko-KR" altLang="en-US" dirty="0"/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class</a:t>
              </a:r>
              <a:br>
                <a:rPr lang="en-US" altLang="ko-KR" dirty="0" smtClean="0"/>
              </a:br>
              <a:r>
                <a:rPr lang="en-US" altLang="ko-KR" dirty="0" err="1" smtClean="0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 smtClean="0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/>
                  <a:t>데이터 컨테이너</a:t>
                </a:r>
                <a:endParaRPr lang="ko-KR" altLang="en-US" sz="14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9552" y="548680"/>
            <a:ext cx="5760640" cy="3600400"/>
            <a:chOff x="539552" y="548680"/>
            <a:chExt cx="5760640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5760640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EXE </a:t>
              </a:r>
              <a:r>
                <a:rPr lang="ko-KR" altLang="en-US" dirty="0" smtClean="0"/>
                <a:t>프로세스</a:t>
              </a:r>
              <a:r>
                <a:rPr lang="en-US" altLang="ko-KR" dirty="0" smtClean="0"/>
                <a:t>(Process)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13787" y="1196753"/>
              <a:ext cx="2705066" cy="26642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n </a:t>
              </a:r>
              <a:r>
                <a:rPr lang="ko-KR" altLang="en-US" dirty="0" smtClean="0"/>
                <a:t>개의 추가 </a:t>
              </a:r>
              <a:r>
                <a:rPr lang="en-US" altLang="ko-KR" dirty="0" smtClean="0"/>
                <a:t>AppDomain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 smtClean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어셈블리 </a:t>
                </a:r>
                <a:r>
                  <a:rPr lang="en-US" altLang="ko-KR" dirty="0" smtClean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 smtClean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 smtClean="0"/>
                  <a:t>n </a:t>
                </a:r>
                <a:r>
                  <a:rPr lang="ko-KR" altLang="en-US" dirty="0" smtClean="0"/>
                  <a:t>개의 어셈블리</a:t>
                </a:r>
                <a:r>
                  <a:rPr lang="en-US" altLang="ko-KR" dirty="0" smtClean="0"/>
                  <a:t>…</a:t>
                </a:r>
                <a:endParaRPr lang="ko-KR" altLang="en-US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3539221" y="2448944"/>
              <a:ext cx="2050911" cy="12364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n </a:t>
              </a:r>
              <a:r>
                <a:rPr lang="ko-KR" altLang="en-US" dirty="0" smtClean="0"/>
                <a:t>개의 어셈블리</a:t>
              </a:r>
              <a:r>
                <a:rPr lang="en-US" altLang="ko-KR" dirty="0" smtClean="0"/>
                <a:t>…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 smtClean="0"/>
                <a:t>어셈블리</a:t>
              </a:r>
              <a:r>
                <a:rPr lang="en-US" altLang="ko-KR" dirty="0" smtClean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n </a:t>
              </a:r>
              <a:r>
                <a:rPr lang="ko-KR" altLang="en-US" dirty="0" smtClean="0"/>
                <a:t>개의 모듈</a:t>
              </a:r>
              <a:r>
                <a:rPr lang="en-US" altLang="ko-KR" dirty="0" smtClean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 smtClean="0"/>
                <a:t>n </a:t>
              </a:r>
              <a:r>
                <a:rPr lang="ko-KR" altLang="en-US" dirty="0" smtClean="0"/>
                <a:t>개의 타입</a:t>
              </a:r>
              <a:r>
                <a:rPr lang="en-US" altLang="ko-KR" dirty="0" smtClean="0"/>
                <a:t>(</a:t>
              </a:r>
              <a:r>
                <a:rPr lang="ko-KR" altLang="en-US" dirty="0" smtClean="0"/>
                <a:t>클래스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 smtClean="0"/>
                <a:t>n </a:t>
              </a:r>
              <a:r>
                <a:rPr lang="ko-KR" altLang="en-US" dirty="0" smtClean="0"/>
                <a:t>개의 메</a:t>
              </a:r>
              <a:r>
                <a:rPr lang="ko-KR" altLang="en-US" dirty="0"/>
                <a:t>서</a:t>
              </a:r>
              <a:r>
                <a:rPr lang="ko-KR" altLang="en-US" dirty="0" smtClean="0"/>
                <a:t>드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 smtClean="0"/>
                <a:t>n </a:t>
              </a:r>
              <a:r>
                <a:rPr lang="ko-KR" altLang="en-US" dirty="0" smtClean="0"/>
                <a:t>개의 필드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 smtClean="0"/>
                <a:t>n </a:t>
              </a:r>
              <a:r>
                <a:rPr lang="ko-KR" altLang="en-US" dirty="0" smtClean="0"/>
                <a:t>개의 프로퍼티</a:t>
              </a:r>
              <a:endParaRPr lang="en-US" altLang="ko-K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 smtClean="0"/>
                <a:t>n </a:t>
              </a:r>
              <a:r>
                <a:rPr lang="ko-KR" altLang="en-US" dirty="0" smtClean="0"/>
                <a:t>개의 이벤트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</a:t>
              </a:r>
              <a:r>
                <a:rPr lang="ko-KR" altLang="en-US" dirty="0"/>
                <a:t>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스택 영역</a:t>
              </a:r>
              <a:endParaRPr lang="ko-KR" altLang="en-US" dirty="0"/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  <a:r>
                <a:rPr lang="ko-KR" altLang="en-US" dirty="0" smtClean="0"/>
                <a:t> 영역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박싱</a:t>
              </a:r>
              <a:r>
                <a:rPr lang="en-US" altLang="ko-KR" dirty="0" smtClean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public class </a:t>
              </a:r>
              <a:r>
                <a:rPr lang="en-US" altLang="ko-KR" dirty="0" err="1" smtClean="0"/>
                <a:t>NewStack</a:t>
              </a:r>
              <a:r>
                <a:rPr lang="en-US" altLang="ko-KR" b="1" dirty="0" smtClean="0"/>
                <a:t>&lt;T&gt;</a:t>
              </a:r>
            </a:p>
            <a:p>
              <a:r>
                <a:rPr lang="en-US" altLang="ko-KR" dirty="0" smtClean="0"/>
                <a:t>{</a:t>
              </a:r>
            </a:p>
            <a:p>
              <a:r>
                <a:rPr lang="en-US" altLang="ko-KR" dirty="0" smtClean="0"/>
                <a:t>    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[] _list;</a:t>
              </a:r>
            </a:p>
            <a:p>
              <a:r>
                <a:rPr lang="en-US" altLang="ko-KR" dirty="0" smtClean="0"/>
                <a:t>    public void Push(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item) { …… }</a:t>
              </a:r>
            </a:p>
            <a:p>
              <a:r>
                <a:rPr lang="en-US" altLang="ko-KR" dirty="0" smtClean="0"/>
                <a:t>    public </a:t>
              </a:r>
              <a:r>
                <a:rPr lang="en-US" altLang="ko-KR" b="1" dirty="0" smtClean="0"/>
                <a:t>T</a:t>
              </a:r>
              <a:r>
                <a:rPr lang="en-US" altLang="ko-KR" dirty="0" smtClean="0"/>
                <a:t> Pop() { …… }</a:t>
              </a:r>
            </a:p>
            <a:p>
              <a:r>
                <a:rPr lang="en-US" altLang="ko-KR" dirty="0" smtClean="0"/>
                <a:t>}</a:t>
              </a:r>
              <a:endParaRPr lang="en-US" altLang="ko-KR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NewStack</a:t>
              </a:r>
              <a:r>
                <a:rPr lang="en-US" altLang="ko-KR" dirty="0" smtClean="0"/>
                <a:t>&lt;</a:t>
              </a:r>
              <a:r>
                <a:rPr lang="en-US" altLang="ko-KR" b="1" dirty="0" smtClean="0"/>
                <a:t>int</a:t>
              </a:r>
              <a:r>
                <a:rPr lang="en-US" altLang="ko-KR" dirty="0" smtClean="0"/>
                <a:t>&gt; t = new …;</a:t>
              </a:r>
              <a:endParaRPr lang="en-US" altLang="ko-KR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NewStack</a:t>
              </a:r>
              <a:r>
                <a:rPr lang="en-US" altLang="ko-KR" dirty="0" smtClean="0"/>
                <a:t>&lt;</a:t>
              </a:r>
              <a:r>
                <a:rPr lang="en-US" altLang="ko-KR" b="1" dirty="0" smtClean="0"/>
                <a:t>double</a:t>
              </a:r>
              <a:r>
                <a:rPr lang="en-US" altLang="ko-KR" dirty="0" smtClean="0"/>
                <a:t>&gt; t = new …;</a:t>
              </a:r>
              <a:endParaRPr lang="en-US" altLang="ko-KR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public class </a:t>
              </a:r>
              <a:r>
                <a:rPr lang="en-US" altLang="ko-KR" sz="1600" dirty="0" err="1" smtClean="0"/>
                <a:t>NewStack</a:t>
              </a:r>
              <a:r>
                <a:rPr lang="en-US" altLang="ko-KR" sz="1600" dirty="0" smtClean="0"/>
                <a:t>&lt;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&gt;</a:t>
              </a:r>
            </a:p>
            <a:p>
              <a:r>
                <a:rPr lang="en-US" altLang="ko-KR" sz="1600" dirty="0" smtClean="0"/>
                <a:t>{</a:t>
              </a:r>
            </a:p>
            <a:p>
              <a:r>
                <a:rPr lang="en-US" altLang="ko-KR" sz="1600" dirty="0" smtClean="0"/>
                <a:t>    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[] _list;</a:t>
              </a:r>
            </a:p>
            <a:p>
              <a:r>
                <a:rPr lang="en-US" altLang="ko-KR" sz="1600" dirty="0" smtClean="0"/>
                <a:t>    public void Push(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item) { …… }</a:t>
              </a:r>
            </a:p>
            <a:p>
              <a:r>
                <a:rPr lang="en-US" altLang="ko-KR" sz="1600" dirty="0" smtClean="0"/>
                <a:t>    public </a:t>
              </a:r>
              <a:r>
                <a:rPr lang="en-US" altLang="ko-KR" sz="1600" b="1" dirty="0" smtClean="0"/>
                <a:t>int</a:t>
              </a:r>
              <a:r>
                <a:rPr lang="en-US" altLang="ko-KR" sz="1600" dirty="0" smtClean="0"/>
                <a:t> Pop() { …… }</a:t>
              </a:r>
            </a:p>
            <a:p>
              <a:r>
                <a:rPr lang="en-US" altLang="ko-KR" sz="1600" dirty="0" smtClean="0"/>
                <a:t>}</a:t>
              </a:r>
              <a:endParaRPr lang="en-US" altLang="ko-KR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 smtClean="0"/>
                <a:t>public class </a:t>
              </a:r>
              <a:r>
                <a:rPr lang="en-US" altLang="ko-KR" sz="1600" dirty="0" err="1" smtClean="0"/>
                <a:t>NewStack</a:t>
              </a:r>
              <a:r>
                <a:rPr lang="en-US" altLang="ko-KR" sz="1600" dirty="0" smtClean="0"/>
                <a:t>&lt;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&gt;</a:t>
              </a:r>
            </a:p>
            <a:p>
              <a:r>
                <a:rPr lang="en-US" altLang="ko-KR" sz="1600" dirty="0" smtClean="0"/>
                <a:t>{</a:t>
              </a:r>
            </a:p>
            <a:p>
              <a:r>
                <a:rPr lang="en-US" altLang="ko-KR" sz="1600" dirty="0" smtClean="0"/>
                <a:t>    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[] _list;</a:t>
              </a:r>
            </a:p>
            <a:p>
              <a:r>
                <a:rPr lang="en-US" altLang="ko-KR" sz="1600" dirty="0" smtClean="0"/>
                <a:t>    public void Push(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item) { …… }</a:t>
              </a:r>
            </a:p>
            <a:p>
              <a:r>
                <a:rPr lang="en-US" altLang="ko-KR" sz="1600" dirty="0" smtClean="0"/>
                <a:t>    public </a:t>
              </a:r>
              <a:r>
                <a:rPr lang="en-US" altLang="ko-KR" sz="1600" b="1" dirty="0" smtClean="0"/>
                <a:t>double</a:t>
              </a:r>
              <a:r>
                <a:rPr lang="en-US" altLang="ko-KR" sz="1600" dirty="0" smtClean="0"/>
                <a:t> Pop() { …… }</a:t>
              </a:r>
            </a:p>
            <a:p>
              <a:r>
                <a:rPr lang="en-US" altLang="ko-KR" sz="1600" dirty="0" smtClean="0"/>
                <a:t>}</a:t>
              </a:r>
              <a:endParaRPr lang="en-US" altLang="ko-KR" sz="1600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 smtClean="0"/>
                <a:t>ForEach</a:t>
              </a:r>
              <a:r>
                <a:rPr lang="en-US" altLang="ko-KR" dirty="0" smtClean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리스트의 요소를 하나씩 차례대로 </a:t>
              </a:r>
              <a:r>
                <a:rPr lang="en-US" altLang="ko-KR" dirty="0" smtClean="0"/>
                <a:t>Action&lt;T&gt;</a:t>
              </a:r>
              <a:r>
                <a:rPr lang="ko-KR" altLang="en-US" dirty="0" smtClean="0"/>
                <a:t>에 전달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</a:t>
              </a:r>
              <a:r>
                <a:rPr lang="ko-KR" altLang="en-US" dirty="0" smtClean="0"/>
                <a:t>항 표현식</a:t>
              </a:r>
              <a:r>
                <a:rPr lang="en-US" altLang="ko-KR" dirty="0" smtClean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인자 표현식</a:t>
              </a:r>
              <a:r>
                <a:rPr lang="en-US" altLang="ko-KR" dirty="0" smtClean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from person in people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from   person    in people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join    language    in languages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on    </a:t>
            </a:r>
            <a:r>
              <a:rPr lang="en-US" altLang="ko-KR" dirty="0" err="1" smtClean="0"/>
              <a:t>person.Name</a:t>
            </a:r>
            <a:r>
              <a:rPr lang="en-US" altLang="ko-KR" dirty="0" smtClean="0"/>
              <a:t>   equals     </a:t>
            </a:r>
            <a:r>
              <a:rPr lang="en-US" altLang="ko-KR" dirty="0" err="1" smtClean="0"/>
              <a:t>language.Name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/>
                <a:gridCol w="576064"/>
                <a:gridCol w="792088"/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/>
                <a:gridCol w="1368152"/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… </a:t>
              </a:r>
              <a:r>
                <a:rPr lang="ko-KR" altLang="en-US" dirty="0" smtClean="0"/>
                <a:t>기타 </a:t>
              </a:r>
              <a:r>
                <a:rPr lang="en-US" altLang="ko-KR" dirty="0" smtClean="0"/>
                <a:t>.NET </a:t>
              </a:r>
              <a:r>
                <a:rPr lang="ko-KR" altLang="en-US" dirty="0" smtClean="0"/>
                <a:t>언어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LINQ </a:t>
              </a:r>
              <a:r>
                <a:rPr lang="ko-KR" altLang="en-US" dirty="0" smtClean="0"/>
                <a:t>제공자</a:t>
              </a:r>
              <a:endParaRPr lang="ko-KR" altLang="en-US" dirty="0"/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배열</a:t>
              </a:r>
              <a:r>
                <a:rPr lang="en-US" altLang="ko-KR" dirty="0" smtClean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관계형 </a:t>
              </a:r>
              <a:r>
                <a:rPr lang="en-US" altLang="ko-KR" dirty="0" smtClean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동기식 코드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/>
                <a:t>비동기식</a:t>
              </a:r>
              <a:r>
                <a:rPr lang="ko-KR" altLang="en-US" dirty="0" smtClean="0"/>
                <a:t> 코드로 변환</a:t>
              </a:r>
              <a:endParaRPr lang="ko-KR" altLang="en-US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</a:t>
              </a:r>
              <a:r>
                <a:rPr lang="en-US" altLang="ko-KR" dirty="0" smtClean="0"/>
                <a:t>(…, </a:t>
              </a:r>
              <a:r>
                <a:rPr lang="en-US" altLang="ko-KR" dirty="0"/>
                <a:t>readCompleted, </a:t>
              </a:r>
              <a:r>
                <a:rPr lang="en-US" altLang="ko-KR" dirty="0" smtClean="0"/>
                <a:t>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</a:t>
              </a:r>
              <a:r>
                <a:rPr lang="ko-KR" altLang="en-US" dirty="0" smtClean="0"/>
                <a:t>레드</a:t>
              </a:r>
              <a:endParaRPr lang="ko-KR" alt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</a:t>
              </a:r>
              <a:endParaRPr lang="ko-KR" altLang="en-US" dirty="0"/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디스크 </a:t>
              </a:r>
              <a:r>
                <a:rPr lang="en-US" altLang="ko-KR" dirty="0" smtClean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 smtClean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 smtClean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 smtClean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GetString </a:t>
              </a:r>
              <a:r>
                <a:rPr lang="ko-KR" altLang="en-US" sz="1400" dirty="0" smtClean="0"/>
                <a:t>메서드 </a:t>
              </a:r>
              <a:r>
                <a:rPr lang="en-US" altLang="ko-KR" sz="1400" dirty="0" smtClean="0">
                  <a:sym typeface="Wingdings" panose="05000000000000000000" pitchFamily="2" charset="2"/>
                </a:rPr>
                <a:t> </a:t>
              </a:r>
              <a:r>
                <a:rPr lang="en-US" altLang="ko-KR" sz="1400" smtClean="0">
                  <a:sym typeface="Wingdings" panose="05000000000000000000" pitchFamily="2" charset="2"/>
                </a:rPr>
                <a:t>WriteLine </a:t>
              </a:r>
              <a:r>
                <a:rPr lang="ko-KR" altLang="en-US" sz="1400" smtClean="0">
                  <a:sym typeface="Wingdings" panose="05000000000000000000" pitchFamily="2" charset="2"/>
                </a:rPr>
                <a:t>메서드</a:t>
              </a:r>
              <a:r>
                <a:rPr lang="en-US" altLang="ko-KR" sz="1400" smtClean="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C# </a:t>
              </a:r>
              <a:r>
                <a:rPr lang="ko-KR" altLang="en-US" sz="1400" dirty="0" smtClean="0"/>
                <a:t>컴파일러가 분리해낸 코드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/>
                <a:t>마우스 클릭</a:t>
              </a:r>
              <a:endParaRPr lang="ko-KR" altLang="en-US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/>
                <a:t>윈도우 운영체제가 마우스 눌림을 윈도우에 전달</a:t>
              </a:r>
              <a:endParaRPr lang="ko-KR" altLang="en-US" sz="11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Form1.Click </a:t>
              </a:r>
              <a:r>
                <a:rPr lang="ko-KR" altLang="en-US" dirty="0" smtClean="0"/>
                <a:t>이벤트 발생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부모 윈도우</a:t>
              </a:r>
              <a:endParaRPr lang="ko-KR" altLang="en-US" dirty="0"/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자식 윈도우</a:t>
              </a:r>
              <a:endParaRPr lang="ko-KR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 smtClean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 smtClean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2</a:t>
              </a:r>
              <a:r>
                <a:rPr lang="ko-KR" altLang="en-US" dirty="0" smtClean="0"/>
                <a:t>개의 윈도우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윈도우</a:t>
              </a:r>
              <a:endParaRPr lang="ko-KR" altLang="en-US" dirty="0"/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요소</a:t>
              </a:r>
              <a:r>
                <a:rPr lang="en-US" altLang="ko-KR" dirty="0" smtClean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영역을 메모리에 그린다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영역을 메모리에 그린다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메모리</a:t>
              </a:r>
              <a:endParaRPr lang="ko-KR" altLang="en-US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메모리상의 그림이 합쳐져서 하나의 윈도우 출력이 완성된다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</a:t>
            </a:r>
            <a:r>
              <a:rPr lang="en-US" altLang="ko-KR" sz="1100" dirty="0" smtClean="0"/>
              <a:t>=“……"</a:t>
            </a:r>
            <a:endParaRPr lang="en-US" altLang="ko-KR" sz="1100" dirty="0"/>
          </a:p>
          <a:p>
            <a:r>
              <a:rPr lang="en-US" altLang="ko-KR" sz="1100" dirty="0"/>
              <a:t>        xmlns:x</a:t>
            </a:r>
            <a:r>
              <a:rPr lang="en-US" altLang="ko-KR" sz="1100" dirty="0" smtClean="0"/>
              <a:t>=“……"</a:t>
            </a:r>
            <a:endParaRPr lang="en-US" altLang="ko-KR" sz="1100" dirty="0"/>
          </a:p>
          <a:p>
            <a:r>
              <a:rPr lang="en-US" altLang="ko-KR" sz="1100" dirty="0"/>
              <a:t>        x:Name="</a:t>
            </a:r>
            <a:r>
              <a:rPr lang="en-US" altLang="ko-KR" sz="1100" dirty="0" smtClean="0"/>
              <a:t>thisWindow“ ……&gt;</a:t>
            </a:r>
            <a:endParaRPr lang="en-US" altLang="ko-KR" sz="1100" dirty="0"/>
          </a:p>
          <a:p>
            <a:r>
              <a:rPr lang="en-US" altLang="ko-KR" sz="1100" dirty="0"/>
              <a:t>    &lt;Grid</a:t>
            </a:r>
            <a:r>
              <a:rPr lang="en-US" altLang="ko-KR" sz="1100" dirty="0" smtClean="0"/>
              <a:t>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               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         Content</a:t>
            </a:r>
            <a:r>
              <a:rPr lang="en-US" altLang="ko-KR" sz="1100" dirty="0"/>
              <a:t>="{Binding Path=Time}" </a:t>
            </a:r>
          </a:p>
          <a:p>
            <a:r>
              <a:rPr lang="en-US" altLang="ko-KR" sz="1100" dirty="0"/>
              <a:t>               </a:t>
            </a:r>
            <a:endParaRPr lang="en-US" altLang="ko-KR" sz="1100" dirty="0" smtClean="0"/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        ……&gt;&lt;/</a:t>
            </a:r>
            <a:r>
              <a:rPr lang="en-US" altLang="ko-KR" sz="1100" dirty="0"/>
              <a:t>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 smtClean="0"/>
              <a:t>            // …… [</a:t>
            </a:r>
            <a:r>
              <a:rPr lang="ko-KR" altLang="en-US" sz="1100" dirty="0" smtClean="0"/>
              <a:t>생략</a:t>
            </a:r>
            <a:r>
              <a:rPr lang="en-US" altLang="ko-KR" sz="1100" dirty="0" smtClean="0"/>
              <a:t>] ……</a:t>
            </a:r>
            <a:endParaRPr lang="en-US" altLang="ko-KR" sz="1100" dirty="0"/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</a:t>
            </a:r>
            <a:r>
              <a:rPr lang="en-US" altLang="ko-KR" sz="1100" dirty="0" smtClean="0"/>
              <a:t>();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}</a:t>
            </a:r>
            <a:endParaRPr lang="en-US" altLang="ko-KR" sz="1100" dirty="0"/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이벤트 발생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Content </a:t>
            </a:r>
            <a:r>
              <a:rPr lang="ko-KR" altLang="en-US" dirty="0" smtClean="0"/>
              <a:t>에 반영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Time </a:t>
            </a:r>
            <a:r>
              <a:rPr lang="ko-KR" altLang="en-US" dirty="0" smtClean="0"/>
              <a:t>속성을 가진 인스턴스</a:t>
            </a:r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INotifyPropertyChanged</a:t>
            </a:r>
            <a:r>
              <a:rPr lang="ko-KR" altLang="en-US" dirty="0" smtClean="0"/>
              <a:t>를 구현한 인스턴스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 smtClean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_serviceInstaller.Description = “My First Service Program”;</a:t>
              </a:r>
            </a:p>
            <a:p>
              <a:endParaRPr lang="en-US" altLang="ko-KR" dirty="0" smtClean="0"/>
            </a:p>
            <a:p>
              <a:r>
                <a:rPr lang="en-US" altLang="ko-KR" dirty="0" smtClean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웹 서버</a:t>
              </a:r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 smtClean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CGI </a:t>
              </a:r>
              <a:r>
                <a:rPr lang="ko-KR" altLang="en-US" dirty="0" smtClean="0"/>
                <a:t>실행 파일</a:t>
              </a:r>
              <a:r>
                <a:rPr lang="en-US" altLang="ko-KR" dirty="0"/>
                <a:t/>
              </a:r>
              <a:br>
                <a:rPr lang="en-US" altLang="ko-KR" dirty="0"/>
              </a:br>
              <a:r>
                <a:rPr lang="en-US" altLang="ko-KR" dirty="0" smtClean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표준 입력을 통해 인자 값 전달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표준 출력을 통해 </a:t>
              </a:r>
              <a:r>
                <a:rPr lang="en-US" altLang="ko-KR" dirty="0" smtClean="0"/>
                <a:t>HTML </a:t>
              </a:r>
              <a:r>
                <a:rPr lang="ko-KR" altLang="en-US" dirty="0" smtClean="0"/>
                <a:t>텍스트 반환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사용자 컴퓨터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상태 유지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사용자 컴퓨터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웹 브라우저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서버 컴퓨터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 smtClean="0"/>
                <a:t>웹 서버</a:t>
              </a:r>
              <a:endParaRPr lang="ko-KR" altLang="en-US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mtClean="0"/>
                <a:t>ASPX </a:t>
              </a:r>
              <a:r>
                <a:rPr lang="ko-KR" altLang="en-US" dirty="0" smtClean="0"/>
                <a:t>클래스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전송 버튼을 누르면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전송 버튼을 누르면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윈도우 폰</a:t>
              </a:r>
              <a:endParaRPr lang="ko-KR" altLang="en-US" dirty="0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파워포인트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 smtClean="0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 smtClean="0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 smtClean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 smtClean="0"/>
                  <a:t>윈도우 폰</a:t>
                </a:r>
                <a:endParaRPr lang="ko-KR" altLang="en-US" dirty="0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파워포인트</a:t>
                </a:r>
                <a:endParaRPr lang="ko-KR" altLang="en-US" dirty="0"/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5022</a:t>
              </a:r>
              <a:r>
                <a:rPr lang="ko-KR" altLang="en-US" dirty="0" smtClean="0"/>
                <a:t>번 포트 대기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오피스 자동화 기술을 이용해 제어</a:t>
              </a:r>
              <a:endParaRPr lang="ko-KR" altLang="en-US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PPT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Label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목록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PPT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Label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목록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…… 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Button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TextBox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현재 슬라이드 이미지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Panorama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슬라이드의 메모 내용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현재 슬라이드 이미지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TextBlock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Panorama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슬라이드의 메모 내용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</a:rPr>
                <a:t>전체 슬라이드의 이미지 목록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ListBox </a:t>
              </a:r>
              <a:r>
                <a:rPr lang="ko-KR" altLang="en-US" dirty="0" smtClean="0"/>
                <a:t>컨트롤</a:t>
              </a:r>
              <a:endParaRPr lang="en-US" altLang="ko-KR" dirty="0" smtClean="0"/>
            </a:p>
            <a:p>
              <a:r>
                <a:rPr lang="ko-KR" altLang="en-US" dirty="0" smtClean="0"/>
                <a:t>        </a:t>
              </a:r>
              <a:r>
                <a:rPr lang="en-US" altLang="ko-KR" dirty="0" smtClean="0"/>
                <a:t>+</a:t>
              </a:r>
              <a:br>
                <a:rPr lang="en-US" altLang="ko-KR" dirty="0" smtClean="0"/>
              </a:br>
              <a:r>
                <a:rPr lang="en-US" altLang="ko-KR" dirty="0" smtClean="0"/>
                <a:t>Image </a:t>
              </a:r>
              <a:r>
                <a:rPr lang="ko-KR" altLang="en-US" dirty="0" smtClean="0"/>
                <a:t>컨트롤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닷넷 응용 프로그램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COM </a:t>
              </a:r>
              <a:r>
                <a:rPr lang="ko-KR" altLang="en-US" dirty="0" smtClean="0"/>
                <a:t>개체</a:t>
              </a:r>
              <a:endParaRPr lang="ko-KR" altLang="en-US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관리되지 않는</a:t>
              </a:r>
              <a:r>
                <a:rPr lang="en-US" altLang="ko-KR" dirty="0" smtClean="0"/>
                <a:t>(Unmanaged) </a:t>
              </a:r>
              <a:r>
                <a:rPr lang="ko-KR" altLang="en-US" dirty="0" smtClean="0"/>
                <a:t>영역</a:t>
              </a:r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관리</a:t>
              </a:r>
              <a:r>
                <a:rPr lang="en-US" altLang="ko-KR" dirty="0" smtClean="0"/>
                <a:t>(Managed) </a:t>
              </a:r>
              <a:r>
                <a:rPr lang="ko-KR" altLang="en-US" dirty="0" smtClean="0"/>
                <a:t>영역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 smtClean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 smtClean="0"/>
                  <a:t>윈도우 폰</a:t>
                </a:r>
                <a:endParaRPr lang="ko-KR" altLang="en-US" dirty="0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파워포인트</a:t>
                </a:r>
                <a:endParaRPr lang="ko-KR" altLang="en-US" dirty="0"/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 smtClean="0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mtClean="0"/>
                <a:t>HTTP </a:t>
              </a:r>
              <a:r>
                <a:rPr lang="ko-KR" altLang="en-US" dirty="0" smtClean="0"/>
                <a:t>통신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5022</a:t>
              </a:r>
              <a:r>
                <a:rPr lang="ko-KR" altLang="en-US" dirty="0" smtClean="0"/>
                <a:t>번 포트 대기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오피스 자동화 기술을 이용해 제어</a:t>
              </a:r>
              <a:endParaRPr lang="ko-KR" altLang="en-US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 smtClean="0"/>
                <a:t>닷넷 응용 프로그램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 smtClean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174337</TotalTime>
  <Words>3252</Words>
  <Application>Microsoft Office PowerPoint</Application>
  <PresentationFormat>화면 슬라이드 쇼(4:3)</PresentationFormat>
  <Paragraphs>1451</Paragraphs>
  <Slides>117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117</vt:i4>
      </vt:variant>
    </vt:vector>
  </HeadingPairs>
  <TitlesOfParts>
    <vt:vector size="123" baseType="lpstr">
      <vt:lpstr>굴림</vt:lpstr>
      <vt:lpstr>맑은 고딕</vt:lpstr>
      <vt:lpstr>Arial</vt:lpstr>
      <vt:lpstr>Wingdings</vt:lpstr>
      <vt:lpstr>Office 테마</vt:lpstr>
      <vt:lpstr>Visio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SeongTae Jeong</cp:lastModifiedBy>
  <cp:revision>544</cp:revision>
  <dcterms:created xsi:type="dcterms:W3CDTF">2006-10-05T04:04:58Z</dcterms:created>
  <dcterms:modified xsi:type="dcterms:W3CDTF">2014-04-24T15:34:34Z</dcterms:modified>
</cp:coreProperties>
</file>