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0"/>
  </p:notesMasterIdLst>
  <p:sldIdLst>
    <p:sldId id="325" r:id="rId2"/>
    <p:sldId id="326" r:id="rId3"/>
    <p:sldId id="327" r:id="rId4"/>
    <p:sldId id="285" r:id="rId5"/>
    <p:sldId id="286" r:id="rId6"/>
    <p:sldId id="287" r:id="rId7"/>
    <p:sldId id="303" r:id="rId8"/>
    <p:sldId id="288" r:id="rId9"/>
    <p:sldId id="296" r:id="rId10"/>
    <p:sldId id="289" r:id="rId11"/>
    <p:sldId id="290" r:id="rId12"/>
    <p:sldId id="291" r:id="rId13"/>
    <p:sldId id="292" r:id="rId14"/>
    <p:sldId id="293" r:id="rId15"/>
    <p:sldId id="294" r:id="rId16"/>
    <p:sldId id="257" r:id="rId17"/>
    <p:sldId id="259" r:id="rId18"/>
    <p:sldId id="260" r:id="rId19"/>
    <p:sldId id="261" r:id="rId20"/>
    <p:sldId id="274" r:id="rId21"/>
    <p:sldId id="275" r:id="rId22"/>
    <p:sldId id="258" r:id="rId23"/>
    <p:sldId id="262" r:id="rId24"/>
    <p:sldId id="263" r:id="rId25"/>
    <p:sldId id="264" r:id="rId26"/>
    <p:sldId id="265" r:id="rId27"/>
    <p:sldId id="266" r:id="rId28"/>
    <p:sldId id="267" r:id="rId29"/>
    <p:sldId id="268" r:id="rId30"/>
    <p:sldId id="269" r:id="rId31"/>
    <p:sldId id="270" r:id="rId32"/>
    <p:sldId id="276" r:id="rId33"/>
    <p:sldId id="271" r:id="rId34"/>
    <p:sldId id="377" r:id="rId35"/>
    <p:sldId id="272" r:id="rId36"/>
    <p:sldId id="273" r:id="rId37"/>
    <p:sldId id="277" r:id="rId38"/>
    <p:sldId id="279" r:id="rId39"/>
    <p:sldId id="278" r:id="rId40"/>
    <p:sldId id="280" r:id="rId41"/>
    <p:sldId id="281" r:id="rId42"/>
    <p:sldId id="282" r:id="rId43"/>
    <p:sldId id="283" r:id="rId44"/>
    <p:sldId id="284" r:id="rId45"/>
    <p:sldId id="295" r:id="rId46"/>
    <p:sldId id="297" r:id="rId47"/>
    <p:sldId id="298" r:id="rId48"/>
    <p:sldId id="299" r:id="rId49"/>
    <p:sldId id="300" r:id="rId50"/>
    <p:sldId id="301" r:id="rId51"/>
    <p:sldId id="302" r:id="rId52"/>
    <p:sldId id="304" r:id="rId53"/>
    <p:sldId id="305" r:id="rId54"/>
    <p:sldId id="306" r:id="rId55"/>
    <p:sldId id="307" r:id="rId56"/>
    <p:sldId id="308" r:id="rId57"/>
    <p:sldId id="309" r:id="rId58"/>
    <p:sldId id="310" r:id="rId59"/>
    <p:sldId id="311" r:id="rId60"/>
    <p:sldId id="312" r:id="rId61"/>
    <p:sldId id="313" r:id="rId62"/>
    <p:sldId id="366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8" r:id="rId75"/>
    <p:sldId id="329" r:id="rId76"/>
    <p:sldId id="330" r:id="rId77"/>
    <p:sldId id="332" r:id="rId78"/>
    <p:sldId id="331" r:id="rId79"/>
    <p:sldId id="333" r:id="rId80"/>
    <p:sldId id="334" r:id="rId81"/>
    <p:sldId id="336" r:id="rId82"/>
    <p:sldId id="335" r:id="rId83"/>
    <p:sldId id="339" r:id="rId84"/>
    <p:sldId id="340" r:id="rId85"/>
    <p:sldId id="341" r:id="rId86"/>
    <p:sldId id="342" r:id="rId87"/>
    <p:sldId id="338" r:id="rId88"/>
    <p:sldId id="337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4" r:id="rId98"/>
    <p:sldId id="355" r:id="rId99"/>
    <p:sldId id="356" r:id="rId100"/>
    <p:sldId id="357" r:id="rId101"/>
    <p:sldId id="358" r:id="rId102"/>
    <p:sldId id="359" r:id="rId103"/>
    <p:sldId id="360" r:id="rId104"/>
    <p:sldId id="361" r:id="rId105"/>
    <p:sldId id="362" r:id="rId106"/>
    <p:sldId id="363" r:id="rId107"/>
    <p:sldId id="364" r:id="rId108"/>
    <p:sldId id="365" r:id="rId109"/>
    <p:sldId id="367" r:id="rId110"/>
    <p:sldId id="368" r:id="rId111"/>
    <p:sldId id="369" r:id="rId112"/>
    <p:sldId id="370" r:id="rId113"/>
    <p:sldId id="372" r:id="rId114"/>
    <p:sldId id="371" r:id="rId115"/>
    <p:sldId id="373" r:id="rId116"/>
    <p:sldId id="374" r:id="rId117"/>
    <p:sldId id="376" r:id="rId118"/>
    <p:sldId id="343" r:id="rId119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F8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505E3EF-67EA-436B-97B2-0124C06EBD24}" styleName="보통 스타일 4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8799B23B-EC83-4686-B30A-512413B5E67A}" styleName="밝은 스타일 3 - 강조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041" autoAdjust="0"/>
    <p:restoredTop sz="94660"/>
  </p:normalViewPr>
  <p:slideViewPr>
    <p:cSldViewPr>
      <p:cViewPr varScale="1">
        <p:scale>
          <a:sx n="106" d="100"/>
          <a:sy n="106" d="100"/>
        </p:scale>
        <p:origin x="98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theme" Target="theme/theme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tableStyles" Target="tableStyle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presProps" Target="presProp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image" Target="../media/image20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BE738A-E12F-41F2-A70E-234DCAA184D5}" type="datetimeFigureOut">
              <a:rPr lang="ko-KR" altLang="en-US" smtClean="0"/>
              <a:t>2015-07-23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BA8505-2036-4CC9-9BFD-6F73FED798BB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81122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A8505-2036-4CC9-9BFD-6F73FED798BB}" type="slidenum">
              <a:rPr lang="ko-KR" altLang="en-US" smtClean="0"/>
              <a:t>38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546497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2015-07-23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2015-07-23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2015-07-23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2015-07-23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2015-07-23</a:t>
            </a:fld>
            <a:endParaRPr lang="ko-KR" altLang="en-US" dirty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2015-07-23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2015-07-23</a:t>
            </a:fld>
            <a:endParaRPr lang="ko-KR" altLang="en-US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2015-07-23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2015-07-23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2015-07-23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2015-07-23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2015-07-23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5.png"/><Relationship Id="rId3" Type="http://schemas.openxmlformats.org/officeDocument/2006/relationships/image" Target="../media/image4.png"/><Relationship Id="rId21" Type="http://schemas.openxmlformats.org/officeDocument/2006/relationships/image" Target="../media/image18.png"/><Relationship Id="rId7" Type="http://schemas.openxmlformats.org/officeDocument/2006/relationships/image" Target="../media/image1.emf"/><Relationship Id="rId12" Type="http://schemas.openxmlformats.org/officeDocument/2006/relationships/image" Target="../media/image11.png"/><Relationship Id="rId17" Type="http://schemas.openxmlformats.org/officeDocument/2006/relationships/image" Target="../media/image2.e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2.bin"/><Relationship Id="rId20" Type="http://schemas.openxmlformats.org/officeDocument/2006/relationships/image" Target="../media/image17.png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11" Type="http://schemas.openxmlformats.org/officeDocument/2006/relationships/image" Target="../media/image10.png"/><Relationship Id="rId24" Type="http://schemas.openxmlformats.org/officeDocument/2006/relationships/image" Target="../media/image19.png"/><Relationship Id="rId5" Type="http://schemas.openxmlformats.org/officeDocument/2006/relationships/image" Target="../media/image6.png"/><Relationship Id="rId15" Type="http://schemas.openxmlformats.org/officeDocument/2006/relationships/image" Target="../media/image14.png"/><Relationship Id="rId23" Type="http://schemas.openxmlformats.org/officeDocument/2006/relationships/image" Target="../media/image3.emf"/><Relationship Id="rId10" Type="http://schemas.openxmlformats.org/officeDocument/2006/relationships/image" Target="../media/image9.png"/><Relationship Id="rId19" Type="http://schemas.openxmlformats.org/officeDocument/2006/relationships/image" Target="../media/image16.png"/><Relationship Id="rId4" Type="http://schemas.openxmlformats.org/officeDocument/2006/relationships/image" Target="../media/image5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oleObject" Target="../embeddings/oleObject3.bin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5.png"/><Relationship Id="rId3" Type="http://schemas.openxmlformats.org/officeDocument/2006/relationships/oleObject" Target="../embeddings/oleObject4.bin"/><Relationship Id="rId7" Type="http://schemas.openxmlformats.org/officeDocument/2006/relationships/image" Target="../media/image21.emf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11" Type="http://schemas.openxmlformats.org/officeDocument/2006/relationships/image" Target="../media/image26.png"/><Relationship Id="rId5" Type="http://schemas.openxmlformats.org/officeDocument/2006/relationships/image" Target="../media/image22.png"/><Relationship Id="rId15" Type="http://schemas.openxmlformats.org/officeDocument/2006/relationships/image" Target="../media/image28.wmf"/><Relationship Id="rId10" Type="http://schemas.openxmlformats.org/officeDocument/2006/relationships/image" Target="../media/image25.wmf"/><Relationship Id="rId4" Type="http://schemas.openxmlformats.org/officeDocument/2006/relationships/image" Target="../media/image20.emf"/><Relationship Id="rId9" Type="http://schemas.openxmlformats.org/officeDocument/2006/relationships/image" Target="../media/image24.png"/><Relationship Id="rId14" Type="http://schemas.openxmlformats.org/officeDocument/2006/relationships/image" Target="../media/image2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9.png"/><Relationship Id="rId7" Type="http://schemas.openxmlformats.org/officeDocument/2006/relationships/image" Target="../media/image30.png"/><Relationship Id="rId12" Type="http://schemas.openxmlformats.org/officeDocument/2006/relationships/image" Target="../media/image3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.emf"/><Relationship Id="rId11" Type="http://schemas.openxmlformats.org/officeDocument/2006/relationships/image" Target="../media/image32.wmf"/><Relationship Id="rId5" Type="http://schemas.openxmlformats.org/officeDocument/2006/relationships/oleObject" Target="../embeddings/oleObject6.bin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6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5.png"/><Relationship Id="rId4" Type="http://schemas.openxmlformats.org/officeDocument/2006/relationships/image" Target="../media/image25.wmf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1.e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5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emf"/><Relationship Id="rId3" Type="http://schemas.openxmlformats.org/officeDocument/2006/relationships/image" Target="../media/image26.png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5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notebook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513" y="1339850"/>
            <a:ext cx="1295400" cy="123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PC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13" y="1268413"/>
            <a:ext cx="14478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31" name="Group 7"/>
          <p:cNvGrpSpPr>
            <a:grpSpLocks/>
          </p:cNvGrpSpPr>
          <p:nvPr/>
        </p:nvGrpSpPr>
        <p:grpSpPr bwMode="auto">
          <a:xfrm>
            <a:off x="4500563" y="1557338"/>
            <a:ext cx="819150" cy="984250"/>
            <a:chOff x="527" y="845"/>
            <a:chExt cx="638" cy="768"/>
          </a:xfrm>
        </p:grpSpPr>
        <p:pic>
          <p:nvPicPr>
            <p:cNvPr id="1091" name="Picture 8" descr="server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7" y="845"/>
              <a:ext cx="582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aphicFrame>
          <p:nvGraphicFramePr>
            <p:cNvPr id="1028" name="Object 9"/>
            <p:cNvGraphicFramePr>
              <a:graphicFrameLocks noChangeAspect="1"/>
            </p:cNvGraphicFramePr>
            <p:nvPr/>
          </p:nvGraphicFramePr>
          <p:xfrm>
            <a:off x="796" y="1179"/>
            <a:ext cx="369" cy="27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28" name="Visio" r:id="rId6" imgW="881177" imgH="684581" progId="Visio.Drawing.6">
                    <p:embed/>
                  </p:oleObj>
                </mc:Choice>
                <mc:Fallback>
                  <p:oleObj name="Visio" r:id="rId6" imgW="881177" imgH="684581" progId="Visio.Drawing.6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96" y="1179"/>
                          <a:ext cx="369" cy="27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 algn="ctr">
                              <a:solidFill>
                                <a:schemeClr val="bg2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1032" name="Picture 11" descr="pocket_pc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2852738"/>
            <a:ext cx="889000" cy="106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12" descr="mobile_phone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2852738"/>
            <a:ext cx="801688" cy="120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5" descr="xmlwebservice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5" y="1916113"/>
            <a:ext cx="981075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6" descr="generic-app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032082"/>
              </a:clrFrom>
              <a:clrTo>
                <a:srgbClr val="03208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3357563"/>
            <a:ext cx="1370013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19" descr="code"/>
          <p:cNvPicPr>
            <a:picLocks noGrp="1" noChangeAspect="1" noChangeArrowheads="1"/>
          </p:cNvPicPr>
          <p:nvPr>
            <p:ph idx="4294967295"/>
          </p:nvPr>
        </p:nvPicPr>
        <p:blipFill>
          <a:blip r:embed="rId12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27538" y="4365625"/>
            <a:ext cx="1071562" cy="1368425"/>
          </a:xfrm>
          <a:noFill/>
        </p:spPr>
      </p:pic>
      <p:pic>
        <p:nvPicPr>
          <p:cNvPr id="1037" name="Picture 21" descr="template"/>
          <p:cNvPicPr>
            <a:picLocks noChangeAspect="1" noChangeArrowheads="1"/>
          </p:cNvPicPr>
          <p:nvPr/>
        </p:nvPicPr>
        <p:blipFill>
          <a:blip r:embed="rId13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4365625"/>
            <a:ext cx="876300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38" name="Group 44"/>
          <p:cNvGrpSpPr>
            <a:grpSpLocks/>
          </p:cNvGrpSpPr>
          <p:nvPr/>
        </p:nvGrpSpPr>
        <p:grpSpPr bwMode="auto">
          <a:xfrm>
            <a:off x="5651500" y="620713"/>
            <a:ext cx="922338" cy="685800"/>
            <a:chOff x="3959" y="609"/>
            <a:chExt cx="581" cy="432"/>
          </a:xfrm>
        </p:grpSpPr>
        <p:sp>
          <p:nvSpPr>
            <p:cNvPr id="1070" name="Freeform 23"/>
            <p:cNvSpPr>
              <a:spLocks noEditPoints="1"/>
            </p:cNvSpPr>
            <p:nvPr/>
          </p:nvSpPr>
          <p:spPr bwMode="auto">
            <a:xfrm>
              <a:off x="3959" y="609"/>
              <a:ext cx="581" cy="432"/>
            </a:xfrm>
            <a:custGeom>
              <a:avLst/>
              <a:gdLst>
                <a:gd name="T0" fmla="*/ 572 w 581"/>
                <a:gd name="T1" fmla="*/ 423 h 432"/>
                <a:gd name="T2" fmla="*/ 581 w 581"/>
                <a:gd name="T3" fmla="*/ 432 h 432"/>
                <a:gd name="T4" fmla="*/ 581 w 581"/>
                <a:gd name="T5" fmla="*/ 0 h 432"/>
                <a:gd name="T6" fmla="*/ 572 w 581"/>
                <a:gd name="T7" fmla="*/ 9 h 432"/>
                <a:gd name="T8" fmla="*/ 572 w 581"/>
                <a:gd name="T9" fmla="*/ 423 h 432"/>
                <a:gd name="T10" fmla="*/ 572 w 581"/>
                <a:gd name="T11" fmla="*/ 423 h 432"/>
                <a:gd name="T12" fmla="*/ 581 w 581"/>
                <a:gd name="T13" fmla="*/ 432 h 432"/>
                <a:gd name="T14" fmla="*/ 0 w 581"/>
                <a:gd name="T15" fmla="*/ 432 h 432"/>
                <a:gd name="T16" fmla="*/ 10 w 581"/>
                <a:gd name="T17" fmla="*/ 423 h 432"/>
                <a:gd name="T18" fmla="*/ 572 w 581"/>
                <a:gd name="T19" fmla="*/ 423 h 43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81"/>
                <a:gd name="T31" fmla="*/ 0 h 432"/>
                <a:gd name="T32" fmla="*/ 581 w 581"/>
                <a:gd name="T33" fmla="*/ 432 h 43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81" h="432">
                  <a:moveTo>
                    <a:pt x="572" y="423"/>
                  </a:moveTo>
                  <a:lnTo>
                    <a:pt x="581" y="432"/>
                  </a:lnTo>
                  <a:lnTo>
                    <a:pt x="581" y="0"/>
                  </a:lnTo>
                  <a:lnTo>
                    <a:pt x="572" y="9"/>
                  </a:lnTo>
                  <a:lnTo>
                    <a:pt x="572" y="423"/>
                  </a:lnTo>
                  <a:close/>
                  <a:moveTo>
                    <a:pt x="572" y="423"/>
                  </a:moveTo>
                  <a:lnTo>
                    <a:pt x="581" y="432"/>
                  </a:lnTo>
                  <a:lnTo>
                    <a:pt x="0" y="432"/>
                  </a:lnTo>
                  <a:lnTo>
                    <a:pt x="10" y="423"/>
                  </a:lnTo>
                  <a:lnTo>
                    <a:pt x="572" y="423"/>
                  </a:ln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71" name="Freeform 24"/>
            <p:cNvSpPr>
              <a:spLocks noEditPoints="1"/>
            </p:cNvSpPr>
            <p:nvPr/>
          </p:nvSpPr>
          <p:spPr bwMode="auto">
            <a:xfrm>
              <a:off x="3959" y="609"/>
              <a:ext cx="581" cy="432"/>
            </a:xfrm>
            <a:custGeom>
              <a:avLst/>
              <a:gdLst>
                <a:gd name="T0" fmla="*/ 572 w 581"/>
                <a:gd name="T1" fmla="*/ 9 h 432"/>
                <a:gd name="T2" fmla="*/ 581 w 581"/>
                <a:gd name="T3" fmla="*/ 0 h 432"/>
                <a:gd name="T4" fmla="*/ 0 w 581"/>
                <a:gd name="T5" fmla="*/ 0 h 432"/>
                <a:gd name="T6" fmla="*/ 10 w 581"/>
                <a:gd name="T7" fmla="*/ 9 h 432"/>
                <a:gd name="T8" fmla="*/ 572 w 581"/>
                <a:gd name="T9" fmla="*/ 9 h 432"/>
                <a:gd name="T10" fmla="*/ 10 w 581"/>
                <a:gd name="T11" fmla="*/ 423 h 432"/>
                <a:gd name="T12" fmla="*/ 0 w 581"/>
                <a:gd name="T13" fmla="*/ 432 h 432"/>
                <a:gd name="T14" fmla="*/ 0 w 581"/>
                <a:gd name="T15" fmla="*/ 0 h 432"/>
                <a:gd name="T16" fmla="*/ 10 w 581"/>
                <a:gd name="T17" fmla="*/ 9 h 432"/>
                <a:gd name="T18" fmla="*/ 10 w 581"/>
                <a:gd name="T19" fmla="*/ 423 h 43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81"/>
                <a:gd name="T31" fmla="*/ 0 h 432"/>
                <a:gd name="T32" fmla="*/ 581 w 581"/>
                <a:gd name="T33" fmla="*/ 432 h 43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81" h="432">
                  <a:moveTo>
                    <a:pt x="572" y="9"/>
                  </a:moveTo>
                  <a:lnTo>
                    <a:pt x="581" y="0"/>
                  </a:lnTo>
                  <a:lnTo>
                    <a:pt x="0" y="0"/>
                  </a:lnTo>
                  <a:lnTo>
                    <a:pt x="10" y="9"/>
                  </a:lnTo>
                  <a:lnTo>
                    <a:pt x="572" y="9"/>
                  </a:lnTo>
                  <a:close/>
                  <a:moveTo>
                    <a:pt x="10" y="423"/>
                  </a:moveTo>
                  <a:lnTo>
                    <a:pt x="0" y="432"/>
                  </a:lnTo>
                  <a:lnTo>
                    <a:pt x="0" y="0"/>
                  </a:lnTo>
                  <a:lnTo>
                    <a:pt x="10" y="9"/>
                  </a:lnTo>
                  <a:lnTo>
                    <a:pt x="10" y="4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72" name="Rectangle 25"/>
            <p:cNvSpPr>
              <a:spLocks noChangeArrowheads="1"/>
            </p:cNvSpPr>
            <p:nvPr/>
          </p:nvSpPr>
          <p:spPr bwMode="auto">
            <a:xfrm>
              <a:off x="3969" y="618"/>
              <a:ext cx="562" cy="414"/>
            </a:xfrm>
            <a:prstGeom prst="rect">
              <a:avLst/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73" name="Rectangle 26"/>
            <p:cNvSpPr>
              <a:spLocks noChangeArrowheads="1"/>
            </p:cNvSpPr>
            <p:nvPr/>
          </p:nvSpPr>
          <p:spPr bwMode="auto">
            <a:xfrm>
              <a:off x="3979" y="624"/>
              <a:ext cx="541" cy="108"/>
            </a:xfrm>
            <a:prstGeom prst="rect">
              <a:avLst/>
            </a:prstGeom>
            <a:solidFill>
              <a:srgbClr val="000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74" name="Rectangle 27"/>
            <p:cNvSpPr>
              <a:spLocks noChangeArrowheads="1"/>
            </p:cNvSpPr>
            <p:nvPr/>
          </p:nvSpPr>
          <p:spPr bwMode="auto">
            <a:xfrm>
              <a:off x="4040" y="639"/>
              <a:ext cx="80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latinLnBrk="0" hangingPunct="1"/>
              <a:r>
                <a:rPr kumimoji="0" lang="en-US" altLang="ko-KR" sz="9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xx</a:t>
              </a:r>
              <a:endParaRPr kumimoji="0" lang="en-US" altLang="ko-KR" sz="1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75" name="Freeform 28"/>
            <p:cNvSpPr>
              <a:spLocks noEditPoints="1"/>
            </p:cNvSpPr>
            <p:nvPr/>
          </p:nvSpPr>
          <p:spPr bwMode="auto">
            <a:xfrm>
              <a:off x="4299" y="627"/>
              <a:ext cx="105" cy="101"/>
            </a:xfrm>
            <a:custGeom>
              <a:avLst/>
              <a:gdLst>
                <a:gd name="T0" fmla="*/ 93 w 105"/>
                <a:gd name="T1" fmla="*/ 89 h 101"/>
                <a:gd name="T2" fmla="*/ 105 w 105"/>
                <a:gd name="T3" fmla="*/ 101 h 101"/>
                <a:gd name="T4" fmla="*/ 105 w 105"/>
                <a:gd name="T5" fmla="*/ 0 h 101"/>
                <a:gd name="T6" fmla="*/ 93 w 105"/>
                <a:gd name="T7" fmla="*/ 12 h 101"/>
                <a:gd name="T8" fmla="*/ 93 w 105"/>
                <a:gd name="T9" fmla="*/ 89 h 101"/>
                <a:gd name="T10" fmla="*/ 93 w 105"/>
                <a:gd name="T11" fmla="*/ 89 h 101"/>
                <a:gd name="T12" fmla="*/ 105 w 105"/>
                <a:gd name="T13" fmla="*/ 101 h 101"/>
                <a:gd name="T14" fmla="*/ 0 w 105"/>
                <a:gd name="T15" fmla="*/ 101 h 101"/>
                <a:gd name="T16" fmla="*/ 13 w 105"/>
                <a:gd name="T17" fmla="*/ 89 h 101"/>
                <a:gd name="T18" fmla="*/ 93 w 105"/>
                <a:gd name="T19" fmla="*/ 89 h 10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5"/>
                <a:gd name="T31" fmla="*/ 0 h 101"/>
                <a:gd name="T32" fmla="*/ 105 w 105"/>
                <a:gd name="T33" fmla="*/ 101 h 10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5" h="101">
                  <a:moveTo>
                    <a:pt x="93" y="89"/>
                  </a:moveTo>
                  <a:lnTo>
                    <a:pt x="105" y="101"/>
                  </a:lnTo>
                  <a:lnTo>
                    <a:pt x="105" y="0"/>
                  </a:lnTo>
                  <a:lnTo>
                    <a:pt x="93" y="12"/>
                  </a:lnTo>
                  <a:lnTo>
                    <a:pt x="93" y="89"/>
                  </a:lnTo>
                  <a:close/>
                  <a:moveTo>
                    <a:pt x="93" y="89"/>
                  </a:moveTo>
                  <a:lnTo>
                    <a:pt x="105" y="101"/>
                  </a:lnTo>
                  <a:lnTo>
                    <a:pt x="0" y="101"/>
                  </a:lnTo>
                  <a:lnTo>
                    <a:pt x="13" y="89"/>
                  </a:lnTo>
                  <a:lnTo>
                    <a:pt x="93" y="89"/>
                  </a:ln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76" name="Freeform 29"/>
            <p:cNvSpPr>
              <a:spLocks/>
            </p:cNvSpPr>
            <p:nvPr/>
          </p:nvSpPr>
          <p:spPr bwMode="auto">
            <a:xfrm>
              <a:off x="4299" y="627"/>
              <a:ext cx="105" cy="101"/>
            </a:xfrm>
            <a:custGeom>
              <a:avLst/>
              <a:gdLst>
                <a:gd name="T0" fmla="*/ 0 w 105"/>
                <a:gd name="T1" fmla="*/ 101 h 101"/>
                <a:gd name="T2" fmla="*/ 105 w 105"/>
                <a:gd name="T3" fmla="*/ 101 h 101"/>
                <a:gd name="T4" fmla="*/ 105 w 105"/>
                <a:gd name="T5" fmla="*/ 0 h 101"/>
                <a:gd name="T6" fmla="*/ 104 w 105"/>
                <a:gd name="T7" fmla="*/ 1 h 101"/>
                <a:gd name="T8" fmla="*/ 104 w 105"/>
                <a:gd name="T9" fmla="*/ 99 h 101"/>
                <a:gd name="T10" fmla="*/ 2 w 105"/>
                <a:gd name="T11" fmla="*/ 99 h 101"/>
                <a:gd name="T12" fmla="*/ 0 w 105"/>
                <a:gd name="T13" fmla="*/ 101 h 10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5"/>
                <a:gd name="T22" fmla="*/ 0 h 101"/>
                <a:gd name="T23" fmla="*/ 105 w 105"/>
                <a:gd name="T24" fmla="*/ 101 h 10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5" h="101">
                  <a:moveTo>
                    <a:pt x="0" y="101"/>
                  </a:moveTo>
                  <a:lnTo>
                    <a:pt x="105" y="101"/>
                  </a:lnTo>
                  <a:lnTo>
                    <a:pt x="105" y="0"/>
                  </a:lnTo>
                  <a:lnTo>
                    <a:pt x="104" y="1"/>
                  </a:lnTo>
                  <a:lnTo>
                    <a:pt x="104" y="99"/>
                  </a:lnTo>
                  <a:lnTo>
                    <a:pt x="2" y="99"/>
                  </a:lnTo>
                  <a:lnTo>
                    <a:pt x="0" y="1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77" name="Freeform 30"/>
            <p:cNvSpPr>
              <a:spLocks noEditPoints="1"/>
            </p:cNvSpPr>
            <p:nvPr/>
          </p:nvSpPr>
          <p:spPr bwMode="auto">
            <a:xfrm>
              <a:off x="4299" y="627"/>
              <a:ext cx="105" cy="101"/>
            </a:xfrm>
            <a:custGeom>
              <a:avLst/>
              <a:gdLst>
                <a:gd name="T0" fmla="*/ 93 w 105"/>
                <a:gd name="T1" fmla="*/ 12 h 101"/>
                <a:gd name="T2" fmla="*/ 105 w 105"/>
                <a:gd name="T3" fmla="*/ 0 h 101"/>
                <a:gd name="T4" fmla="*/ 0 w 105"/>
                <a:gd name="T5" fmla="*/ 0 h 101"/>
                <a:gd name="T6" fmla="*/ 13 w 105"/>
                <a:gd name="T7" fmla="*/ 12 h 101"/>
                <a:gd name="T8" fmla="*/ 93 w 105"/>
                <a:gd name="T9" fmla="*/ 12 h 101"/>
                <a:gd name="T10" fmla="*/ 13 w 105"/>
                <a:gd name="T11" fmla="*/ 89 h 101"/>
                <a:gd name="T12" fmla="*/ 0 w 105"/>
                <a:gd name="T13" fmla="*/ 101 h 101"/>
                <a:gd name="T14" fmla="*/ 0 w 105"/>
                <a:gd name="T15" fmla="*/ 0 h 101"/>
                <a:gd name="T16" fmla="*/ 13 w 105"/>
                <a:gd name="T17" fmla="*/ 12 h 101"/>
                <a:gd name="T18" fmla="*/ 13 w 105"/>
                <a:gd name="T19" fmla="*/ 89 h 10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5"/>
                <a:gd name="T31" fmla="*/ 0 h 101"/>
                <a:gd name="T32" fmla="*/ 105 w 105"/>
                <a:gd name="T33" fmla="*/ 101 h 10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5" h="101">
                  <a:moveTo>
                    <a:pt x="93" y="12"/>
                  </a:moveTo>
                  <a:lnTo>
                    <a:pt x="105" y="0"/>
                  </a:lnTo>
                  <a:lnTo>
                    <a:pt x="0" y="0"/>
                  </a:lnTo>
                  <a:lnTo>
                    <a:pt x="13" y="12"/>
                  </a:lnTo>
                  <a:lnTo>
                    <a:pt x="93" y="12"/>
                  </a:lnTo>
                  <a:close/>
                  <a:moveTo>
                    <a:pt x="13" y="89"/>
                  </a:moveTo>
                  <a:lnTo>
                    <a:pt x="0" y="101"/>
                  </a:lnTo>
                  <a:lnTo>
                    <a:pt x="0" y="0"/>
                  </a:lnTo>
                  <a:lnTo>
                    <a:pt x="13" y="12"/>
                  </a:lnTo>
                  <a:lnTo>
                    <a:pt x="13" y="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78" name="Rectangle 31"/>
            <p:cNvSpPr>
              <a:spLocks noChangeArrowheads="1"/>
            </p:cNvSpPr>
            <p:nvPr/>
          </p:nvSpPr>
          <p:spPr bwMode="auto">
            <a:xfrm>
              <a:off x="4312" y="639"/>
              <a:ext cx="80" cy="77"/>
            </a:xfrm>
            <a:prstGeom prst="rect">
              <a:avLst/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79" name="Freeform 32"/>
            <p:cNvSpPr>
              <a:spLocks noEditPoints="1"/>
            </p:cNvSpPr>
            <p:nvPr/>
          </p:nvSpPr>
          <p:spPr bwMode="auto">
            <a:xfrm>
              <a:off x="4320" y="647"/>
              <a:ext cx="63" cy="23"/>
            </a:xfrm>
            <a:custGeom>
              <a:avLst/>
              <a:gdLst>
                <a:gd name="T0" fmla="*/ 20 w 63"/>
                <a:gd name="T1" fmla="*/ 7 h 23"/>
                <a:gd name="T2" fmla="*/ 63 w 63"/>
                <a:gd name="T3" fmla="*/ 7 h 23"/>
                <a:gd name="T4" fmla="*/ 63 w 63"/>
                <a:gd name="T5" fmla="*/ 0 h 23"/>
                <a:gd name="T6" fmla="*/ 20 w 63"/>
                <a:gd name="T7" fmla="*/ 0 h 23"/>
                <a:gd name="T8" fmla="*/ 20 w 63"/>
                <a:gd name="T9" fmla="*/ 7 h 23"/>
                <a:gd name="T10" fmla="*/ 0 w 63"/>
                <a:gd name="T11" fmla="*/ 23 h 23"/>
                <a:gd name="T12" fmla="*/ 44 w 63"/>
                <a:gd name="T13" fmla="*/ 23 h 23"/>
                <a:gd name="T14" fmla="*/ 44 w 63"/>
                <a:gd name="T15" fmla="*/ 16 h 23"/>
                <a:gd name="T16" fmla="*/ 0 w 63"/>
                <a:gd name="T17" fmla="*/ 16 h 23"/>
                <a:gd name="T18" fmla="*/ 0 w 63"/>
                <a:gd name="T19" fmla="*/ 23 h 2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3"/>
                <a:gd name="T31" fmla="*/ 0 h 23"/>
                <a:gd name="T32" fmla="*/ 63 w 63"/>
                <a:gd name="T33" fmla="*/ 23 h 2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3" h="23">
                  <a:moveTo>
                    <a:pt x="20" y="7"/>
                  </a:moveTo>
                  <a:lnTo>
                    <a:pt x="63" y="7"/>
                  </a:lnTo>
                  <a:lnTo>
                    <a:pt x="63" y="0"/>
                  </a:lnTo>
                  <a:lnTo>
                    <a:pt x="20" y="0"/>
                  </a:lnTo>
                  <a:lnTo>
                    <a:pt x="20" y="7"/>
                  </a:lnTo>
                  <a:close/>
                  <a:moveTo>
                    <a:pt x="0" y="23"/>
                  </a:moveTo>
                  <a:lnTo>
                    <a:pt x="44" y="23"/>
                  </a:lnTo>
                  <a:lnTo>
                    <a:pt x="44" y="16"/>
                  </a:lnTo>
                  <a:lnTo>
                    <a:pt x="0" y="16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80" name="Freeform 33"/>
            <p:cNvSpPr>
              <a:spLocks noEditPoints="1"/>
            </p:cNvSpPr>
            <p:nvPr/>
          </p:nvSpPr>
          <p:spPr bwMode="auto">
            <a:xfrm>
              <a:off x="4320" y="647"/>
              <a:ext cx="63" cy="61"/>
            </a:xfrm>
            <a:custGeom>
              <a:avLst/>
              <a:gdLst>
                <a:gd name="T0" fmla="*/ 20 w 63"/>
                <a:gd name="T1" fmla="*/ 7 h 61"/>
                <a:gd name="T2" fmla="*/ 63 w 63"/>
                <a:gd name="T3" fmla="*/ 7 h 61"/>
                <a:gd name="T4" fmla="*/ 63 w 63"/>
                <a:gd name="T5" fmla="*/ 0 h 61"/>
                <a:gd name="T6" fmla="*/ 20 w 63"/>
                <a:gd name="T7" fmla="*/ 0 h 61"/>
                <a:gd name="T8" fmla="*/ 20 w 63"/>
                <a:gd name="T9" fmla="*/ 7 h 61"/>
                <a:gd name="T10" fmla="*/ 0 w 63"/>
                <a:gd name="T11" fmla="*/ 23 h 61"/>
                <a:gd name="T12" fmla="*/ 44 w 63"/>
                <a:gd name="T13" fmla="*/ 23 h 61"/>
                <a:gd name="T14" fmla="*/ 44 w 63"/>
                <a:gd name="T15" fmla="*/ 16 h 61"/>
                <a:gd name="T16" fmla="*/ 0 w 63"/>
                <a:gd name="T17" fmla="*/ 16 h 61"/>
                <a:gd name="T18" fmla="*/ 0 w 63"/>
                <a:gd name="T19" fmla="*/ 23 h 61"/>
                <a:gd name="T20" fmla="*/ 44 w 63"/>
                <a:gd name="T21" fmla="*/ 20 h 61"/>
                <a:gd name="T22" fmla="*/ 44 w 63"/>
                <a:gd name="T23" fmla="*/ 45 h 61"/>
                <a:gd name="T24" fmla="*/ 63 w 63"/>
                <a:gd name="T25" fmla="*/ 45 h 61"/>
                <a:gd name="T26" fmla="*/ 63 w 63"/>
                <a:gd name="T27" fmla="*/ 7 h 61"/>
                <a:gd name="T28" fmla="*/ 20 w 63"/>
                <a:gd name="T29" fmla="*/ 7 h 61"/>
                <a:gd name="T30" fmla="*/ 20 w 63"/>
                <a:gd name="T31" fmla="*/ 19 h 61"/>
                <a:gd name="T32" fmla="*/ 0 w 63"/>
                <a:gd name="T33" fmla="*/ 61 h 61"/>
                <a:gd name="T34" fmla="*/ 44 w 63"/>
                <a:gd name="T35" fmla="*/ 61 h 61"/>
                <a:gd name="T36" fmla="*/ 44 w 63"/>
                <a:gd name="T37" fmla="*/ 23 h 61"/>
                <a:gd name="T38" fmla="*/ 0 w 63"/>
                <a:gd name="T39" fmla="*/ 23 h 61"/>
                <a:gd name="T40" fmla="*/ 0 w 63"/>
                <a:gd name="T41" fmla="*/ 61 h 6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63"/>
                <a:gd name="T64" fmla="*/ 0 h 61"/>
                <a:gd name="T65" fmla="*/ 63 w 63"/>
                <a:gd name="T66" fmla="*/ 61 h 61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63" h="61">
                  <a:moveTo>
                    <a:pt x="20" y="7"/>
                  </a:moveTo>
                  <a:lnTo>
                    <a:pt x="63" y="7"/>
                  </a:lnTo>
                  <a:lnTo>
                    <a:pt x="63" y="0"/>
                  </a:lnTo>
                  <a:lnTo>
                    <a:pt x="20" y="0"/>
                  </a:lnTo>
                  <a:lnTo>
                    <a:pt x="20" y="7"/>
                  </a:lnTo>
                  <a:moveTo>
                    <a:pt x="0" y="23"/>
                  </a:moveTo>
                  <a:lnTo>
                    <a:pt x="44" y="23"/>
                  </a:lnTo>
                  <a:lnTo>
                    <a:pt x="44" y="16"/>
                  </a:lnTo>
                  <a:lnTo>
                    <a:pt x="0" y="16"/>
                  </a:lnTo>
                  <a:lnTo>
                    <a:pt x="0" y="23"/>
                  </a:lnTo>
                  <a:moveTo>
                    <a:pt x="44" y="20"/>
                  </a:moveTo>
                  <a:lnTo>
                    <a:pt x="44" y="45"/>
                  </a:lnTo>
                  <a:lnTo>
                    <a:pt x="63" y="45"/>
                  </a:lnTo>
                  <a:lnTo>
                    <a:pt x="63" y="7"/>
                  </a:lnTo>
                  <a:lnTo>
                    <a:pt x="20" y="7"/>
                  </a:lnTo>
                  <a:lnTo>
                    <a:pt x="20" y="19"/>
                  </a:lnTo>
                  <a:moveTo>
                    <a:pt x="0" y="61"/>
                  </a:moveTo>
                  <a:lnTo>
                    <a:pt x="44" y="61"/>
                  </a:lnTo>
                  <a:lnTo>
                    <a:pt x="44" y="23"/>
                  </a:lnTo>
                  <a:lnTo>
                    <a:pt x="0" y="23"/>
                  </a:lnTo>
                  <a:lnTo>
                    <a:pt x="0" y="61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81" name="Freeform 34"/>
            <p:cNvSpPr>
              <a:spLocks noEditPoints="1"/>
            </p:cNvSpPr>
            <p:nvPr/>
          </p:nvSpPr>
          <p:spPr bwMode="auto">
            <a:xfrm>
              <a:off x="4413" y="627"/>
              <a:ext cx="105" cy="101"/>
            </a:xfrm>
            <a:custGeom>
              <a:avLst/>
              <a:gdLst>
                <a:gd name="T0" fmla="*/ 92 w 105"/>
                <a:gd name="T1" fmla="*/ 89 h 101"/>
                <a:gd name="T2" fmla="*/ 105 w 105"/>
                <a:gd name="T3" fmla="*/ 101 h 101"/>
                <a:gd name="T4" fmla="*/ 105 w 105"/>
                <a:gd name="T5" fmla="*/ 0 h 101"/>
                <a:gd name="T6" fmla="*/ 92 w 105"/>
                <a:gd name="T7" fmla="*/ 12 h 101"/>
                <a:gd name="T8" fmla="*/ 92 w 105"/>
                <a:gd name="T9" fmla="*/ 89 h 101"/>
                <a:gd name="T10" fmla="*/ 92 w 105"/>
                <a:gd name="T11" fmla="*/ 89 h 101"/>
                <a:gd name="T12" fmla="*/ 105 w 105"/>
                <a:gd name="T13" fmla="*/ 101 h 101"/>
                <a:gd name="T14" fmla="*/ 0 w 105"/>
                <a:gd name="T15" fmla="*/ 101 h 101"/>
                <a:gd name="T16" fmla="*/ 12 w 105"/>
                <a:gd name="T17" fmla="*/ 89 h 101"/>
                <a:gd name="T18" fmla="*/ 92 w 105"/>
                <a:gd name="T19" fmla="*/ 89 h 10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5"/>
                <a:gd name="T31" fmla="*/ 0 h 101"/>
                <a:gd name="T32" fmla="*/ 105 w 105"/>
                <a:gd name="T33" fmla="*/ 101 h 10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5" h="101">
                  <a:moveTo>
                    <a:pt x="92" y="89"/>
                  </a:moveTo>
                  <a:lnTo>
                    <a:pt x="105" y="101"/>
                  </a:lnTo>
                  <a:lnTo>
                    <a:pt x="105" y="0"/>
                  </a:lnTo>
                  <a:lnTo>
                    <a:pt x="92" y="12"/>
                  </a:lnTo>
                  <a:lnTo>
                    <a:pt x="92" y="89"/>
                  </a:lnTo>
                  <a:close/>
                  <a:moveTo>
                    <a:pt x="92" y="89"/>
                  </a:moveTo>
                  <a:lnTo>
                    <a:pt x="105" y="101"/>
                  </a:lnTo>
                  <a:lnTo>
                    <a:pt x="0" y="101"/>
                  </a:lnTo>
                  <a:lnTo>
                    <a:pt x="12" y="89"/>
                  </a:lnTo>
                  <a:lnTo>
                    <a:pt x="92" y="89"/>
                  </a:ln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82" name="Freeform 35"/>
            <p:cNvSpPr>
              <a:spLocks/>
            </p:cNvSpPr>
            <p:nvPr/>
          </p:nvSpPr>
          <p:spPr bwMode="auto">
            <a:xfrm>
              <a:off x="4413" y="627"/>
              <a:ext cx="105" cy="101"/>
            </a:xfrm>
            <a:custGeom>
              <a:avLst/>
              <a:gdLst>
                <a:gd name="T0" fmla="*/ 0 w 105"/>
                <a:gd name="T1" fmla="*/ 101 h 101"/>
                <a:gd name="T2" fmla="*/ 105 w 105"/>
                <a:gd name="T3" fmla="*/ 101 h 101"/>
                <a:gd name="T4" fmla="*/ 105 w 105"/>
                <a:gd name="T5" fmla="*/ 0 h 101"/>
                <a:gd name="T6" fmla="*/ 103 w 105"/>
                <a:gd name="T7" fmla="*/ 1 h 101"/>
                <a:gd name="T8" fmla="*/ 103 w 105"/>
                <a:gd name="T9" fmla="*/ 99 h 101"/>
                <a:gd name="T10" fmla="*/ 1 w 105"/>
                <a:gd name="T11" fmla="*/ 99 h 101"/>
                <a:gd name="T12" fmla="*/ 0 w 105"/>
                <a:gd name="T13" fmla="*/ 101 h 10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5"/>
                <a:gd name="T22" fmla="*/ 0 h 101"/>
                <a:gd name="T23" fmla="*/ 105 w 105"/>
                <a:gd name="T24" fmla="*/ 101 h 10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5" h="101">
                  <a:moveTo>
                    <a:pt x="0" y="101"/>
                  </a:moveTo>
                  <a:lnTo>
                    <a:pt x="105" y="101"/>
                  </a:lnTo>
                  <a:lnTo>
                    <a:pt x="105" y="0"/>
                  </a:lnTo>
                  <a:lnTo>
                    <a:pt x="103" y="1"/>
                  </a:lnTo>
                  <a:lnTo>
                    <a:pt x="103" y="99"/>
                  </a:lnTo>
                  <a:lnTo>
                    <a:pt x="1" y="99"/>
                  </a:lnTo>
                  <a:lnTo>
                    <a:pt x="0" y="1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83" name="Freeform 36"/>
            <p:cNvSpPr>
              <a:spLocks noEditPoints="1"/>
            </p:cNvSpPr>
            <p:nvPr/>
          </p:nvSpPr>
          <p:spPr bwMode="auto">
            <a:xfrm>
              <a:off x="4413" y="627"/>
              <a:ext cx="105" cy="101"/>
            </a:xfrm>
            <a:custGeom>
              <a:avLst/>
              <a:gdLst>
                <a:gd name="T0" fmla="*/ 92 w 105"/>
                <a:gd name="T1" fmla="*/ 12 h 101"/>
                <a:gd name="T2" fmla="*/ 105 w 105"/>
                <a:gd name="T3" fmla="*/ 0 h 101"/>
                <a:gd name="T4" fmla="*/ 0 w 105"/>
                <a:gd name="T5" fmla="*/ 0 h 101"/>
                <a:gd name="T6" fmla="*/ 12 w 105"/>
                <a:gd name="T7" fmla="*/ 12 h 101"/>
                <a:gd name="T8" fmla="*/ 92 w 105"/>
                <a:gd name="T9" fmla="*/ 12 h 101"/>
                <a:gd name="T10" fmla="*/ 12 w 105"/>
                <a:gd name="T11" fmla="*/ 89 h 101"/>
                <a:gd name="T12" fmla="*/ 0 w 105"/>
                <a:gd name="T13" fmla="*/ 101 h 101"/>
                <a:gd name="T14" fmla="*/ 0 w 105"/>
                <a:gd name="T15" fmla="*/ 0 h 101"/>
                <a:gd name="T16" fmla="*/ 12 w 105"/>
                <a:gd name="T17" fmla="*/ 12 h 101"/>
                <a:gd name="T18" fmla="*/ 12 w 105"/>
                <a:gd name="T19" fmla="*/ 89 h 10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5"/>
                <a:gd name="T31" fmla="*/ 0 h 101"/>
                <a:gd name="T32" fmla="*/ 105 w 105"/>
                <a:gd name="T33" fmla="*/ 101 h 10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5" h="101">
                  <a:moveTo>
                    <a:pt x="92" y="12"/>
                  </a:moveTo>
                  <a:lnTo>
                    <a:pt x="105" y="0"/>
                  </a:lnTo>
                  <a:lnTo>
                    <a:pt x="0" y="0"/>
                  </a:lnTo>
                  <a:lnTo>
                    <a:pt x="12" y="12"/>
                  </a:lnTo>
                  <a:lnTo>
                    <a:pt x="92" y="12"/>
                  </a:lnTo>
                  <a:close/>
                  <a:moveTo>
                    <a:pt x="12" y="89"/>
                  </a:moveTo>
                  <a:lnTo>
                    <a:pt x="0" y="101"/>
                  </a:lnTo>
                  <a:lnTo>
                    <a:pt x="0" y="0"/>
                  </a:lnTo>
                  <a:lnTo>
                    <a:pt x="12" y="12"/>
                  </a:lnTo>
                  <a:lnTo>
                    <a:pt x="12" y="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84" name="Rectangle 37"/>
            <p:cNvSpPr>
              <a:spLocks noChangeArrowheads="1"/>
            </p:cNvSpPr>
            <p:nvPr/>
          </p:nvSpPr>
          <p:spPr bwMode="auto">
            <a:xfrm>
              <a:off x="4425" y="639"/>
              <a:ext cx="80" cy="77"/>
            </a:xfrm>
            <a:prstGeom prst="rect">
              <a:avLst/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85" name="Freeform 38"/>
            <p:cNvSpPr>
              <a:spLocks/>
            </p:cNvSpPr>
            <p:nvPr/>
          </p:nvSpPr>
          <p:spPr bwMode="auto">
            <a:xfrm>
              <a:off x="4434" y="649"/>
              <a:ext cx="63" cy="57"/>
            </a:xfrm>
            <a:custGeom>
              <a:avLst/>
              <a:gdLst>
                <a:gd name="T0" fmla="*/ 25 w 63"/>
                <a:gd name="T1" fmla="*/ 29 h 57"/>
                <a:gd name="T2" fmla="*/ 0 w 63"/>
                <a:gd name="T3" fmla="*/ 57 h 57"/>
                <a:gd name="T4" fmla="*/ 12 w 63"/>
                <a:gd name="T5" fmla="*/ 57 h 57"/>
                <a:gd name="T6" fmla="*/ 31 w 63"/>
                <a:gd name="T7" fmla="*/ 36 h 57"/>
                <a:gd name="T8" fmla="*/ 50 w 63"/>
                <a:gd name="T9" fmla="*/ 57 h 57"/>
                <a:gd name="T10" fmla="*/ 63 w 63"/>
                <a:gd name="T11" fmla="*/ 57 h 57"/>
                <a:gd name="T12" fmla="*/ 37 w 63"/>
                <a:gd name="T13" fmla="*/ 29 h 57"/>
                <a:gd name="T14" fmla="*/ 63 w 63"/>
                <a:gd name="T15" fmla="*/ 0 h 57"/>
                <a:gd name="T16" fmla="*/ 50 w 63"/>
                <a:gd name="T17" fmla="*/ 0 h 57"/>
                <a:gd name="T18" fmla="*/ 31 w 63"/>
                <a:gd name="T19" fmla="*/ 22 h 57"/>
                <a:gd name="T20" fmla="*/ 12 w 63"/>
                <a:gd name="T21" fmla="*/ 0 h 57"/>
                <a:gd name="T22" fmla="*/ 0 w 63"/>
                <a:gd name="T23" fmla="*/ 0 h 57"/>
                <a:gd name="T24" fmla="*/ 25 w 63"/>
                <a:gd name="T25" fmla="*/ 29 h 5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63"/>
                <a:gd name="T40" fmla="*/ 0 h 57"/>
                <a:gd name="T41" fmla="*/ 63 w 63"/>
                <a:gd name="T42" fmla="*/ 57 h 5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63" h="57">
                  <a:moveTo>
                    <a:pt x="25" y="29"/>
                  </a:moveTo>
                  <a:lnTo>
                    <a:pt x="0" y="57"/>
                  </a:lnTo>
                  <a:lnTo>
                    <a:pt x="12" y="57"/>
                  </a:lnTo>
                  <a:lnTo>
                    <a:pt x="31" y="36"/>
                  </a:lnTo>
                  <a:lnTo>
                    <a:pt x="50" y="57"/>
                  </a:lnTo>
                  <a:lnTo>
                    <a:pt x="63" y="57"/>
                  </a:lnTo>
                  <a:lnTo>
                    <a:pt x="37" y="29"/>
                  </a:lnTo>
                  <a:lnTo>
                    <a:pt x="63" y="0"/>
                  </a:lnTo>
                  <a:lnTo>
                    <a:pt x="50" y="0"/>
                  </a:lnTo>
                  <a:lnTo>
                    <a:pt x="31" y="2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25" y="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86" name="Freeform 39"/>
            <p:cNvSpPr>
              <a:spLocks noEditPoints="1"/>
            </p:cNvSpPr>
            <p:nvPr/>
          </p:nvSpPr>
          <p:spPr bwMode="auto">
            <a:xfrm>
              <a:off x="4194" y="627"/>
              <a:ext cx="105" cy="101"/>
            </a:xfrm>
            <a:custGeom>
              <a:avLst/>
              <a:gdLst>
                <a:gd name="T0" fmla="*/ 93 w 105"/>
                <a:gd name="T1" fmla="*/ 89 h 101"/>
                <a:gd name="T2" fmla="*/ 105 w 105"/>
                <a:gd name="T3" fmla="*/ 101 h 101"/>
                <a:gd name="T4" fmla="*/ 105 w 105"/>
                <a:gd name="T5" fmla="*/ 0 h 101"/>
                <a:gd name="T6" fmla="*/ 93 w 105"/>
                <a:gd name="T7" fmla="*/ 12 h 101"/>
                <a:gd name="T8" fmla="*/ 93 w 105"/>
                <a:gd name="T9" fmla="*/ 89 h 101"/>
                <a:gd name="T10" fmla="*/ 93 w 105"/>
                <a:gd name="T11" fmla="*/ 89 h 101"/>
                <a:gd name="T12" fmla="*/ 105 w 105"/>
                <a:gd name="T13" fmla="*/ 101 h 101"/>
                <a:gd name="T14" fmla="*/ 0 w 105"/>
                <a:gd name="T15" fmla="*/ 101 h 101"/>
                <a:gd name="T16" fmla="*/ 13 w 105"/>
                <a:gd name="T17" fmla="*/ 89 h 101"/>
                <a:gd name="T18" fmla="*/ 93 w 105"/>
                <a:gd name="T19" fmla="*/ 89 h 10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5"/>
                <a:gd name="T31" fmla="*/ 0 h 101"/>
                <a:gd name="T32" fmla="*/ 105 w 105"/>
                <a:gd name="T33" fmla="*/ 101 h 10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5" h="101">
                  <a:moveTo>
                    <a:pt x="93" y="89"/>
                  </a:moveTo>
                  <a:lnTo>
                    <a:pt x="105" y="101"/>
                  </a:lnTo>
                  <a:lnTo>
                    <a:pt x="105" y="0"/>
                  </a:lnTo>
                  <a:lnTo>
                    <a:pt x="93" y="12"/>
                  </a:lnTo>
                  <a:lnTo>
                    <a:pt x="93" y="89"/>
                  </a:lnTo>
                  <a:close/>
                  <a:moveTo>
                    <a:pt x="93" y="89"/>
                  </a:moveTo>
                  <a:lnTo>
                    <a:pt x="105" y="101"/>
                  </a:lnTo>
                  <a:lnTo>
                    <a:pt x="0" y="101"/>
                  </a:lnTo>
                  <a:lnTo>
                    <a:pt x="13" y="89"/>
                  </a:lnTo>
                  <a:lnTo>
                    <a:pt x="93" y="89"/>
                  </a:ln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87" name="Freeform 40"/>
            <p:cNvSpPr>
              <a:spLocks/>
            </p:cNvSpPr>
            <p:nvPr/>
          </p:nvSpPr>
          <p:spPr bwMode="auto">
            <a:xfrm>
              <a:off x="4194" y="627"/>
              <a:ext cx="105" cy="101"/>
            </a:xfrm>
            <a:custGeom>
              <a:avLst/>
              <a:gdLst>
                <a:gd name="T0" fmla="*/ 0 w 105"/>
                <a:gd name="T1" fmla="*/ 101 h 101"/>
                <a:gd name="T2" fmla="*/ 105 w 105"/>
                <a:gd name="T3" fmla="*/ 101 h 101"/>
                <a:gd name="T4" fmla="*/ 105 w 105"/>
                <a:gd name="T5" fmla="*/ 0 h 101"/>
                <a:gd name="T6" fmla="*/ 104 w 105"/>
                <a:gd name="T7" fmla="*/ 1 h 101"/>
                <a:gd name="T8" fmla="*/ 104 w 105"/>
                <a:gd name="T9" fmla="*/ 99 h 101"/>
                <a:gd name="T10" fmla="*/ 2 w 105"/>
                <a:gd name="T11" fmla="*/ 99 h 101"/>
                <a:gd name="T12" fmla="*/ 0 w 105"/>
                <a:gd name="T13" fmla="*/ 101 h 10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5"/>
                <a:gd name="T22" fmla="*/ 0 h 101"/>
                <a:gd name="T23" fmla="*/ 105 w 105"/>
                <a:gd name="T24" fmla="*/ 101 h 10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5" h="101">
                  <a:moveTo>
                    <a:pt x="0" y="101"/>
                  </a:moveTo>
                  <a:lnTo>
                    <a:pt x="105" y="101"/>
                  </a:lnTo>
                  <a:lnTo>
                    <a:pt x="105" y="0"/>
                  </a:lnTo>
                  <a:lnTo>
                    <a:pt x="104" y="1"/>
                  </a:lnTo>
                  <a:lnTo>
                    <a:pt x="104" y="99"/>
                  </a:lnTo>
                  <a:lnTo>
                    <a:pt x="2" y="99"/>
                  </a:lnTo>
                  <a:lnTo>
                    <a:pt x="0" y="1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88" name="Freeform 41"/>
            <p:cNvSpPr>
              <a:spLocks noEditPoints="1"/>
            </p:cNvSpPr>
            <p:nvPr/>
          </p:nvSpPr>
          <p:spPr bwMode="auto">
            <a:xfrm>
              <a:off x="4194" y="627"/>
              <a:ext cx="105" cy="101"/>
            </a:xfrm>
            <a:custGeom>
              <a:avLst/>
              <a:gdLst>
                <a:gd name="T0" fmla="*/ 93 w 105"/>
                <a:gd name="T1" fmla="*/ 12 h 101"/>
                <a:gd name="T2" fmla="*/ 105 w 105"/>
                <a:gd name="T3" fmla="*/ 0 h 101"/>
                <a:gd name="T4" fmla="*/ 0 w 105"/>
                <a:gd name="T5" fmla="*/ 0 h 101"/>
                <a:gd name="T6" fmla="*/ 13 w 105"/>
                <a:gd name="T7" fmla="*/ 12 h 101"/>
                <a:gd name="T8" fmla="*/ 93 w 105"/>
                <a:gd name="T9" fmla="*/ 12 h 101"/>
                <a:gd name="T10" fmla="*/ 13 w 105"/>
                <a:gd name="T11" fmla="*/ 89 h 101"/>
                <a:gd name="T12" fmla="*/ 0 w 105"/>
                <a:gd name="T13" fmla="*/ 101 h 101"/>
                <a:gd name="T14" fmla="*/ 0 w 105"/>
                <a:gd name="T15" fmla="*/ 0 h 101"/>
                <a:gd name="T16" fmla="*/ 13 w 105"/>
                <a:gd name="T17" fmla="*/ 12 h 101"/>
                <a:gd name="T18" fmla="*/ 13 w 105"/>
                <a:gd name="T19" fmla="*/ 89 h 10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5"/>
                <a:gd name="T31" fmla="*/ 0 h 101"/>
                <a:gd name="T32" fmla="*/ 105 w 105"/>
                <a:gd name="T33" fmla="*/ 101 h 10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5" h="101">
                  <a:moveTo>
                    <a:pt x="93" y="12"/>
                  </a:moveTo>
                  <a:lnTo>
                    <a:pt x="105" y="0"/>
                  </a:lnTo>
                  <a:lnTo>
                    <a:pt x="0" y="0"/>
                  </a:lnTo>
                  <a:lnTo>
                    <a:pt x="13" y="12"/>
                  </a:lnTo>
                  <a:lnTo>
                    <a:pt x="93" y="12"/>
                  </a:lnTo>
                  <a:close/>
                  <a:moveTo>
                    <a:pt x="13" y="89"/>
                  </a:moveTo>
                  <a:lnTo>
                    <a:pt x="0" y="101"/>
                  </a:lnTo>
                  <a:lnTo>
                    <a:pt x="0" y="0"/>
                  </a:lnTo>
                  <a:lnTo>
                    <a:pt x="13" y="12"/>
                  </a:lnTo>
                  <a:lnTo>
                    <a:pt x="13" y="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89" name="Rectangle 42"/>
            <p:cNvSpPr>
              <a:spLocks noChangeArrowheads="1"/>
            </p:cNvSpPr>
            <p:nvPr/>
          </p:nvSpPr>
          <p:spPr bwMode="auto">
            <a:xfrm>
              <a:off x="4207" y="639"/>
              <a:ext cx="80" cy="77"/>
            </a:xfrm>
            <a:prstGeom prst="rect">
              <a:avLst/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90" name="Rectangle 43"/>
            <p:cNvSpPr>
              <a:spLocks noChangeArrowheads="1"/>
            </p:cNvSpPr>
            <p:nvPr/>
          </p:nvSpPr>
          <p:spPr bwMode="auto">
            <a:xfrm>
              <a:off x="4216" y="699"/>
              <a:ext cx="63" cy="1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</p:grpSp>
      <p:pic>
        <p:nvPicPr>
          <p:cNvPr id="1039" name="Picture 45" descr="YellowUser"/>
          <p:cNvPicPr>
            <a:picLocks noChangeAspect="1" noChangeArrowheads="1"/>
          </p:cNvPicPr>
          <p:nvPr/>
        </p:nvPicPr>
        <p:blipFill>
          <a:blip r:embed="rId14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0"/>
            <a:ext cx="1031875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0" name="Picture 46" descr="database"/>
          <p:cNvPicPr>
            <a:picLocks noChangeAspect="1" noChangeArrowheads="1"/>
          </p:cNvPicPr>
          <p:nvPr/>
        </p:nvPicPr>
        <p:blipFill>
          <a:blip r:embed="rId15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4652963"/>
            <a:ext cx="101917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26" name="Object 47"/>
          <p:cNvGraphicFramePr>
            <a:graphicFrameLocks noChangeAspect="1"/>
          </p:cNvGraphicFramePr>
          <p:nvPr/>
        </p:nvGraphicFramePr>
        <p:xfrm>
          <a:off x="6804025" y="4149725"/>
          <a:ext cx="2047875" cy="160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9" name="Visio" r:id="rId16" imgW="999439" imgH="786079" progId="Visio.Drawing.6">
                  <p:embed/>
                </p:oleObj>
              </mc:Choice>
              <mc:Fallback>
                <p:oleObj name="Visio" r:id="rId16" imgW="999439" imgH="786079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04025" y="4149725"/>
                        <a:ext cx="2047875" cy="1609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bg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41" name="Picture 48" descr="Tablet_pc"/>
          <p:cNvPicPr>
            <a:picLocks noChangeAspect="1" noChangeArrowheads="1"/>
          </p:cNvPicPr>
          <p:nvPr/>
        </p:nvPicPr>
        <p:blipFill>
          <a:blip r:embed="rId18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476250"/>
            <a:ext cx="987425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42" name="Group 49"/>
          <p:cNvGrpSpPr>
            <a:grpSpLocks/>
          </p:cNvGrpSpPr>
          <p:nvPr/>
        </p:nvGrpSpPr>
        <p:grpSpPr bwMode="auto">
          <a:xfrm>
            <a:off x="7308850" y="2492375"/>
            <a:ext cx="1076325" cy="1076325"/>
            <a:chOff x="2302" y="1104"/>
            <a:chExt cx="678" cy="678"/>
          </a:xfrm>
        </p:grpSpPr>
        <p:sp>
          <p:nvSpPr>
            <p:cNvPr id="1065" name="Freeform 50"/>
            <p:cNvSpPr>
              <a:spLocks/>
            </p:cNvSpPr>
            <p:nvPr/>
          </p:nvSpPr>
          <p:spPr bwMode="auto">
            <a:xfrm>
              <a:off x="2302" y="1104"/>
              <a:ext cx="678" cy="678"/>
            </a:xfrm>
            <a:custGeom>
              <a:avLst/>
              <a:gdLst>
                <a:gd name="T0" fmla="*/ 1356 w 1356"/>
                <a:gd name="T1" fmla="*/ 119 h 1356"/>
                <a:gd name="T2" fmla="*/ 1353 w 1356"/>
                <a:gd name="T3" fmla="*/ 94 h 1356"/>
                <a:gd name="T4" fmla="*/ 1346 w 1356"/>
                <a:gd name="T5" fmla="*/ 73 h 1356"/>
                <a:gd name="T6" fmla="*/ 1335 w 1356"/>
                <a:gd name="T7" fmla="*/ 52 h 1356"/>
                <a:gd name="T8" fmla="*/ 1321 w 1356"/>
                <a:gd name="T9" fmla="*/ 35 h 1356"/>
                <a:gd name="T10" fmla="*/ 1304 w 1356"/>
                <a:gd name="T11" fmla="*/ 21 h 1356"/>
                <a:gd name="T12" fmla="*/ 1283 w 1356"/>
                <a:gd name="T13" fmla="*/ 9 h 1356"/>
                <a:gd name="T14" fmla="*/ 1261 w 1356"/>
                <a:gd name="T15" fmla="*/ 2 h 1356"/>
                <a:gd name="T16" fmla="*/ 1237 w 1356"/>
                <a:gd name="T17" fmla="*/ 0 h 1356"/>
                <a:gd name="T18" fmla="*/ 119 w 1356"/>
                <a:gd name="T19" fmla="*/ 0 h 1356"/>
                <a:gd name="T20" fmla="*/ 95 w 1356"/>
                <a:gd name="T21" fmla="*/ 2 h 1356"/>
                <a:gd name="T22" fmla="*/ 72 w 1356"/>
                <a:gd name="T23" fmla="*/ 9 h 1356"/>
                <a:gd name="T24" fmla="*/ 53 w 1356"/>
                <a:gd name="T25" fmla="*/ 21 h 1356"/>
                <a:gd name="T26" fmla="*/ 34 w 1356"/>
                <a:gd name="T27" fmla="*/ 35 h 1356"/>
                <a:gd name="T28" fmla="*/ 20 w 1356"/>
                <a:gd name="T29" fmla="*/ 52 h 1356"/>
                <a:gd name="T30" fmla="*/ 9 w 1356"/>
                <a:gd name="T31" fmla="*/ 73 h 1356"/>
                <a:gd name="T32" fmla="*/ 2 w 1356"/>
                <a:gd name="T33" fmla="*/ 94 h 1356"/>
                <a:gd name="T34" fmla="*/ 0 w 1356"/>
                <a:gd name="T35" fmla="*/ 119 h 1356"/>
                <a:gd name="T36" fmla="*/ 0 w 1356"/>
                <a:gd name="T37" fmla="*/ 1236 h 1356"/>
                <a:gd name="T38" fmla="*/ 2 w 1356"/>
                <a:gd name="T39" fmla="*/ 1260 h 1356"/>
                <a:gd name="T40" fmla="*/ 9 w 1356"/>
                <a:gd name="T41" fmla="*/ 1282 h 1356"/>
                <a:gd name="T42" fmla="*/ 20 w 1356"/>
                <a:gd name="T43" fmla="*/ 1303 h 1356"/>
                <a:gd name="T44" fmla="*/ 34 w 1356"/>
                <a:gd name="T45" fmla="*/ 1320 h 1356"/>
                <a:gd name="T46" fmla="*/ 53 w 1356"/>
                <a:gd name="T47" fmla="*/ 1335 h 1356"/>
                <a:gd name="T48" fmla="*/ 72 w 1356"/>
                <a:gd name="T49" fmla="*/ 1346 h 1356"/>
                <a:gd name="T50" fmla="*/ 95 w 1356"/>
                <a:gd name="T51" fmla="*/ 1353 h 1356"/>
                <a:gd name="T52" fmla="*/ 119 w 1356"/>
                <a:gd name="T53" fmla="*/ 1356 h 1356"/>
                <a:gd name="T54" fmla="*/ 1237 w 1356"/>
                <a:gd name="T55" fmla="*/ 1356 h 1356"/>
                <a:gd name="T56" fmla="*/ 1261 w 1356"/>
                <a:gd name="T57" fmla="*/ 1353 h 1356"/>
                <a:gd name="T58" fmla="*/ 1283 w 1356"/>
                <a:gd name="T59" fmla="*/ 1346 h 1356"/>
                <a:gd name="T60" fmla="*/ 1304 w 1356"/>
                <a:gd name="T61" fmla="*/ 1335 h 1356"/>
                <a:gd name="T62" fmla="*/ 1321 w 1356"/>
                <a:gd name="T63" fmla="*/ 1320 h 1356"/>
                <a:gd name="T64" fmla="*/ 1335 w 1356"/>
                <a:gd name="T65" fmla="*/ 1303 h 1356"/>
                <a:gd name="T66" fmla="*/ 1346 w 1356"/>
                <a:gd name="T67" fmla="*/ 1282 h 1356"/>
                <a:gd name="T68" fmla="*/ 1353 w 1356"/>
                <a:gd name="T69" fmla="*/ 1260 h 1356"/>
                <a:gd name="T70" fmla="*/ 1356 w 1356"/>
                <a:gd name="T71" fmla="*/ 1236 h 1356"/>
                <a:gd name="T72" fmla="*/ 1356 w 1356"/>
                <a:gd name="T73" fmla="*/ 119 h 135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356"/>
                <a:gd name="T112" fmla="*/ 0 h 1356"/>
                <a:gd name="T113" fmla="*/ 1356 w 1356"/>
                <a:gd name="T114" fmla="*/ 1356 h 135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356" h="1356">
                  <a:moveTo>
                    <a:pt x="1356" y="119"/>
                  </a:moveTo>
                  <a:lnTo>
                    <a:pt x="1353" y="94"/>
                  </a:lnTo>
                  <a:lnTo>
                    <a:pt x="1346" y="73"/>
                  </a:lnTo>
                  <a:lnTo>
                    <a:pt x="1335" y="52"/>
                  </a:lnTo>
                  <a:lnTo>
                    <a:pt x="1321" y="35"/>
                  </a:lnTo>
                  <a:lnTo>
                    <a:pt x="1304" y="21"/>
                  </a:lnTo>
                  <a:lnTo>
                    <a:pt x="1283" y="9"/>
                  </a:lnTo>
                  <a:lnTo>
                    <a:pt x="1261" y="2"/>
                  </a:lnTo>
                  <a:lnTo>
                    <a:pt x="1237" y="0"/>
                  </a:lnTo>
                  <a:lnTo>
                    <a:pt x="119" y="0"/>
                  </a:lnTo>
                  <a:lnTo>
                    <a:pt x="95" y="2"/>
                  </a:lnTo>
                  <a:lnTo>
                    <a:pt x="72" y="9"/>
                  </a:lnTo>
                  <a:lnTo>
                    <a:pt x="53" y="21"/>
                  </a:lnTo>
                  <a:lnTo>
                    <a:pt x="34" y="35"/>
                  </a:lnTo>
                  <a:lnTo>
                    <a:pt x="20" y="52"/>
                  </a:lnTo>
                  <a:lnTo>
                    <a:pt x="9" y="73"/>
                  </a:lnTo>
                  <a:lnTo>
                    <a:pt x="2" y="94"/>
                  </a:lnTo>
                  <a:lnTo>
                    <a:pt x="0" y="119"/>
                  </a:lnTo>
                  <a:lnTo>
                    <a:pt x="0" y="1236"/>
                  </a:lnTo>
                  <a:lnTo>
                    <a:pt x="2" y="1260"/>
                  </a:lnTo>
                  <a:lnTo>
                    <a:pt x="9" y="1282"/>
                  </a:lnTo>
                  <a:lnTo>
                    <a:pt x="20" y="1303"/>
                  </a:lnTo>
                  <a:lnTo>
                    <a:pt x="34" y="1320"/>
                  </a:lnTo>
                  <a:lnTo>
                    <a:pt x="53" y="1335"/>
                  </a:lnTo>
                  <a:lnTo>
                    <a:pt x="72" y="1346"/>
                  </a:lnTo>
                  <a:lnTo>
                    <a:pt x="95" y="1353"/>
                  </a:lnTo>
                  <a:lnTo>
                    <a:pt x="119" y="1356"/>
                  </a:lnTo>
                  <a:lnTo>
                    <a:pt x="1237" y="1356"/>
                  </a:lnTo>
                  <a:lnTo>
                    <a:pt x="1261" y="1353"/>
                  </a:lnTo>
                  <a:lnTo>
                    <a:pt x="1283" y="1346"/>
                  </a:lnTo>
                  <a:lnTo>
                    <a:pt x="1304" y="1335"/>
                  </a:lnTo>
                  <a:lnTo>
                    <a:pt x="1321" y="1320"/>
                  </a:lnTo>
                  <a:lnTo>
                    <a:pt x="1335" y="1303"/>
                  </a:lnTo>
                  <a:lnTo>
                    <a:pt x="1346" y="1282"/>
                  </a:lnTo>
                  <a:lnTo>
                    <a:pt x="1353" y="1260"/>
                  </a:lnTo>
                  <a:lnTo>
                    <a:pt x="1356" y="1236"/>
                  </a:lnTo>
                  <a:lnTo>
                    <a:pt x="1356" y="1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66" name="Freeform 51"/>
            <p:cNvSpPr>
              <a:spLocks/>
            </p:cNvSpPr>
            <p:nvPr/>
          </p:nvSpPr>
          <p:spPr bwMode="auto">
            <a:xfrm>
              <a:off x="2354" y="1152"/>
              <a:ext cx="580" cy="581"/>
            </a:xfrm>
            <a:custGeom>
              <a:avLst/>
              <a:gdLst>
                <a:gd name="T0" fmla="*/ 1162 w 1162"/>
                <a:gd name="T1" fmla="*/ 102 h 1161"/>
                <a:gd name="T2" fmla="*/ 1159 w 1162"/>
                <a:gd name="T3" fmla="*/ 82 h 1161"/>
                <a:gd name="T4" fmla="*/ 1153 w 1162"/>
                <a:gd name="T5" fmla="*/ 62 h 1161"/>
                <a:gd name="T6" fmla="*/ 1144 w 1162"/>
                <a:gd name="T7" fmla="*/ 45 h 1161"/>
                <a:gd name="T8" fmla="*/ 1132 w 1162"/>
                <a:gd name="T9" fmla="*/ 30 h 1161"/>
                <a:gd name="T10" fmla="*/ 1117 w 1162"/>
                <a:gd name="T11" fmla="*/ 17 h 1161"/>
                <a:gd name="T12" fmla="*/ 1099 w 1162"/>
                <a:gd name="T13" fmla="*/ 8 h 1161"/>
                <a:gd name="T14" fmla="*/ 1080 w 1162"/>
                <a:gd name="T15" fmla="*/ 2 h 1161"/>
                <a:gd name="T16" fmla="*/ 1059 w 1162"/>
                <a:gd name="T17" fmla="*/ 0 h 1161"/>
                <a:gd name="T18" fmla="*/ 103 w 1162"/>
                <a:gd name="T19" fmla="*/ 0 h 1161"/>
                <a:gd name="T20" fmla="*/ 82 w 1162"/>
                <a:gd name="T21" fmla="*/ 2 h 1161"/>
                <a:gd name="T22" fmla="*/ 63 w 1162"/>
                <a:gd name="T23" fmla="*/ 8 h 1161"/>
                <a:gd name="T24" fmla="*/ 45 w 1162"/>
                <a:gd name="T25" fmla="*/ 17 h 1161"/>
                <a:gd name="T26" fmla="*/ 30 w 1162"/>
                <a:gd name="T27" fmla="*/ 30 h 1161"/>
                <a:gd name="T28" fmla="*/ 18 w 1162"/>
                <a:gd name="T29" fmla="*/ 45 h 1161"/>
                <a:gd name="T30" fmla="*/ 8 w 1162"/>
                <a:gd name="T31" fmla="*/ 62 h 1161"/>
                <a:gd name="T32" fmla="*/ 3 w 1162"/>
                <a:gd name="T33" fmla="*/ 82 h 1161"/>
                <a:gd name="T34" fmla="*/ 0 w 1162"/>
                <a:gd name="T35" fmla="*/ 102 h 1161"/>
                <a:gd name="T36" fmla="*/ 0 w 1162"/>
                <a:gd name="T37" fmla="*/ 1058 h 1161"/>
                <a:gd name="T38" fmla="*/ 3 w 1162"/>
                <a:gd name="T39" fmla="*/ 1079 h 1161"/>
                <a:gd name="T40" fmla="*/ 8 w 1162"/>
                <a:gd name="T41" fmla="*/ 1099 h 1161"/>
                <a:gd name="T42" fmla="*/ 18 w 1162"/>
                <a:gd name="T43" fmla="*/ 1116 h 1161"/>
                <a:gd name="T44" fmla="*/ 30 w 1162"/>
                <a:gd name="T45" fmla="*/ 1131 h 1161"/>
                <a:gd name="T46" fmla="*/ 45 w 1162"/>
                <a:gd name="T47" fmla="*/ 1143 h 1161"/>
                <a:gd name="T48" fmla="*/ 63 w 1162"/>
                <a:gd name="T49" fmla="*/ 1153 h 1161"/>
                <a:gd name="T50" fmla="*/ 82 w 1162"/>
                <a:gd name="T51" fmla="*/ 1158 h 1161"/>
                <a:gd name="T52" fmla="*/ 103 w 1162"/>
                <a:gd name="T53" fmla="*/ 1161 h 1161"/>
                <a:gd name="T54" fmla="*/ 1059 w 1162"/>
                <a:gd name="T55" fmla="*/ 1161 h 1161"/>
                <a:gd name="T56" fmla="*/ 1080 w 1162"/>
                <a:gd name="T57" fmla="*/ 1158 h 1161"/>
                <a:gd name="T58" fmla="*/ 1099 w 1162"/>
                <a:gd name="T59" fmla="*/ 1153 h 1161"/>
                <a:gd name="T60" fmla="*/ 1117 w 1162"/>
                <a:gd name="T61" fmla="*/ 1143 h 1161"/>
                <a:gd name="T62" fmla="*/ 1132 w 1162"/>
                <a:gd name="T63" fmla="*/ 1131 h 1161"/>
                <a:gd name="T64" fmla="*/ 1144 w 1162"/>
                <a:gd name="T65" fmla="*/ 1116 h 1161"/>
                <a:gd name="T66" fmla="*/ 1153 w 1162"/>
                <a:gd name="T67" fmla="*/ 1099 h 1161"/>
                <a:gd name="T68" fmla="*/ 1159 w 1162"/>
                <a:gd name="T69" fmla="*/ 1079 h 1161"/>
                <a:gd name="T70" fmla="*/ 1162 w 1162"/>
                <a:gd name="T71" fmla="*/ 1058 h 1161"/>
                <a:gd name="T72" fmla="*/ 1162 w 1162"/>
                <a:gd name="T73" fmla="*/ 102 h 1161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162"/>
                <a:gd name="T112" fmla="*/ 0 h 1161"/>
                <a:gd name="T113" fmla="*/ 1162 w 1162"/>
                <a:gd name="T114" fmla="*/ 1161 h 1161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162" h="1161">
                  <a:moveTo>
                    <a:pt x="1162" y="102"/>
                  </a:moveTo>
                  <a:lnTo>
                    <a:pt x="1159" y="82"/>
                  </a:lnTo>
                  <a:lnTo>
                    <a:pt x="1153" y="62"/>
                  </a:lnTo>
                  <a:lnTo>
                    <a:pt x="1144" y="45"/>
                  </a:lnTo>
                  <a:lnTo>
                    <a:pt x="1132" y="30"/>
                  </a:lnTo>
                  <a:lnTo>
                    <a:pt x="1117" y="17"/>
                  </a:lnTo>
                  <a:lnTo>
                    <a:pt x="1099" y="8"/>
                  </a:lnTo>
                  <a:lnTo>
                    <a:pt x="1080" y="2"/>
                  </a:lnTo>
                  <a:lnTo>
                    <a:pt x="1059" y="0"/>
                  </a:lnTo>
                  <a:lnTo>
                    <a:pt x="103" y="0"/>
                  </a:lnTo>
                  <a:lnTo>
                    <a:pt x="82" y="2"/>
                  </a:lnTo>
                  <a:lnTo>
                    <a:pt x="63" y="8"/>
                  </a:lnTo>
                  <a:lnTo>
                    <a:pt x="45" y="17"/>
                  </a:lnTo>
                  <a:lnTo>
                    <a:pt x="30" y="30"/>
                  </a:lnTo>
                  <a:lnTo>
                    <a:pt x="18" y="45"/>
                  </a:lnTo>
                  <a:lnTo>
                    <a:pt x="8" y="62"/>
                  </a:lnTo>
                  <a:lnTo>
                    <a:pt x="3" y="82"/>
                  </a:lnTo>
                  <a:lnTo>
                    <a:pt x="0" y="102"/>
                  </a:lnTo>
                  <a:lnTo>
                    <a:pt x="0" y="1058"/>
                  </a:lnTo>
                  <a:lnTo>
                    <a:pt x="3" y="1079"/>
                  </a:lnTo>
                  <a:lnTo>
                    <a:pt x="8" y="1099"/>
                  </a:lnTo>
                  <a:lnTo>
                    <a:pt x="18" y="1116"/>
                  </a:lnTo>
                  <a:lnTo>
                    <a:pt x="30" y="1131"/>
                  </a:lnTo>
                  <a:lnTo>
                    <a:pt x="45" y="1143"/>
                  </a:lnTo>
                  <a:lnTo>
                    <a:pt x="63" y="1153"/>
                  </a:lnTo>
                  <a:lnTo>
                    <a:pt x="82" y="1158"/>
                  </a:lnTo>
                  <a:lnTo>
                    <a:pt x="103" y="1161"/>
                  </a:lnTo>
                  <a:lnTo>
                    <a:pt x="1059" y="1161"/>
                  </a:lnTo>
                  <a:lnTo>
                    <a:pt x="1080" y="1158"/>
                  </a:lnTo>
                  <a:lnTo>
                    <a:pt x="1099" y="1153"/>
                  </a:lnTo>
                  <a:lnTo>
                    <a:pt x="1117" y="1143"/>
                  </a:lnTo>
                  <a:lnTo>
                    <a:pt x="1132" y="1131"/>
                  </a:lnTo>
                  <a:lnTo>
                    <a:pt x="1144" y="1116"/>
                  </a:lnTo>
                  <a:lnTo>
                    <a:pt x="1153" y="1099"/>
                  </a:lnTo>
                  <a:lnTo>
                    <a:pt x="1159" y="1079"/>
                  </a:lnTo>
                  <a:lnTo>
                    <a:pt x="1162" y="1058"/>
                  </a:lnTo>
                  <a:lnTo>
                    <a:pt x="1162" y="10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67" name="Freeform 52"/>
            <p:cNvSpPr>
              <a:spLocks/>
            </p:cNvSpPr>
            <p:nvPr/>
          </p:nvSpPr>
          <p:spPr bwMode="auto">
            <a:xfrm>
              <a:off x="2372" y="1171"/>
              <a:ext cx="544" cy="543"/>
            </a:xfrm>
            <a:custGeom>
              <a:avLst/>
              <a:gdLst>
                <a:gd name="T0" fmla="*/ 1088 w 1088"/>
                <a:gd name="T1" fmla="*/ 94 h 1086"/>
                <a:gd name="T2" fmla="*/ 1085 w 1088"/>
                <a:gd name="T3" fmla="*/ 76 h 1086"/>
                <a:gd name="T4" fmla="*/ 1080 w 1088"/>
                <a:gd name="T5" fmla="*/ 57 h 1086"/>
                <a:gd name="T6" fmla="*/ 1072 w 1088"/>
                <a:gd name="T7" fmla="*/ 41 h 1086"/>
                <a:gd name="T8" fmla="*/ 1059 w 1088"/>
                <a:gd name="T9" fmla="*/ 27 h 1086"/>
                <a:gd name="T10" fmla="*/ 1045 w 1088"/>
                <a:gd name="T11" fmla="*/ 16 h 1086"/>
                <a:gd name="T12" fmla="*/ 1029 w 1088"/>
                <a:gd name="T13" fmla="*/ 7 h 1086"/>
                <a:gd name="T14" fmla="*/ 1010 w 1088"/>
                <a:gd name="T15" fmla="*/ 2 h 1086"/>
                <a:gd name="T16" fmla="*/ 992 w 1088"/>
                <a:gd name="T17" fmla="*/ 0 h 1086"/>
                <a:gd name="T18" fmla="*/ 96 w 1088"/>
                <a:gd name="T19" fmla="*/ 0 h 1086"/>
                <a:gd name="T20" fmla="*/ 76 w 1088"/>
                <a:gd name="T21" fmla="*/ 2 h 1086"/>
                <a:gd name="T22" fmla="*/ 59 w 1088"/>
                <a:gd name="T23" fmla="*/ 7 h 1086"/>
                <a:gd name="T24" fmla="*/ 43 w 1088"/>
                <a:gd name="T25" fmla="*/ 16 h 1086"/>
                <a:gd name="T26" fmla="*/ 28 w 1088"/>
                <a:gd name="T27" fmla="*/ 27 h 1086"/>
                <a:gd name="T28" fmla="*/ 16 w 1088"/>
                <a:gd name="T29" fmla="*/ 41 h 1086"/>
                <a:gd name="T30" fmla="*/ 8 w 1088"/>
                <a:gd name="T31" fmla="*/ 57 h 1086"/>
                <a:gd name="T32" fmla="*/ 2 w 1088"/>
                <a:gd name="T33" fmla="*/ 76 h 1086"/>
                <a:gd name="T34" fmla="*/ 0 w 1088"/>
                <a:gd name="T35" fmla="*/ 94 h 1086"/>
                <a:gd name="T36" fmla="*/ 0 w 1088"/>
                <a:gd name="T37" fmla="*/ 990 h 1086"/>
                <a:gd name="T38" fmla="*/ 2 w 1088"/>
                <a:gd name="T39" fmla="*/ 1010 h 1086"/>
                <a:gd name="T40" fmla="*/ 8 w 1088"/>
                <a:gd name="T41" fmla="*/ 1027 h 1086"/>
                <a:gd name="T42" fmla="*/ 16 w 1088"/>
                <a:gd name="T43" fmla="*/ 1043 h 1086"/>
                <a:gd name="T44" fmla="*/ 28 w 1088"/>
                <a:gd name="T45" fmla="*/ 1058 h 1086"/>
                <a:gd name="T46" fmla="*/ 43 w 1088"/>
                <a:gd name="T47" fmla="*/ 1070 h 1086"/>
                <a:gd name="T48" fmla="*/ 59 w 1088"/>
                <a:gd name="T49" fmla="*/ 1078 h 1086"/>
                <a:gd name="T50" fmla="*/ 76 w 1088"/>
                <a:gd name="T51" fmla="*/ 1084 h 1086"/>
                <a:gd name="T52" fmla="*/ 96 w 1088"/>
                <a:gd name="T53" fmla="*/ 1086 h 1086"/>
                <a:gd name="T54" fmla="*/ 992 w 1088"/>
                <a:gd name="T55" fmla="*/ 1086 h 1086"/>
                <a:gd name="T56" fmla="*/ 1010 w 1088"/>
                <a:gd name="T57" fmla="*/ 1084 h 1086"/>
                <a:gd name="T58" fmla="*/ 1029 w 1088"/>
                <a:gd name="T59" fmla="*/ 1078 h 1086"/>
                <a:gd name="T60" fmla="*/ 1045 w 1088"/>
                <a:gd name="T61" fmla="*/ 1070 h 1086"/>
                <a:gd name="T62" fmla="*/ 1059 w 1088"/>
                <a:gd name="T63" fmla="*/ 1058 h 1086"/>
                <a:gd name="T64" fmla="*/ 1072 w 1088"/>
                <a:gd name="T65" fmla="*/ 1043 h 1086"/>
                <a:gd name="T66" fmla="*/ 1080 w 1088"/>
                <a:gd name="T67" fmla="*/ 1027 h 1086"/>
                <a:gd name="T68" fmla="*/ 1085 w 1088"/>
                <a:gd name="T69" fmla="*/ 1010 h 1086"/>
                <a:gd name="T70" fmla="*/ 1088 w 1088"/>
                <a:gd name="T71" fmla="*/ 990 h 1086"/>
                <a:gd name="T72" fmla="*/ 1088 w 1088"/>
                <a:gd name="T73" fmla="*/ 94 h 108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088"/>
                <a:gd name="T112" fmla="*/ 0 h 1086"/>
                <a:gd name="T113" fmla="*/ 1088 w 1088"/>
                <a:gd name="T114" fmla="*/ 1086 h 108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088" h="1086">
                  <a:moveTo>
                    <a:pt x="1088" y="94"/>
                  </a:moveTo>
                  <a:lnTo>
                    <a:pt x="1085" y="76"/>
                  </a:lnTo>
                  <a:lnTo>
                    <a:pt x="1080" y="57"/>
                  </a:lnTo>
                  <a:lnTo>
                    <a:pt x="1072" y="41"/>
                  </a:lnTo>
                  <a:lnTo>
                    <a:pt x="1059" y="27"/>
                  </a:lnTo>
                  <a:lnTo>
                    <a:pt x="1045" y="16"/>
                  </a:lnTo>
                  <a:lnTo>
                    <a:pt x="1029" y="7"/>
                  </a:lnTo>
                  <a:lnTo>
                    <a:pt x="1010" y="2"/>
                  </a:lnTo>
                  <a:lnTo>
                    <a:pt x="992" y="0"/>
                  </a:lnTo>
                  <a:lnTo>
                    <a:pt x="96" y="0"/>
                  </a:lnTo>
                  <a:lnTo>
                    <a:pt x="76" y="2"/>
                  </a:lnTo>
                  <a:lnTo>
                    <a:pt x="59" y="7"/>
                  </a:lnTo>
                  <a:lnTo>
                    <a:pt x="43" y="16"/>
                  </a:lnTo>
                  <a:lnTo>
                    <a:pt x="28" y="27"/>
                  </a:lnTo>
                  <a:lnTo>
                    <a:pt x="16" y="41"/>
                  </a:lnTo>
                  <a:lnTo>
                    <a:pt x="8" y="57"/>
                  </a:lnTo>
                  <a:lnTo>
                    <a:pt x="2" y="76"/>
                  </a:lnTo>
                  <a:lnTo>
                    <a:pt x="0" y="94"/>
                  </a:lnTo>
                  <a:lnTo>
                    <a:pt x="0" y="990"/>
                  </a:lnTo>
                  <a:lnTo>
                    <a:pt x="2" y="1010"/>
                  </a:lnTo>
                  <a:lnTo>
                    <a:pt x="8" y="1027"/>
                  </a:lnTo>
                  <a:lnTo>
                    <a:pt x="16" y="1043"/>
                  </a:lnTo>
                  <a:lnTo>
                    <a:pt x="28" y="1058"/>
                  </a:lnTo>
                  <a:lnTo>
                    <a:pt x="43" y="1070"/>
                  </a:lnTo>
                  <a:lnTo>
                    <a:pt x="59" y="1078"/>
                  </a:lnTo>
                  <a:lnTo>
                    <a:pt x="76" y="1084"/>
                  </a:lnTo>
                  <a:lnTo>
                    <a:pt x="96" y="1086"/>
                  </a:lnTo>
                  <a:lnTo>
                    <a:pt x="992" y="1086"/>
                  </a:lnTo>
                  <a:lnTo>
                    <a:pt x="1010" y="1084"/>
                  </a:lnTo>
                  <a:lnTo>
                    <a:pt x="1029" y="1078"/>
                  </a:lnTo>
                  <a:lnTo>
                    <a:pt x="1045" y="1070"/>
                  </a:lnTo>
                  <a:lnTo>
                    <a:pt x="1059" y="1058"/>
                  </a:lnTo>
                  <a:lnTo>
                    <a:pt x="1072" y="1043"/>
                  </a:lnTo>
                  <a:lnTo>
                    <a:pt x="1080" y="1027"/>
                  </a:lnTo>
                  <a:lnTo>
                    <a:pt x="1085" y="1010"/>
                  </a:lnTo>
                  <a:lnTo>
                    <a:pt x="1088" y="990"/>
                  </a:lnTo>
                  <a:lnTo>
                    <a:pt x="1088" y="9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68" name="Freeform 53"/>
            <p:cNvSpPr>
              <a:spLocks/>
            </p:cNvSpPr>
            <p:nvPr/>
          </p:nvSpPr>
          <p:spPr bwMode="auto">
            <a:xfrm>
              <a:off x="2475" y="1234"/>
              <a:ext cx="352" cy="406"/>
            </a:xfrm>
            <a:custGeom>
              <a:avLst/>
              <a:gdLst>
                <a:gd name="T0" fmla="*/ 134 w 703"/>
                <a:gd name="T1" fmla="*/ 125 h 811"/>
                <a:gd name="T2" fmla="*/ 60 w 703"/>
                <a:gd name="T3" fmla="*/ 329 h 811"/>
                <a:gd name="T4" fmla="*/ 55 w 703"/>
                <a:gd name="T5" fmla="*/ 471 h 811"/>
                <a:gd name="T6" fmla="*/ 60 w 703"/>
                <a:gd name="T7" fmla="*/ 549 h 811"/>
                <a:gd name="T8" fmla="*/ 66 w 703"/>
                <a:gd name="T9" fmla="*/ 599 h 811"/>
                <a:gd name="T10" fmla="*/ 36 w 703"/>
                <a:gd name="T11" fmla="*/ 650 h 811"/>
                <a:gd name="T12" fmla="*/ 33 w 703"/>
                <a:gd name="T13" fmla="*/ 661 h 811"/>
                <a:gd name="T14" fmla="*/ 32 w 703"/>
                <a:gd name="T15" fmla="*/ 680 h 811"/>
                <a:gd name="T16" fmla="*/ 42 w 703"/>
                <a:gd name="T17" fmla="*/ 699 h 811"/>
                <a:gd name="T18" fmla="*/ 68 w 703"/>
                <a:gd name="T19" fmla="*/ 716 h 811"/>
                <a:gd name="T20" fmla="*/ 108 w 703"/>
                <a:gd name="T21" fmla="*/ 725 h 811"/>
                <a:gd name="T22" fmla="*/ 146 w 703"/>
                <a:gd name="T23" fmla="*/ 727 h 811"/>
                <a:gd name="T24" fmla="*/ 171 w 703"/>
                <a:gd name="T25" fmla="*/ 727 h 811"/>
                <a:gd name="T26" fmla="*/ 204 w 703"/>
                <a:gd name="T27" fmla="*/ 811 h 811"/>
                <a:gd name="T28" fmla="*/ 553 w 703"/>
                <a:gd name="T29" fmla="*/ 684 h 811"/>
                <a:gd name="T30" fmla="*/ 560 w 703"/>
                <a:gd name="T31" fmla="*/ 675 h 811"/>
                <a:gd name="T32" fmla="*/ 579 w 703"/>
                <a:gd name="T33" fmla="*/ 649 h 811"/>
                <a:gd name="T34" fmla="*/ 606 w 703"/>
                <a:gd name="T35" fmla="*/ 612 h 811"/>
                <a:gd name="T36" fmla="*/ 640 w 703"/>
                <a:gd name="T37" fmla="*/ 566 h 811"/>
                <a:gd name="T38" fmla="*/ 677 w 703"/>
                <a:gd name="T39" fmla="*/ 508 h 811"/>
                <a:gd name="T40" fmla="*/ 695 w 703"/>
                <a:gd name="T41" fmla="*/ 456 h 811"/>
                <a:gd name="T42" fmla="*/ 702 w 703"/>
                <a:gd name="T43" fmla="*/ 400 h 811"/>
                <a:gd name="T44" fmla="*/ 703 w 703"/>
                <a:gd name="T45" fmla="*/ 331 h 811"/>
                <a:gd name="T46" fmla="*/ 687 w 703"/>
                <a:gd name="T47" fmla="*/ 253 h 811"/>
                <a:gd name="T48" fmla="*/ 651 w 703"/>
                <a:gd name="T49" fmla="*/ 202 h 811"/>
                <a:gd name="T50" fmla="*/ 614 w 703"/>
                <a:gd name="T51" fmla="*/ 173 h 811"/>
                <a:gd name="T52" fmla="*/ 598 w 703"/>
                <a:gd name="T53" fmla="*/ 165 h 811"/>
                <a:gd name="T54" fmla="*/ 612 w 703"/>
                <a:gd name="T55" fmla="*/ 162 h 811"/>
                <a:gd name="T56" fmla="*/ 633 w 703"/>
                <a:gd name="T57" fmla="*/ 147 h 811"/>
                <a:gd name="T58" fmla="*/ 633 w 703"/>
                <a:gd name="T59" fmla="*/ 117 h 811"/>
                <a:gd name="T60" fmla="*/ 586 w 703"/>
                <a:gd name="T61" fmla="*/ 64 h 811"/>
                <a:gd name="T62" fmla="*/ 508 w 703"/>
                <a:gd name="T63" fmla="*/ 21 h 811"/>
                <a:gd name="T64" fmla="*/ 422 w 703"/>
                <a:gd name="T65" fmla="*/ 1 h 811"/>
                <a:gd name="T66" fmla="*/ 333 w 703"/>
                <a:gd name="T67" fmla="*/ 1 h 811"/>
                <a:gd name="T68" fmla="*/ 248 w 703"/>
                <a:gd name="T69" fmla="*/ 13 h 811"/>
                <a:gd name="T70" fmla="*/ 171 w 703"/>
                <a:gd name="T71" fmla="*/ 33 h 811"/>
                <a:gd name="T72" fmla="*/ 109 w 703"/>
                <a:gd name="T73" fmla="*/ 53 h 811"/>
                <a:gd name="T74" fmla="*/ 67 w 703"/>
                <a:gd name="T75" fmla="*/ 69 h 811"/>
                <a:gd name="T76" fmla="*/ 52 w 703"/>
                <a:gd name="T77" fmla="*/ 76 h 81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703"/>
                <a:gd name="T118" fmla="*/ 0 h 811"/>
                <a:gd name="T119" fmla="*/ 703 w 703"/>
                <a:gd name="T120" fmla="*/ 811 h 81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703" h="811">
                  <a:moveTo>
                    <a:pt x="52" y="76"/>
                  </a:moveTo>
                  <a:lnTo>
                    <a:pt x="134" y="125"/>
                  </a:lnTo>
                  <a:lnTo>
                    <a:pt x="41" y="277"/>
                  </a:lnTo>
                  <a:lnTo>
                    <a:pt x="60" y="329"/>
                  </a:lnTo>
                  <a:lnTo>
                    <a:pt x="0" y="461"/>
                  </a:lnTo>
                  <a:lnTo>
                    <a:pt x="55" y="471"/>
                  </a:lnTo>
                  <a:lnTo>
                    <a:pt x="37" y="532"/>
                  </a:lnTo>
                  <a:lnTo>
                    <a:pt x="60" y="549"/>
                  </a:lnTo>
                  <a:lnTo>
                    <a:pt x="41" y="574"/>
                  </a:lnTo>
                  <a:lnTo>
                    <a:pt x="66" y="599"/>
                  </a:lnTo>
                  <a:lnTo>
                    <a:pt x="37" y="649"/>
                  </a:lnTo>
                  <a:lnTo>
                    <a:pt x="36" y="650"/>
                  </a:lnTo>
                  <a:lnTo>
                    <a:pt x="35" y="655"/>
                  </a:lnTo>
                  <a:lnTo>
                    <a:pt x="33" y="661"/>
                  </a:lnTo>
                  <a:lnTo>
                    <a:pt x="32" y="670"/>
                  </a:lnTo>
                  <a:lnTo>
                    <a:pt x="32" y="680"/>
                  </a:lnTo>
                  <a:lnTo>
                    <a:pt x="35" y="689"/>
                  </a:lnTo>
                  <a:lnTo>
                    <a:pt x="42" y="699"/>
                  </a:lnTo>
                  <a:lnTo>
                    <a:pt x="52" y="709"/>
                  </a:lnTo>
                  <a:lnTo>
                    <a:pt x="68" y="716"/>
                  </a:lnTo>
                  <a:lnTo>
                    <a:pt x="87" y="721"/>
                  </a:lnTo>
                  <a:lnTo>
                    <a:pt x="108" y="725"/>
                  </a:lnTo>
                  <a:lnTo>
                    <a:pt x="127" y="726"/>
                  </a:lnTo>
                  <a:lnTo>
                    <a:pt x="146" y="727"/>
                  </a:lnTo>
                  <a:lnTo>
                    <a:pt x="161" y="727"/>
                  </a:lnTo>
                  <a:lnTo>
                    <a:pt x="171" y="727"/>
                  </a:lnTo>
                  <a:lnTo>
                    <a:pt x="174" y="727"/>
                  </a:lnTo>
                  <a:lnTo>
                    <a:pt x="204" y="811"/>
                  </a:lnTo>
                  <a:lnTo>
                    <a:pt x="581" y="809"/>
                  </a:lnTo>
                  <a:lnTo>
                    <a:pt x="553" y="684"/>
                  </a:lnTo>
                  <a:lnTo>
                    <a:pt x="556" y="682"/>
                  </a:lnTo>
                  <a:lnTo>
                    <a:pt x="560" y="675"/>
                  </a:lnTo>
                  <a:lnTo>
                    <a:pt x="568" y="664"/>
                  </a:lnTo>
                  <a:lnTo>
                    <a:pt x="579" y="649"/>
                  </a:lnTo>
                  <a:lnTo>
                    <a:pt x="591" y="632"/>
                  </a:lnTo>
                  <a:lnTo>
                    <a:pt x="606" y="612"/>
                  </a:lnTo>
                  <a:lnTo>
                    <a:pt x="622" y="590"/>
                  </a:lnTo>
                  <a:lnTo>
                    <a:pt x="640" y="566"/>
                  </a:lnTo>
                  <a:lnTo>
                    <a:pt x="660" y="536"/>
                  </a:lnTo>
                  <a:lnTo>
                    <a:pt x="677" y="508"/>
                  </a:lnTo>
                  <a:lnTo>
                    <a:pt x="688" y="482"/>
                  </a:lnTo>
                  <a:lnTo>
                    <a:pt x="695" y="456"/>
                  </a:lnTo>
                  <a:lnTo>
                    <a:pt x="700" y="429"/>
                  </a:lnTo>
                  <a:lnTo>
                    <a:pt x="702" y="400"/>
                  </a:lnTo>
                  <a:lnTo>
                    <a:pt x="703" y="368"/>
                  </a:lnTo>
                  <a:lnTo>
                    <a:pt x="703" y="331"/>
                  </a:lnTo>
                  <a:lnTo>
                    <a:pt x="699" y="288"/>
                  </a:lnTo>
                  <a:lnTo>
                    <a:pt x="687" y="253"/>
                  </a:lnTo>
                  <a:lnTo>
                    <a:pt x="671" y="224"/>
                  </a:lnTo>
                  <a:lnTo>
                    <a:pt x="651" y="202"/>
                  </a:lnTo>
                  <a:lnTo>
                    <a:pt x="632" y="185"/>
                  </a:lnTo>
                  <a:lnTo>
                    <a:pt x="614" y="173"/>
                  </a:lnTo>
                  <a:lnTo>
                    <a:pt x="603" y="167"/>
                  </a:lnTo>
                  <a:lnTo>
                    <a:pt x="598" y="165"/>
                  </a:lnTo>
                  <a:lnTo>
                    <a:pt x="602" y="164"/>
                  </a:lnTo>
                  <a:lnTo>
                    <a:pt x="612" y="162"/>
                  </a:lnTo>
                  <a:lnTo>
                    <a:pt x="622" y="156"/>
                  </a:lnTo>
                  <a:lnTo>
                    <a:pt x="633" y="147"/>
                  </a:lnTo>
                  <a:lnTo>
                    <a:pt x="637" y="134"/>
                  </a:lnTo>
                  <a:lnTo>
                    <a:pt x="633" y="117"/>
                  </a:lnTo>
                  <a:lnTo>
                    <a:pt x="617" y="94"/>
                  </a:lnTo>
                  <a:lnTo>
                    <a:pt x="586" y="64"/>
                  </a:lnTo>
                  <a:lnTo>
                    <a:pt x="549" y="39"/>
                  </a:lnTo>
                  <a:lnTo>
                    <a:pt x="508" y="21"/>
                  </a:lnTo>
                  <a:lnTo>
                    <a:pt x="466" y="8"/>
                  </a:lnTo>
                  <a:lnTo>
                    <a:pt x="422" y="1"/>
                  </a:lnTo>
                  <a:lnTo>
                    <a:pt x="378" y="0"/>
                  </a:lnTo>
                  <a:lnTo>
                    <a:pt x="333" y="1"/>
                  </a:lnTo>
                  <a:lnTo>
                    <a:pt x="291" y="6"/>
                  </a:lnTo>
                  <a:lnTo>
                    <a:pt x="248" y="13"/>
                  </a:lnTo>
                  <a:lnTo>
                    <a:pt x="208" y="22"/>
                  </a:lnTo>
                  <a:lnTo>
                    <a:pt x="171" y="33"/>
                  </a:lnTo>
                  <a:lnTo>
                    <a:pt x="137" y="43"/>
                  </a:lnTo>
                  <a:lnTo>
                    <a:pt x="109" y="53"/>
                  </a:lnTo>
                  <a:lnTo>
                    <a:pt x="86" y="63"/>
                  </a:lnTo>
                  <a:lnTo>
                    <a:pt x="67" y="69"/>
                  </a:lnTo>
                  <a:lnTo>
                    <a:pt x="56" y="74"/>
                  </a:lnTo>
                  <a:lnTo>
                    <a:pt x="52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69" name="Freeform 54"/>
            <p:cNvSpPr>
              <a:spLocks/>
            </p:cNvSpPr>
            <p:nvPr/>
          </p:nvSpPr>
          <p:spPr bwMode="auto">
            <a:xfrm>
              <a:off x="2610" y="1344"/>
              <a:ext cx="79" cy="164"/>
            </a:xfrm>
            <a:custGeom>
              <a:avLst/>
              <a:gdLst>
                <a:gd name="T0" fmla="*/ 159 w 159"/>
                <a:gd name="T1" fmla="*/ 327 h 327"/>
                <a:gd name="T2" fmla="*/ 107 w 159"/>
                <a:gd name="T3" fmla="*/ 137 h 327"/>
                <a:gd name="T4" fmla="*/ 117 w 159"/>
                <a:gd name="T5" fmla="*/ 133 h 327"/>
                <a:gd name="T6" fmla="*/ 127 w 159"/>
                <a:gd name="T7" fmla="*/ 127 h 327"/>
                <a:gd name="T8" fmla="*/ 135 w 159"/>
                <a:gd name="T9" fmla="*/ 120 h 327"/>
                <a:gd name="T10" fmla="*/ 142 w 159"/>
                <a:gd name="T11" fmla="*/ 112 h 327"/>
                <a:gd name="T12" fmla="*/ 146 w 159"/>
                <a:gd name="T13" fmla="*/ 103 h 327"/>
                <a:gd name="T14" fmla="*/ 151 w 159"/>
                <a:gd name="T15" fmla="*/ 94 h 327"/>
                <a:gd name="T16" fmla="*/ 153 w 159"/>
                <a:gd name="T17" fmla="*/ 83 h 327"/>
                <a:gd name="T18" fmla="*/ 154 w 159"/>
                <a:gd name="T19" fmla="*/ 72 h 327"/>
                <a:gd name="T20" fmla="*/ 153 w 159"/>
                <a:gd name="T21" fmla="*/ 57 h 327"/>
                <a:gd name="T22" fmla="*/ 149 w 159"/>
                <a:gd name="T23" fmla="*/ 44 h 327"/>
                <a:gd name="T24" fmla="*/ 142 w 159"/>
                <a:gd name="T25" fmla="*/ 31 h 327"/>
                <a:gd name="T26" fmla="*/ 131 w 159"/>
                <a:gd name="T27" fmla="*/ 21 h 327"/>
                <a:gd name="T28" fmla="*/ 120 w 159"/>
                <a:gd name="T29" fmla="*/ 12 h 327"/>
                <a:gd name="T30" fmla="*/ 107 w 159"/>
                <a:gd name="T31" fmla="*/ 6 h 327"/>
                <a:gd name="T32" fmla="*/ 93 w 159"/>
                <a:gd name="T33" fmla="*/ 1 h 327"/>
                <a:gd name="T34" fmla="*/ 77 w 159"/>
                <a:gd name="T35" fmla="*/ 0 h 327"/>
                <a:gd name="T36" fmla="*/ 61 w 159"/>
                <a:gd name="T37" fmla="*/ 1 h 327"/>
                <a:gd name="T38" fmla="*/ 47 w 159"/>
                <a:gd name="T39" fmla="*/ 6 h 327"/>
                <a:gd name="T40" fmla="*/ 35 w 159"/>
                <a:gd name="T41" fmla="*/ 12 h 327"/>
                <a:gd name="T42" fmla="*/ 23 w 159"/>
                <a:gd name="T43" fmla="*/ 21 h 327"/>
                <a:gd name="T44" fmla="*/ 13 w 159"/>
                <a:gd name="T45" fmla="*/ 31 h 327"/>
                <a:gd name="T46" fmla="*/ 6 w 159"/>
                <a:gd name="T47" fmla="*/ 44 h 327"/>
                <a:gd name="T48" fmla="*/ 1 w 159"/>
                <a:gd name="T49" fmla="*/ 57 h 327"/>
                <a:gd name="T50" fmla="*/ 0 w 159"/>
                <a:gd name="T51" fmla="*/ 72 h 327"/>
                <a:gd name="T52" fmla="*/ 1 w 159"/>
                <a:gd name="T53" fmla="*/ 82 h 327"/>
                <a:gd name="T54" fmla="*/ 3 w 159"/>
                <a:gd name="T55" fmla="*/ 92 h 327"/>
                <a:gd name="T56" fmla="*/ 7 w 159"/>
                <a:gd name="T57" fmla="*/ 102 h 327"/>
                <a:gd name="T58" fmla="*/ 13 w 159"/>
                <a:gd name="T59" fmla="*/ 111 h 327"/>
                <a:gd name="T60" fmla="*/ 20 w 159"/>
                <a:gd name="T61" fmla="*/ 119 h 327"/>
                <a:gd name="T62" fmla="*/ 28 w 159"/>
                <a:gd name="T63" fmla="*/ 126 h 327"/>
                <a:gd name="T64" fmla="*/ 36 w 159"/>
                <a:gd name="T65" fmla="*/ 132 h 327"/>
                <a:gd name="T66" fmla="*/ 46 w 159"/>
                <a:gd name="T67" fmla="*/ 136 h 327"/>
                <a:gd name="T68" fmla="*/ 13 w 159"/>
                <a:gd name="T69" fmla="*/ 327 h 327"/>
                <a:gd name="T70" fmla="*/ 159 w 159"/>
                <a:gd name="T71" fmla="*/ 327 h 32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59"/>
                <a:gd name="T109" fmla="*/ 0 h 327"/>
                <a:gd name="T110" fmla="*/ 159 w 159"/>
                <a:gd name="T111" fmla="*/ 327 h 327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59" h="327">
                  <a:moveTo>
                    <a:pt x="159" y="327"/>
                  </a:moveTo>
                  <a:lnTo>
                    <a:pt x="107" y="137"/>
                  </a:lnTo>
                  <a:lnTo>
                    <a:pt x="117" y="133"/>
                  </a:lnTo>
                  <a:lnTo>
                    <a:pt x="127" y="127"/>
                  </a:lnTo>
                  <a:lnTo>
                    <a:pt x="135" y="120"/>
                  </a:lnTo>
                  <a:lnTo>
                    <a:pt x="142" y="112"/>
                  </a:lnTo>
                  <a:lnTo>
                    <a:pt x="146" y="103"/>
                  </a:lnTo>
                  <a:lnTo>
                    <a:pt x="151" y="94"/>
                  </a:lnTo>
                  <a:lnTo>
                    <a:pt x="153" y="83"/>
                  </a:lnTo>
                  <a:lnTo>
                    <a:pt x="154" y="72"/>
                  </a:lnTo>
                  <a:lnTo>
                    <a:pt x="153" y="57"/>
                  </a:lnTo>
                  <a:lnTo>
                    <a:pt x="149" y="44"/>
                  </a:lnTo>
                  <a:lnTo>
                    <a:pt x="142" y="31"/>
                  </a:lnTo>
                  <a:lnTo>
                    <a:pt x="131" y="21"/>
                  </a:lnTo>
                  <a:lnTo>
                    <a:pt x="120" y="12"/>
                  </a:lnTo>
                  <a:lnTo>
                    <a:pt x="107" y="6"/>
                  </a:lnTo>
                  <a:lnTo>
                    <a:pt x="93" y="1"/>
                  </a:lnTo>
                  <a:lnTo>
                    <a:pt x="77" y="0"/>
                  </a:lnTo>
                  <a:lnTo>
                    <a:pt x="61" y="1"/>
                  </a:lnTo>
                  <a:lnTo>
                    <a:pt x="47" y="6"/>
                  </a:lnTo>
                  <a:lnTo>
                    <a:pt x="35" y="12"/>
                  </a:lnTo>
                  <a:lnTo>
                    <a:pt x="23" y="21"/>
                  </a:lnTo>
                  <a:lnTo>
                    <a:pt x="13" y="31"/>
                  </a:lnTo>
                  <a:lnTo>
                    <a:pt x="6" y="44"/>
                  </a:lnTo>
                  <a:lnTo>
                    <a:pt x="1" y="57"/>
                  </a:lnTo>
                  <a:lnTo>
                    <a:pt x="0" y="72"/>
                  </a:lnTo>
                  <a:lnTo>
                    <a:pt x="1" y="82"/>
                  </a:lnTo>
                  <a:lnTo>
                    <a:pt x="3" y="92"/>
                  </a:lnTo>
                  <a:lnTo>
                    <a:pt x="7" y="102"/>
                  </a:lnTo>
                  <a:lnTo>
                    <a:pt x="13" y="111"/>
                  </a:lnTo>
                  <a:lnTo>
                    <a:pt x="20" y="119"/>
                  </a:lnTo>
                  <a:lnTo>
                    <a:pt x="28" y="126"/>
                  </a:lnTo>
                  <a:lnTo>
                    <a:pt x="36" y="132"/>
                  </a:lnTo>
                  <a:lnTo>
                    <a:pt x="46" y="136"/>
                  </a:lnTo>
                  <a:lnTo>
                    <a:pt x="13" y="327"/>
                  </a:lnTo>
                  <a:lnTo>
                    <a:pt x="159" y="32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</p:grpSp>
      <p:pic>
        <p:nvPicPr>
          <p:cNvPr id="1043" name="Picture 55" descr="BlueUser"/>
          <p:cNvPicPr>
            <a:picLocks noChangeAspect="1" noChangeArrowheads="1"/>
          </p:cNvPicPr>
          <p:nvPr/>
        </p:nvPicPr>
        <p:blipFill>
          <a:blip r:embed="rId19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" y="320676"/>
            <a:ext cx="949325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82"/>
          <p:cNvGrpSpPr>
            <a:grpSpLocks noChangeAspect="1"/>
          </p:cNvGrpSpPr>
          <p:nvPr/>
        </p:nvGrpSpPr>
        <p:grpSpPr bwMode="auto">
          <a:xfrm>
            <a:off x="3851275" y="333375"/>
            <a:ext cx="788988" cy="792163"/>
            <a:chOff x="2577" y="1960"/>
            <a:chExt cx="303" cy="304"/>
          </a:xfrm>
        </p:grpSpPr>
        <p:sp>
          <p:nvSpPr>
            <p:cNvPr id="1053" name="AutoShape 83"/>
            <p:cNvSpPr>
              <a:spLocks noChangeAspect="1" noChangeArrowheads="1" noTextEdit="1"/>
            </p:cNvSpPr>
            <p:nvPr/>
          </p:nvSpPr>
          <p:spPr bwMode="auto">
            <a:xfrm>
              <a:off x="2577" y="1960"/>
              <a:ext cx="303" cy="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054" name="Freeform 84"/>
            <p:cNvSpPr>
              <a:spLocks/>
            </p:cNvSpPr>
            <p:nvPr/>
          </p:nvSpPr>
          <p:spPr bwMode="auto">
            <a:xfrm>
              <a:off x="2728" y="1960"/>
              <a:ext cx="152" cy="153"/>
            </a:xfrm>
            <a:custGeom>
              <a:avLst/>
              <a:gdLst>
                <a:gd name="T0" fmla="*/ 2275 w 2275"/>
                <a:gd name="T1" fmla="*/ 2288 h 2288"/>
                <a:gd name="T2" fmla="*/ 2263 w 2275"/>
                <a:gd name="T3" fmla="*/ 2056 h 2288"/>
                <a:gd name="T4" fmla="*/ 2229 w 2275"/>
                <a:gd name="T5" fmla="*/ 1827 h 2288"/>
                <a:gd name="T6" fmla="*/ 2174 w 2275"/>
                <a:gd name="T7" fmla="*/ 1607 h 2288"/>
                <a:gd name="T8" fmla="*/ 2096 w 2275"/>
                <a:gd name="T9" fmla="*/ 1397 h 2288"/>
                <a:gd name="T10" fmla="*/ 2002 w 2275"/>
                <a:gd name="T11" fmla="*/ 1196 h 2288"/>
                <a:gd name="T12" fmla="*/ 1887 w 2275"/>
                <a:gd name="T13" fmla="*/ 1008 h 2288"/>
                <a:gd name="T14" fmla="*/ 1757 w 2275"/>
                <a:gd name="T15" fmla="*/ 832 h 2288"/>
                <a:gd name="T16" fmla="*/ 1609 w 2275"/>
                <a:gd name="T17" fmla="*/ 670 h 2288"/>
                <a:gd name="T18" fmla="*/ 1448 w 2275"/>
                <a:gd name="T19" fmla="*/ 520 h 2288"/>
                <a:gd name="T20" fmla="*/ 1274 w 2275"/>
                <a:gd name="T21" fmla="*/ 389 h 2288"/>
                <a:gd name="T22" fmla="*/ 1086 w 2275"/>
                <a:gd name="T23" fmla="*/ 274 h 2288"/>
                <a:gd name="T24" fmla="*/ 888 w 2275"/>
                <a:gd name="T25" fmla="*/ 178 h 2288"/>
                <a:gd name="T26" fmla="*/ 677 w 2275"/>
                <a:gd name="T27" fmla="*/ 100 h 2288"/>
                <a:gd name="T28" fmla="*/ 460 w 2275"/>
                <a:gd name="T29" fmla="*/ 44 h 2288"/>
                <a:gd name="T30" fmla="*/ 234 w 2275"/>
                <a:gd name="T31" fmla="*/ 10 h 2288"/>
                <a:gd name="T32" fmla="*/ 0 w 2275"/>
                <a:gd name="T33" fmla="*/ 0 h 2288"/>
                <a:gd name="T34" fmla="*/ 116 w 2275"/>
                <a:gd name="T35" fmla="*/ 20 h 2288"/>
                <a:gd name="T36" fmla="*/ 345 w 2275"/>
                <a:gd name="T37" fmla="*/ 43 h 2288"/>
                <a:gd name="T38" fmla="*/ 564 w 2275"/>
                <a:gd name="T39" fmla="*/ 88 h 2288"/>
                <a:gd name="T40" fmla="*/ 777 w 2275"/>
                <a:gd name="T41" fmla="*/ 156 h 2288"/>
                <a:gd name="T42" fmla="*/ 979 w 2275"/>
                <a:gd name="T43" fmla="*/ 241 h 2288"/>
                <a:gd name="T44" fmla="*/ 1170 w 2275"/>
                <a:gd name="T45" fmla="*/ 347 h 2288"/>
                <a:gd name="T46" fmla="*/ 1351 w 2275"/>
                <a:gd name="T47" fmla="*/ 468 h 2288"/>
                <a:gd name="T48" fmla="*/ 1518 w 2275"/>
                <a:gd name="T49" fmla="*/ 607 h 2288"/>
                <a:gd name="T50" fmla="*/ 1671 w 2275"/>
                <a:gd name="T51" fmla="*/ 761 h 2288"/>
                <a:gd name="T52" fmla="*/ 1810 w 2275"/>
                <a:gd name="T53" fmla="*/ 930 h 2288"/>
                <a:gd name="T54" fmla="*/ 1929 w 2275"/>
                <a:gd name="T55" fmla="*/ 1111 h 2288"/>
                <a:gd name="T56" fmla="*/ 2034 w 2275"/>
                <a:gd name="T57" fmla="*/ 1304 h 2288"/>
                <a:gd name="T58" fmla="*/ 2119 w 2275"/>
                <a:gd name="T59" fmla="*/ 1508 h 2288"/>
                <a:gd name="T60" fmla="*/ 2184 w 2275"/>
                <a:gd name="T61" fmla="*/ 1720 h 2288"/>
                <a:gd name="T62" fmla="*/ 2230 w 2275"/>
                <a:gd name="T63" fmla="*/ 1941 h 2288"/>
                <a:gd name="T64" fmla="*/ 2253 w 2275"/>
                <a:gd name="T65" fmla="*/ 2171 h 2288"/>
                <a:gd name="T66" fmla="*/ 2256 w 2275"/>
                <a:gd name="T67" fmla="*/ 2288 h 228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275"/>
                <a:gd name="T103" fmla="*/ 0 h 2288"/>
                <a:gd name="T104" fmla="*/ 2275 w 2275"/>
                <a:gd name="T105" fmla="*/ 2288 h 228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275" h="2288">
                  <a:moveTo>
                    <a:pt x="2275" y="2288"/>
                  </a:moveTo>
                  <a:lnTo>
                    <a:pt x="2275" y="2288"/>
                  </a:lnTo>
                  <a:lnTo>
                    <a:pt x="2272" y="2171"/>
                  </a:lnTo>
                  <a:lnTo>
                    <a:pt x="2263" y="2056"/>
                  </a:lnTo>
                  <a:lnTo>
                    <a:pt x="2249" y="1940"/>
                  </a:lnTo>
                  <a:lnTo>
                    <a:pt x="2229" y="1827"/>
                  </a:lnTo>
                  <a:lnTo>
                    <a:pt x="2204" y="1717"/>
                  </a:lnTo>
                  <a:lnTo>
                    <a:pt x="2174" y="1607"/>
                  </a:lnTo>
                  <a:lnTo>
                    <a:pt x="2136" y="1501"/>
                  </a:lnTo>
                  <a:lnTo>
                    <a:pt x="2096" y="1397"/>
                  </a:lnTo>
                  <a:lnTo>
                    <a:pt x="2051" y="1296"/>
                  </a:lnTo>
                  <a:lnTo>
                    <a:pt x="2002" y="1196"/>
                  </a:lnTo>
                  <a:lnTo>
                    <a:pt x="1946" y="1101"/>
                  </a:lnTo>
                  <a:lnTo>
                    <a:pt x="1887" y="1008"/>
                  </a:lnTo>
                  <a:lnTo>
                    <a:pt x="1825" y="919"/>
                  </a:lnTo>
                  <a:lnTo>
                    <a:pt x="1757" y="832"/>
                  </a:lnTo>
                  <a:lnTo>
                    <a:pt x="1685" y="748"/>
                  </a:lnTo>
                  <a:lnTo>
                    <a:pt x="1609" y="670"/>
                  </a:lnTo>
                  <a:lnTo>
                    <a:pt x="1531" y="594"/>
                  </a:lnTo>
                  <a:lnTo>
                    <a:pt x="1448" y="520"/>
                  </a:lnTo>
                  <a:lnTo>
                    <a:pt x="1363" y="453"/>
                  </a:lnTo>
                  <a:lnTo>
                    <a:pt x="1274" y="389"/>
                  </a:lnTo>
                  <a:lnTo>
                    <a:pt x="1180" y="328"/>
                  </a:lnTo>
                  <a:lnTo>
                    <a:pt x="1086" y="274"/>
                  </a:lnTo>
                  <a:lnTo>
                    <a:pt x="987" y="224"/>
                  </a:lnTo>
                  <a:lnTo>
                    <a:pt x="888" y="178"/>
                  </a:lnTo>
                  <a:lnTo>
                    <a:pt x="782" y="138"/>
                  </a:lnTo>
                  <a:lnTo>
                    <a:pt x="677" y="100"/>
                  </a:lnTo>
                  <a:lnTo>
                    <a:pt x="571" y="69"/>
                  </a:lnTo>
                  <a:lnTo>
                    <a:pt x="460" y="44"/>
                  </a:lnTo>
                  <a:lnTo>
                    <a:pt x="347" y="23"/>
                  </a:lnTo>
                  <a:lnTo>
                    <a:pt x="234" y="10"/>
                  </a:lnTo>
                  <a:lnTo>
                    <a:pt x="116" y="2"/>
                  </a:lnTo>
                  <a:lnTo>
                    <a:pt x="0" y="0"/>
                  </a:lnTo>
                  <a:lnTo>
                    <a:pt x="0" y="17"/>
                  </a:lnTo>
                  <a:lnTo>
                    <a:pt x="116" y="20"/>
                  </a:lnTo>
                  <a:lnTo>
                    <a:pt x="231" y="29"/>
                  </a:lnTo>
                  <a:lnTo>
                    <a:pt x="345" y="43"/>
                  </a:lnTo>
                  <a:lnTo>
                    <a:pt x="456" y="63"/>
                  </a:lnTo>
                  <a:lnTo>
                    <a:pt x="564" y="88"/>
                  </a:lnTo>
                  <a:lnTo>
                    <a:pt x="672" y="119"/>
                  </a:lnTo>
                  <a:lnTo>
                    <a:pt x="777" y="156"/>
                  </a:lnTo>
                  <a:lnTo>
                    <a:pt x="879" y="195"/>
                  </a:lnTo>
                  <a:lnTo>
                    <a:pt x="979" y="241"/>
                  </a:lnTo>
                  <a:lnTo>
                    <a:pt x="1077" y="291"/>
                  </a:lnTo>
                  <a:lnTo>
                    <a:pt x="1170" y="347"/>
                  </a:lnTo>
                  <a:lnTo>
                    <a:pt x="1262" y="405"/>
                  </a:lnTo>
                  <a:lnTo>
                    <a:pt x="1351" y="468"/>
                  </a:lnTo>
                  <a:lnTo>
                    <a:pt x="1436" y="536"/>
                  </a:lnTo>
                  <a:lnTo>
                    <a:pt x="1518" y="607"/>
                  </a:lnTo>
                  <a:lnTo>
                    <a:pt x="1597" y="683"/>
                  </a:lnTo>
                  <a:lnTo>
                    <a:pt x="1671" y="761"/>
                  </a:lnTo>
                  <a:lnTo>
                    <a:pt x="1742" y="843"/>
                  </a:lnTo>
                  <a:lnTo>
                    <a:pt x="1810" y="930"/>
                  </a:lnTo>
                  <a:lnTo>
                    <a:pt x="1872" y="1019"/>
                  </a:lnTo>
                  <a:lnTo>
                    <a:pt x="1929" y="1111"/>
                  </a:lnTo>
                  <a:lnTo>
                    <a:pt x="1984" y="1206"/>
                  </a:lnTo>
                  <a:lnTo>
                    <a:pt x="2034" y="1304"/>
                  </a:lnTo>
                  <a:lnTo>
                    <a:pt x="2079" y="1404"/>
                  </a:lnTo>
                  <a:lnTo>
                    <a:pt x="2119" y="1508"/>
                  </a:lnTo>
                  <a:lnTo>
                    <a:pt x="2154" y="1613"/>
                  </a:lnTo>
                  <a:lnTo>
                    <a:pt x="2184" y="1720"/>
                  </a:lnTo>
                  <a:lnTo>
                    <a:pt x="2210" y="1831"/>
                  </a:lnTo>
                  <a:lnTo>
                    <a:pt x="2230" y="1941"/>
                  </a:lnTo>
                  <a:lnTo>
                    <a:pt x="2244" y="2057"/>
                  </a:lnTo>
                  <a:lnTo>
                    <a:pt x="2253" y="2171"/>
                  </a:lnTo>
                  <a:lnTo>
                    <a:pt x="2256" y="2288"/>
                  </a:lnTo>
                  <a:lnTo>
                    <a:pt x="2275" y="2288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55" name="Freeform 85"/>
            <p:cNvSpPr>
              <a:spLocks/>
            </p:cNvSpPr>
            <p:nvPr/>
          </p:nvSpPr>
          <p:spPr bwMode="auto">
            <a:xfrm>
              <a:off x="2728" y="2113"/>
              <a:ext cx="152" cy="151"/>
            </a:xfrm>
            <a:custGeom>
              <a:avLst/>
              <a:gdLst>
                <a:gd name="T0" fmla="*/ 0 w 2275"/>
                <a:gd name="T1" fmla="*/ 2272 h 2272"/>
                <a:gd name="T2" fmla="*/ 234 w 2275"/>
                <a:gd name="T3" fmla="*/ 2260 h 2272"/>
                <a:gd name="T4" fmla="*/ 460 w 2275"/>
                <a:gd name="T5" fmla="*/ 2226 h 2272"/>
                <a:gd name="T6" fmla="*/ 677 w 2275"/>
                <a:gd name="T7" fmla="*/ 2170 h 2272"/>
                <a:gd name="T8" fmla="*/ 888 w 2275"/>
                <a:gd name="T9" fmla="*/ 2092 h 2272"/>
                <a:gd name="T10" fmla="*/ 1086 w 2275"/>
                <a:gd name="T11" fmla="*/ 1997 h 2272"/>
                <a:gd name="T12" fmla="*/ 1274 w 2275"/>
                <a:gd name="T13" fmla="*/ 1882 h 2272"/>
                <a:gd name="T14" fmla="*/ 1448 w 2275"/>
                <a:gd name="T15" fmla="*/ 1752 h 2272"/>
                <a:gd name="T16" fmla="*/ 1609 w 2275"/>
                <a:gd name="T17" fmla="*/ 1602 h 2272"/>
                <a:gd name="T18" fmla="*/ 1757 w 2275"/>
                <a:gd name="T19" fmla="*/ 1441 h 2272"/>
                <a:gd name="T20" fmla="*/ 1887 w 2275"/>
                <a:gd name="T21" fmla="*/ 1268 h 2272"/>
                <a:gd name="T22" fmla="*/ 2002 w 2275"/>
                <a:gd name="T23" fmla="*/ 1080 h 2272"/>
                <a:gd name="T24" fmla="*/ 2096 w 2275"/>
                <a:gd name="T25" fmla="*/ 881 h 2272"/>
                <a:gd name="T26" fmla="*/ 2174 w 2275"/>
                <a:gd name="T27" fmla="*/ 673 h 2272"/>
                <a:gd name="T28" fmla="*/ 2229 w 2275"/>
                <a:gd name="T29" fmla="*/ 455 h 2272"/>
                <a:gd name="T30" fmla="*/ 2263 w 2275"/>
                <a:gd name="T31" fmla="*/ 231 h 2272"/>
                <a:gd name="T32" fmla="*/ 2275 w 2275"/>
                <a:gd name="T33" fmla="*/ 0 h 2272"/>
                <a:gd name="T34" fmla="*/ 2253 w 2275"/>
                <a:gd name="T35" fmla="*/ 116 h 2272"/>
                <a:gd name="T36" fmla="*/ 2230 w 2275"/>
                <a:gd name="T37" fmla="*/ 343 h 2272"/>
                <a:gd name="T38" fmla="*/ 2184 w 2275"/>
                <a:gd name="T39" fmla="*/ 561 h 2272"/>
                <a:gd name="T40" fmla="*/ 2119 w 2275"/>
                <a:gd name="T41" fmla="*/ 772 h 2272"/>
                <a:gd name="T42" fmla="*/ 2034 w 2275"/>
                <a:gd name="T43" fmla="*/ 973 h 2272"/>
                <a:gd name="T44" fmla="*/ 1929 w 2275"/>
                <a:gd name="T45" fmla="*/ 1164 h 2272"/>
                <a:gd name="T46" fmla="*/ 1810 w 2275"/>
                <a:gd name="T47" fmla="*/ 1344 h 2272"/>
                <a:gd name="T48" fmla="*/ 1671 w 2275"/>
                <a:gd name="T49" fmla="*/ 1512 h 2272"/>
                <a:gd name="T50" fmla="*/ 1518 w 2275"/>
                <a:gd name="T51" fmla="*/ 1665 h 2272"/>
                <a:gd name="T52" fmla="*/ 1351 w 2275"/>
                <a:gd name="T53" fmla="*/ 1803 h 2272"/>
                <a:gd name="T54" fmla="*/ 1170 w 2275"/>
                <a:gd name="T55" fmla="*/ 1924 h 2272"/>
                <a:gd name="T56" fmla="*/ 979 w 2275"/>
                <a:gd name="T57" fmla="*/ 2030 h 2272"/>
                <a:gd name="T58" fmla="*/ 777 w 2275"/>
                <a:gd name="T59" fmla="*/ 2115 h 2272"/>
                <a:gd name="T60" fmla="*/ 564 w 2275"/>
                <a:gd name="T61" fmla="*/ 2181 h 2272"/>
                <a:gd name="T62" fmla="*/ 345 w 2275"/>
                <a:gd name="T63" fmla="*/ 2227 h 2272"/>
                <a:gd name="T64" fmla="*/ 116 w 2275"/>
                <a:gd name="T65" fmla="*/ 2251 h 2272"/>
                <a:gd name="T66" fmla="*/ 0 w 2275"/>
                <a:gd name="T67" fmla="*/ 2253 h 227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275"/>
                <a:gd name="T103" fmla="*/ 0 h 2272"/>
                <a:gd name="T104" fmla="*/ 2275 w 2275"/>
                <a:gd name="T105" fmla="*/ 2272 h 227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275" h="2272">
                  <a:moveTo>
                    <a:pt x="0" y="2272"/>
                  </a:moveTo>
                  <a:lnTo>
                    <a:pt x="0" y="2272"/>
                  </a:lnTo>
                  <a:lnTo>
                    <a:pt x="116" y="2270"/>
                  </a:lnTo>
                  <a:lnTo>
                    <a:pt x="234" y="2260"/>
                  </a:lnTo>
                  <a:lnTo>
                    <a:pt x="347" y="2246"/>
                  </a:lnTo>
                  <a:lnTo>
                    <a:pt x="460" y="2226"/>
                  </a:lnTo>
                  <a:lnTo>
                    <a:pt x="571" y="2201"/>
                  </a:lnTo>
                  <a:lnTo>
                    <a:pt x="677" y="2170"/>
                  </a:lnTo>
                  <a:lnTo>
                    <a:pt x="782" y="2132"/>
                  </a:lnTo>
                  <a:lnTo>
                    <a:pt x="888" y="2092"/>
                  </a:lnTo>
                  <a:lnTo>
                    <a:pt x="987" y="2046"/>
                  </a:lnTo>
                  <a:lnTo>
                    <a:pt x="1086" y="1997"/>
                  </a:lnTo>
                  <a:lnTo>
                    <a:pt x="1180" y="1941"/>
                  </a:lnTo>
                  <a:lnTo>
                    <a:pt x="1274" y="1882"/>
                  </a:lnTo>
                  <a:lnTo>
                    <a:pt x="1363" y="1818"/>
                  </a:lnTo>
                  <a:lnTo>
                    <a:pt x="1448" y="1752"/>
                  </a:lnTo>
                  <a:lnTo>
                    <a:pt x="1531" y="1678"/>
                  </a:lnTo>
                  <a:lnTo>
                    <a:pt x="1609" y="1602"/>
                  </a:lnTo>
                  <a:lnTo>
                    <a:pt x="1685" y="1525"/>
                  </a:lnTo>
                  <a:lnTo>
                    <a:pt x="1757" y="1441"/>
                  </a:lnTo>
                  <a:lnTo>
                    <a:pt x="1825" y="1356"/>
                  </a:lnTo>
                  <a:lnTo>
                    <a:pt x="1887" y="1268"/>
                  </a:lnTo>
                  <a:lnTo>
                    <a:pt x="1946" y="1174"/>
                  </a:lnTo>
                  <a:lnTo>
                    <a:pt x="2002" y="1080"/>
                  </a:lnTo>
                  <a:lnTo>
                    <a:pt x="2051" y="981"/>
                  </a:lnTo>
                  <a:lnTo>
                    <a:pt x="2096" y="881"/>
                  </a:lnTo>
                  <a:lnTo>
                    <a:pt x="2136" y="777"/>
                  </a:lnTo>
                  <a:lnTo>
                    <a:pt x="2174" y="673"/>
                  </a:lnTo>
                  <a:lnTo>
                    <a:pt x="2204" y="564"/>
                  </a:lnTo>
                  <a:lnTo>
                    <a:pt x="2229" y="455"/>
                  </a:lnTo>
                  <a:lnTo>
                    <a:pt x="2249" y="344"/>
                  </a:lnTo>
                  <a:lnTo>
                    <a:pt x="2263" y="231"/>
                  </a:lnTo>
                  <a:lnTo>
                    <a:pt x="2272" y="116"/>
                  </a:lnTo>
                  <a:lnTo>
                    <a:pt x="2275" y="0"/>
                  </a:lnTo>
                  <a:lnTo>
                    <a:pt x="2256" y="0"/>
                  </a:lnTo>
                  <a:lnTo>
                    <a:pt x="2253" y="116"/>
                  </a:lnTo>
                  <a:lnTo>
                    <a:pt x="2244" y="229"/>
                  </a:lnTo>
                  <a:lnTo>
                    <a:pt x="2230" y="343"/>
                  </a:lnTo>
                  <a:lnTo>
                    <a:pt x="2210" y="451"/>
                  </a:lnTo>
                  <a:lnTo>
                    <a:pt x="2184" y="561"/>
                  </a:lnTo>
                  <a:lnTo>
                    <a:pt x="2154" y="667"/>
                  </a:lnTo>
                  <a:lnTo>
                    <a:pt x="2119" y="772"/>
                  </a:lnTo>
                  <a:lnTo>
                    <a:pt x="2079" y="873"/>
                  </a:lnTo>
                  <a:lnTo>
                    <a:pt x="2034" y="973"/>
                  </a:lnTo>
                  <a:lnTo>
                    <a:pt x="1984" y="1070"/>
                  </a:lnTo>
                  <a:lnTo>
                    <a:pt x="1929" y="1164"/>
                  </a:lnTo>
                  <a:lnTo>
                    <a:pt x="1872" y="1256"/>
                  </a:lnTo>
                  <a:lnTo>
                    <a:pt x="1810" y="1344"/>
                  </a:lnTo>
                  <a:lnTo>
                    <a:pt x="1742" y="1430"/>
                  </a:lnTo>
                  <a:lnTo>
                    <a:pt x="1671" y="1512"/>
                  </a:lnTo>
                  <a:lnTo>
                    <a:pt x="1597" y="1590"/>
                  </a:lnTo>
                  <a:lnTo>
                    <a:pt x="1518" y="1665"/>
                  </a:lnTo>
                  <a:lnTo>
                    <a:pt x="1436" y="1736"/>
                  </a:lnTo>
                  <a:lnTo>
                    <a:pt x="1351" y="1803"/>
                  </a:lnTo>
                  <a:lnTo>
                    <a:pt x="1262" y="1867"/>
                  </a:lnTo>
                  <a:lnTo>
                    <a:pt x="1170" y="1924"/>
                  </a:lnTo>
                  <a:lnTo>
                    <a:pt x="1077" y="1980"/>
                  </a:lnTo>
                  <a:lnTo>
                    <a:pt x="979" y="2030"/>
                  </a:lnTo>
                  <a:lnTo>
                    <a:pt x="879" y="2075"/>
                  </a:lnTo>
                  <a:lnTo>
                    <a:pt x="777" y="2115"/>
                  </a:lnTo>
                  <a:lnTo>
                    <a:pt x="672" y="2150"/>
                  </a:lnTo>
                  <a:lnTo>
                    <a:pt x="564" y="2181"/>
                  </a:lnTo>
                  <a:lnTo>
                    <a:pt x="456" y="2207"/>
                  </a:lnTo>
                  <a:lnTo>
                    <a:pt x="345" y="2227"/>
                  </a:lnTo>
                  <a:lnTo>
                    <a:pt x="231" y="2241"/>
                  </a:lnTo>
                  <a:lnTo>
                    <a:pt x="116" y="2251"/>
                  </a:lnTo>
                  <a:lnTo>
                    <a:pt x="0" y="2253"/>
                  </a:lnTo>
                  <a:lnTo>
                    <a:pt x="0" y="2272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56" name="Freeform 86"/>
            <p:cNvSpPr>
              <a:spLocks/>
            </p:cNvSpPr>
            <p:nvPr/>
          </p:nvSpPr>
          <p:spPr bwMode="auto">
            <a:xfrm>
              <a:off x="2577" y="2113"/>
              <a:ext cx="151" cy="151"/>
            </a:xfrm>
            <a:custGeom>
              <a:avLst/>
              <a:gdLst>
                <a:gd name="T0" fmla="*/ 0 w 2270"/>
                <a:gd name="T1" fmla="*/ 0 h 2272"/>
                <a:gd name="T2" fmla="*/ 10 w 2270"/>
                <a:gd name="T3" fmla="*/ 231 h 2272"/>
                <a:gd name="T4" fmla="*/ 45 w 2270"/>
                <a:gd name="T5" fmla="*/ 455 h 2272"/>
                <a:gd name="T6" fmla="*/ 100 w 2270"/>
                <a:gd name="T7" fmla="*/ 673 h 2272"/>
                <a:gd name="T8" fmla="*/ 178 w 2270"/>
                <a:gd name="T9" fmla="*/ 881 h 2272"/>
                <a:gd name="T10" fmla="*/ 272 w 2270"/>
                <a:gd name="T11" fmla="*/ 1080 h 2272"/>
                <a:gd name="T12" fmla="*/ 387 w 2270"/>
                <a:gd name="T13" fmla="*/ 1268 h 2272"/>
                <a:gd name="T14" fmla="*/ 518 w 2270"/>
                <a:gd name="T15" fmla="*/ 1441 h 2272"/>
                <a:gd name="T16" fmla="*/ 665 w 2270"/>
                <a:gd name="T17" fmla="*/ 1602 h 2272"/>
                <a:gd name="T18" fmla="*/ 826 w 2270"/>
                <a:gd name="T19" fmla="*/ 1752 h 2272"/>
                <a:gd name="T20" fmla="*/ 1000 w 2270"/>
                <a:gd name="T21" fmla="*/ 1882 h 2272"/>
                <a:gd name="T22" fmla="*/ 1188 w 2270"/>
                <a:gd name="T23" fmla="*/ 1997 h 2272"/>
                <a:gd name="T24" fmla="*/ 1386 w 2270"/>
                <a:gd name="T25" fmla="*/ 2092 h 2272"/>
                <a:gd name="T26" fmla="*/ 1595 w 2270"/>
                <a:gd name="T27" fmla="*/ 2170 h 2272"/>
                <a:gd name="T28" fmla="*/ 1813 w 2270"/>
                <a:gd name="T29" fmla="*/ 2226 h 2272"/>
                <a:gd name="T30" fmla="*/ 2038 w 2270"/>
                <a:gd name="T31" fmla="*/ 2260 h 2272"/>
                <a:gd name="T32" fmla="*/ 2270 w 2270"/>
                <a:gd name="T33" fmla="*/ 2272 h 2272"/>
                <a:gd name="T34" fmla="*/ 2154 w 2270"/>
                <a:gd name="T35" fmla="*/ 2251 h 2272"/>
                <a:gd name="T36" fmla="*/ 1927 w 2270"/>
                <a:gd name="T37" fmla="*/ 2227 h 2272"/>
                <a:gd name="T38" fmla="*/ 1709 w 2270"/>
                <a:gd name="T39" fmla="*/ 2181 h 2272"/>
                <a:gd name="T40" fmla="*/ 1496 w 2270"/>
                <a:gd name="T41" fmla="*/ 2115 h 2272"/>
                <a:gd name="T42" fmla="*/ 1294 w 2270"/>
                <a:gd name="T43" fmla="*/ 2030 h 2272"/>
                <a:gd name="T44" fmla="*/ 1103 w 2270"/>
                <a:gd name="T45" fmla="*/ 1924 h 2272"/>
                <a:gd name="T46" fmla="*/ 922 w 2270"/>
                <a:gd name="T47" fmla="*/ 1803 h 2272"/>
                <a:gd name="T48" fmla="*/ 757 w 2270"/>
                <a:gd name="T49" fmla="*/ 1665 h 2272"/>
                <a:gd name="T50" fmla="*/ 603 w 2270"/>
                <a:gd name="T51" fmla="*/ 1512 h 2272"/>
                <a:gd name="T52" fmla="*/ 465 w 2270"/>
                <a:gd name="T53" fmla="*/ 1344 h 2272"/>
                <a:gd name="T54" fmla="*/ 345 w 2270"/>
                <a:gd name="T55" fmla="*/ 1164 h 2272"/>
                <a:gd name="T56" fmla="*/ 240 w 2270"/>
                <a:gd name="T57" fmla="*/ 973 h 2272"/>
                <a:gd name="T58" fmla="*/ 155 w 2270"/>
                <a:gd name="T59" fmla="*/ 772 h 2272"/>
                <a:gd name="T60" fmla="*/ 89 w 2270"/>
                <a:gd name="T61" fmla="*/ 561 h 2272"/>
                <a:gd name="T62" fmla="*/ 44 w 2270"/>
                <a:gd name="T63" fmla="*/ 343 h 2272"/>
                <a:gd name="T64" fmla="*/ 20 w 2270"/>
                <a:gd name="T65" fmla="*/ 116 h 2272"/>
                <a:gd name="T66" fmla="*/ 18 w 2270"/>
                <a:gd name="T67" fmla="*/ 0 h 227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270"/>
                <a:gd name="T103" fmla="*/ 0 h 2272"/>
                <a:gd name="T104" fmla="*/ 2270 w 2270"/>
                <a:gd name="T105" fmla="*/ 2272 h 227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270" h="2272">
                  <a:moveTo>
                    <a:pt x="0" y="0"/>
                  </a:moveTo>
                  <a:lnTo>
                    <a:pt x="0" y="0"/>
                  </a:lnTo>
                  <a:lnTo>
                    <a:pt x="3" y="116"/>
                  </a:lnTo>
                  <a:lnTo>
                    <a:pt x="10" y="231"/>
                  </a:lnTo>
                  <a:lnTo>
                    <a:pt x="25" y="344"/>
                  </a:lnTo>
                  <a:lnTo>
                    <a:pt x="45" y="455"/>
                  </a:lnTo>
                  <a:lnTo>
                    <a:pt x="69" y="564"/>
                  </a:lnTo>
                  <a:lnTo>
                    <a:pt x="100" y="673"/>
                  </a:lnTo>
                  <a:lnTo>
                    <a:pt x="138" y="777"/>
                  </a:lnTo>
                  <a:lnTo>
                    <a:pt x="178" y="881"/>
                  </a:lnTo>
                  <a:lnTo>
                    <a:pt x="223" y="981"/>
                  </a:lnTo>
                  <a:lnTo>
                    <a:pt x="272" y="1080"/>
                  </a:lnTo>
                  <a:lnTo>
                    <a:pt x="327" y="1174"/>
                  </a:lnTo>
                  <a:lnTo>
                    <a:pt x="387" y="1268"/>
                  </a:lnTo>
                  <a:lnTo>
                    <a:pt x="451" y="1356"/>
                  </a:lnTo>
                  <a:lnTo>
                    <a:pt x="518" y="1441"/>
                  </a:lnTo>
                  <a:lnTo>
                    <a:pt x="589" y="1525"/>
                  </a:lnTo>
                  <a:lnTo>
                    <a:pt x="665" y="1602"/>
                  </a:lnTo>
                  <a:lnTo>
                    <a:pt x="743" y="1678"/>
                  </a:lnTo>
                  <a:lnTo>
                    <a:pt x="826" y="1752"/>
                  </a:lnTo>
                  <a:lnTo>
                    <a:pt x="912" y="1818"/>
                  </a:lnTo>
                  <a:lnTo>
                    <a:pt x="1000" y="1882"/>
                  </a:lnTo>
                  <a:lnTo>
                    <a:pt x="1094" y="1941"/>
                  </a:lnTo>
                  <a:lnTo>
                    <a:pt x="1188" y="1997"/>
                  </a:lnTo>
                  <a:lnTo>
                    <a:pt x="1287" y="2046"/>
                  </a:lnTo>
                  <a:lnTo>
                    <a:pt x="1386" y="2092"/>
                  </a:lnTo>
                  <a:lnTo>
                    <a:pt x="1490" y="2132"/>
                  </a:lnTo>
                  <a:lnTo>
                    <a:pt x="1595" y="2170"/>
                  </a:lnTo>
                  <a:lnTo>
                    <a:pt x="1702" y="2201"/>
                  </a:lnTo>
                  <a:lnTo>
                    <a:pt x="1813" y="2226"/>
                  </a:lnTo>
                  <a:lnTo>
                    <a:pt x="1925" y="2246"/>
                  </a:lnTo>
                  <a:lnTo>
                    <a:pt x="2038" y="2260"/>
                  </a:lnTo>
                  <a:lnTo>
                    <a:pt x="2154" y="2270"/>
                  </a:lnTo>
                  <a:lnTo>
                    <a:pt x="2270" y="2272"/>
                  </a:lnTo>
                  <a:lnTo>
                    <a:pt x="2270" y="2253"/>
                  </a:lnTo>
                  <a:lnTo>
                    <a:pt x="2154" y="2251"/>
                  </a:lnTo>
                  <a:lnTo>
                    <a:pt x="2040" y="2241"/>
                  </a:lnTo>
                  <a:lnTo>
                    <a:pt x="1927" y="2227"/>
                  </a:lnTo>
                  <a:lnTo>
                    <a:pt x="1816" y="2207"/>
                  </a:lnTo>
                  <a:lnTo>
                    <a:pt x="1709" y="2181"/>
                  </a:lnTo>
                  <a:lnTo>
                    <a:pt x="1601" y="2150"/>
                  </a:lnTo>
                  <a:lnTo>
                    <a:pt x="1496" y="2115"/>
                  </a:lnTo>
                  <a:lnTo>
                    <a:pt x="1394" y="2075"/>
                  </a:lnTo>
                  <a:lnTo>
                    <a:pt x="1294" y="2030"/>
                  </a:lnTo>
                  <a:lnTo>
                    <a:pt x="1197" y="1980"/>
                  </a:lnTo>
                  <a:lnTo>
                    <a:pt x="1103" y="1924"/>
                  </a:lnTo>
                  <a:lnTo>
                    <a:pt x="1012" y="1867"/>
                  </a:lnTo>
                  <a:lnTo>
                    <a:pt x="922" y="1803"/>
                  </a:lnTo>
                  <a:lnTo>
                    <a:pt x="838" y="1736"/>
                  </a:lnTo>
                  <a:lnTo>
                    <a:pt x="757" y="1665"/>
                  </a:lnTo>
                  <a:lnTo>
                    <a:pt x="679" y="1590"/>
                  </a:lnTo>
                  <a:lnTo>
                    <a:pt x="603" y="1512"/>
                  </a:lnTo>
                  <a:lnTo>
                    <a:pt x="533" y="1430"/>
                  </a:lnTo>
                  <a:lnTo>
                    <a:pt x="465" y="1344"/>
                  </a:lnTo>
                  <a:lnTo>
                    <a:pt x="403" y="1256"/>
                  </a:lnTo>
                  <a:lnTo>
                    <a:pt x="345" y="1164"/>
                  </a:lnTo>
                  <a:lnTo>
                    <a:pt x="289" y="1070"/>
                  </a:lnTo>
                  <a:lnTo>
                    <a:pt x="240" y="973"/>
                  </a:lnTo>
                  <a:lnTo>
                    <a:pt x="195" y="873"/>
                  </a:lnTo>
                  <a:lnTo>
                    <a:pt x="155" y="772"/>
                  </a:lnTo>
                  <a:lnTo>
                    <a:pt x="120" y="667"/>
                  </a:lnTo>
                  <a:lnTo>
                    <a:pt x="89" y="561"/>
                  </a:lnTo>
                  <a:lnTo>
                    <a:pt x="64" y="451"/>
                  </a:lnTo>
                  <a:lnTo>
                    <a:pt x="44" y="343"/>
                  </a:lnTo>
                  <a:lnTo>
                    <a:pt x="29" y="229"/>
                  </a:lnTo>
                  <a:lnTo>
                    <a:pt x="20" y="116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57" name="Freeform 87"/>
            <p:cNvSpPr>
              <a:spLocks/>
            </p:cNvSpPr>
            <p:nvPr/>
          </p:nvSpPr>
          <p:spPr bwMode="auto">
            <a:xfrm>
              <a:off x="2577" y="1960"/>
              <a:ext cx="151" cy="153"/>
            </a:xfrm>
            <a:custGeom>
              <a:avLst/>
              <a:gdLst>
                <a:gd name="T0" fmla="*/ 2270 w 2270"/>
                <a:gd name="T1" fmla="*/ 0 h 2288"/>
                <a:gd name="T2" fmla="*/ 2038 w 2270"/>
                <a:gd name="T3" fmla="*/ 10 h 2288"/>
                <a:gd name="T4" fmla="*/ 1813 w 2270"/>
                <a:gd name="T5" fmla="*/ 44 h 2288"/>
                <a:gd name="T6" fmla="*/ 1595 w 2270"/>
                <a:gd name="T7" fmla="*/ 100 h 2288"/>
                <a:gd name="T8" fmla="*/ 1386 w 2270"/>
                <a:gd name="T9" fmla="*/ 178 h 2288"/>
                <a:gd name="T10" fmla="*/ 1188 w 2270"/>
                <a:gd name="T11" fmla="*/ 274 h 2288"/>
                <a:gd name="T12" fmla="*/ 1000 w 2270"/>
                <a:gd name="T13" fmla="*/ 389 h 2288"/>
                <a:gd name="T14" fmla="*/ 826 w 2270"/>
                <a:gd name="T15" fmla="*/ 520 h 2288"/>
                <a:gd name="T16" fmla="*/ 665 w 2270"/>
                <a:gd name="T17" fmla="*/ 670 h 2288"/>
                <a:gd name="T18" fmla="*/ 518 w 2270"/>
                <a:gd name="T19" fmla="*/ 832 h 2288"/>
                <a:gd name="T20" fmla="*/ 387 w 2270"/>
                <a:gd name="T21" fmla="*/ 1008 h 2288"/>
                <a:gd name="T22" fmla="*/ 272 w 2270"/>
                <a:gd name="T23" fmla="*/ 1196 h 2288"/>
                <a:gd name="T24" fmla="*/ 178 w 2270"/>
                <a:gd name="T25" fmla="*/ 1397 h 2288"/>
                <a:gd name="T26" fmla="*/ 100 w 2270"/>
                <a:gd name="T27" fmla="*/ 1607 h 2288"/>
                <a:gd name="T28" fmla="*/ 45 w 2270"/>
                <a:gd name="T29" fmla="*/ 1827 h 2288"/>
                <a:gd name="T30" fmla="*/ 10 w 2270"/>
                <a:gd name="T31" fmla="*/ 2056 h 2288"/>
                <a:gd name="T32" fmla="*/ 0 w 2270"/>
                <a:gd name="T33" fmla="*/ 2288 h 2288"/>
                <a:gd name="T34" fmla="*/ 20 w 2270"/>
                <a:gd name="T35" fmla="*/ 2171 h 2288"/>
                <a:gd name="T36" fmla="*/ 44 w 2270"/>
                <a:gd name="T37" fmla="*/ 1941 h 2288"/>
                <a:gd name="T38" fmla="*/ 89 w 2270"/>
                <a:gd name="T39" fmla="*/ 1720 h 2288"/>
                <a:gd name="T40" fmla="*/ 155 w 2270"/>
                <a:gd name="T41" fmla="*/ 1508 h 2288"/>
                <a:gd name="T42" fmla="*/ 240 w 2270"/>
                <a:gd name="T43" fmla="*/ 1304 h 2288"/>
                <a:gd name="T44" fmla="*/ 345 w 2270"/>
                <a:gd name="T45" fmla="*/ 1111 h 2288"/>
                <a:gd name="T46" fmla="*/ 465 w 2270"/>
                <a:gd name="T47" fmla="*/ 930 h 2288"/>
                <a:gd name="T48" fmla="*/ 603 w 2270"/>
                <a:gd name="T49" fmla="*/ 761 h 2288"/>
                <a:gd name="T50" fmla="*/ 757 w 2270"/>
                <a:gd name="T51" fmla="*/ 607 h 2288"/>
                <a:gd name="T52" fmla="*/ 922 w 2270"/>
                <a:gd name="T53" fmla="*/ 468 h 2288"/>
                <a:gd name="T54" fmla="*/ 1103 w 2270"/>
                <a:gd name="T55" fmla="*/ 347 h 2288"/>
                <a:gd name="T56" fmla="*/ 1294 w 2270"/>
                <a:gd name="T57" fmla="*/ 241 h 2288"/>
                <a:gd name="T58" fmla="*/ 1496 w 2270"/>
                <a:gd name="T59" fmla="*/ 156 h 2288"/>
                <a:gd name="T60" fmla="*/ 1709 w 2270"/>
                <a:gd name="T61" fmla="*/ 88 h 2288"/>
                <a:gd name="T62" fmla="*/ 1927 w 2270"/>
                <a:gd name="T63" fmla="*/ 43 h 2288"/>
                <a:gd name="T64" fmla="*/ 2154 w 2270"/>
                <a:gd name="T65" fmla="*/ 20 h 2288"/>
                <a:gd name="T66" fmla="*/ 2270 w 2270"/>
                <a:gd name="T67" fmla="*/ 17 h 228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270"/>
                <a:gd name="T103" fmla="*/ 0 h 2288"/>
                <a:gd name="T104" fmla="*/ 2270 w 2270"/>
                <a:gd name="T105" fmla="*/ 2288 h 228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270" h="2288">
                  <a:moveTo>
                    <a:pt x="2270" y="0"/>
                  </a:moveTo>
                  <a:lnTo>
                    <a:pt x="2270" y="0"/>
                  </a:lnTo>
                  <a:lnTo>
                    <a:pt x="2154" y="2"/>
                  </a:lnTo>
                  <a:lnTo>
                    <a:pt x="2038" y="10"/>
                  </a:lnTo>
                  <a:lnTo>
                    <a:pt x="1925" y="23"/>
                  </a:lnTo>
                  <a:lnTo>
                    <a:pt x="1813" y="44"/>
                  </a:lnTo>
                  <a:lnTo>
                    <a:pt x="1702" y="69"/>
                  </a:lnTo>
                  <a:lnTo>
                    <a:pt x="1595" y="100"/>
                  </a:lnTo>
                  <a:lnTo>
                    <a:pt x="1490" y="138"/>
                  </a:lnTo>
                  <a:lnTo>
                    <a:pt x="1386" y="178"/>
                  </a:lnTo>
                  <a:lnTo>
                    <a:pt x="1287" y="224"/>
                  </a:lnTo>
                  <a:lnTo>
                    <a:pt x="1188" y="274"/>
                  </a:lnTo>
                  <a:lnTo>
                    <a:pt x="1094" y="328"/>
                  </a:lnTo>
                  <a:lnTo>
                    <a:pt x="1000" y="389"/>
                  </a:lnTo>
                  <a:lnTo>
                    <a:pt x="912" y="453"/>
                  </a:lnTo>
                  <a:lnTo>
                    <a:pt x="826" y="520"/>
                  </a:lnTo>
                  <a:lnTo>
                    <a:pt x="743" y="594"/>
                  </a:lnTo>
                  <a:lnTo>
                    <a:pt x="665" y="670"/>
                  </a:lnTo>
                  <a:lnTo>
                    <a:pt x="589" y="748"/>
                  </a:lnTo>
                  <a:lnTo>
                    <a:pt x="518" y="832"/>
                  </a:lnTo>
                  <a:lnTo>
                    <a:pt x="451" y="919"/>
                  </a:lnTo>
                  <a:lnTo>
                    <a:pt x="387" y="1008"/>
                  </a:lnTo>
                  <a:lnTo>
                    <a:pt x="327" y="1101"/>
                  </a:lnTo>
                  <a:lnTo>
                    <a:pt x="272" y="1196"/>
                  </a:lnTo>
                  <a:lnTo>
                    <a:pt x="223" y="1296"/>
                  </a:lnTo>
                  <a:lnTo>
                    <a:pt x="178" y="1397"/>
                  </a:lnTo>
                  <a:lnTo>
                    <a:pt x="138" y="1501"/>
                  </a:lnTo>
                  <a:lnTo>
                    <a:pt x="100" y="1607"/>
                  </a:lnTo>
                  <a:lnTo>
                    <a:pt x="69" y="1717"/>
                  </a:lnTo>
                  <a:lnTo>
                    <a:pt x="45" y="1827"/>
                  </a:lnTo>
                  <a:lnTo>
                    <a:pt x="25" y="1940"/>
                  </a:lnTo>
                  <a:lnTo>
                    <a:pt x="10" y="2056"/>
                  </a:lnTo>
                  <a:lnTo>
                    <a:pt x="3" y="2171"/>
                  </a:lnTo>
                  <a:lnTo>
                    <a:pt x="0" y="2288"/>
                  </a:lnTo>
                  <a:lnTo>
                    <a:pt x="18" y="2288"/>
                  </a:lnTo>
                  <a:lnTo>
                    <a:pt x="20" y="2171"/>
                  </a:lnTo>
                  <a:lnTo>
                    <a:pt x="29" y="2057"/>
                  </a:lnTo>
                  <a:lnTo>
                    <a:pt x="44" y="1941"/>
                  </a:lnTo>
                  <a:lnTo>
                    <a:pt x="64" y="1831"/>
                  </a:lnTo>
                  <a:lnTo>
                    <a:pt x="89" y="1720"/>
                  </a:lnTo>
                  <a:lnTo>
                    <a:pt x="120" y="1613"/>
                  </a:lnTo>
                  <a:lnTo>
                    <a:pt x="155" y="1508"/>
                  </a:lnTo>
                  <a:lnTo>
                    <a:pt x="195" y="1404"/>
                  </a:lnTo>
                  <a:lnTo>
                    <a:pt x="240" y="1304"/>
                  </a:lnTo>
                  <a:lnTo>
                    <a:pt x="289" y="1206"/>
                  </a:lnTo>
                  <a:lnTo>
                    <a:pt x="345" y="1111"/>
                  </a:lnTo>
                  <a:lnTo>
                    <a:pt x="403" y="1019"/>
                  </a:lnTo>
                  <a:lnTo>
                    <a:pt x="465" y="930"/>
                  </a:lnTo>
                  <a:lnTo>
                    <a:pt x="533" y="843"/>
                  </a:lnTo>
                  <a:lnTo>
                    <a:pt x="603" y="761"/>
                  </a:lnTo>
                  <a:lnTo>
                    <a:pt x="679" y="683"/>
                  </a:lnTo>
                  <a:lnTo>
                    <a:pt x="757" y="607"/>
                  </a:lnTo>
                  <a:lnTo>
                    <a:pt x="838" y="536"/>
                  </a:lnTo>
                  <a:lnTo>
                    <a:pt x="922" y="468"/>
                  </a:lnTo>
                  <a:lnTo>
                    <a:pt x="1012" y="405"/>
                  </a:lnTo>
                  <a:lnTo>
                    <a:pt x="1103" y="347"/>
                  </a:lnTo>
                  <a:lnTo>
                    <a:pt x="1197" y="291"/>
                  </a:lnTo>
                  <a:lnTo>
                    <a:pt x="1294" y="241"/>
                  </a:lnTo>
                  <a:lnTo>
                    <a:pt x="1394" y="195"/>
                  </a:lnTo>
                  <a:lnTo>
                    <a:pt x="1496" y="156"/>
                  </a:lnTo>
                  <a:lnTo>
                    <a:pt x="1601" y="119"/>
                  </a:lnTo>
                  <a:lnTo>
                    <a:pt x="1709" y="88"/>
                  </a:lnTo>
                  <a:lnTo>
                    <a:pt x="1816" y="63"/>
                  </a:lnTo>
                  <a:lnTo>
                    <a:pt x="1927" y="43"/>
                  </a:lnTo>
                  <a:lnTo>
                    <a:pt x="2040" y="29"/>
                  </a:lnTo>
                  <a:lnTo>
                    <a:pt x="2154" y="20"/>
                  </a:lnTo>
                  <a:lnTo>
                    <a:pt x="2270" y="17"/>
                  </a:lnTo>
                  <a:lnTo>
                    <a:pt x="2270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58" name="Freeform 88"/>
            <p:cNvSpPr>
              <a:spLocks/>
            </p:cNvSpPr>
            <p:nvPr/>
          </p:nvSpPr>
          <p:spPr bwMode="auto">
            <a:xfrm>
              <a:off x="2587" y="1970"/>
              <a:ext cx="284" cy="285"/>
            </a:xfrm>
            <a:custGeom>
              <a:avLst/>
              <a:gdLst>
                <a:gd name="T0" fmla="*/ 2350 w 4257"/>
                <a:gd name="T1" fmla="*/ 10 h 4272"/>
                <a:gd name="T2" fmla="*/ 2665 w 4257"/>
                <a:gd name="T3" fmla="*/ 68 h 4272"/>
                <a:gd name="T4" fmla="*/ 2962 w 4257"/>
                <a:gd name="T5" fmla="*/ 168 h 4272"/>
                <a:gd name="T6" fmla="*/ 3236 w 4257"/>
                <a:gd name="T7" fmla="*/ 310 h 4272"/>
                <a:gd name="T8" fmla="*/ 3486 w 4257"/>
                <a:gd name="T9" fmla="*/ 490 h 4272"/>
                <a:gd name="T10" fmla="*/ 3707 w 4257"/>
                <a:gd name="T11" fmla="*/ 703 h 4272"/>
                <a:gd name="T12" fmla="*/ 3896 w 4257"/>
                <a:gd name="T13" fmla="*/ 946 h 4272"/>
                <a:gd name="T14" fmla="*/ 4049 w 4257"/>
                <a:gd name="T15" fmla="*/ 1216 h 4272"/>
                <a:gd name="T16" fmla="*/ 4163 w 4257"/>
                <a:gd name="T17" fmla="*/ 1507 h 4272"/>
                <a:gd name="T18" fmla="*/ 4232 w 4257"/>
                <a:gd name="T19" fmla="*/ 1817 h 4272"/>
                <a:gd name="T20" fmla="*/ 4257 w 4257"/>
                <a:gd name="T21" fmla="*/ 2143 h 4272"/>
                <a:gd name="T22" fmla="*/ 4232 w 4257"/>
                <a:gd name="T23" fmla="*/ 2467 h 4272"/>
                <a:gd name="T24" fmla="*/ 4163 w 4257"/>
                <a:gd name="T25" fmla="*/ 2774 h 4272"/>
                <a:gd name="T26" fmla="*/ 4049 w 4257"/>
                <a:gd name="T27" fmla="*/ 3063 h 4272"/>
                <a:gd name="T28" fmla="*/ 3896 w 4257"/>
                <a:gd name="T29" fmla="*/ 3330 h 4272"/>
                <a:gd name="T30" fmla="*/ 3707 w 4257"/>
                <a:gd name="T31" fmla="*/ 3572 h 4272"/>
                <a:gd name="T32" fmla="*/ 3486 w 4257"/>
                <a:gd name="T33" fmla="*/ 3783 h 4272"/>
                <a:gd name="T34" fmla="*/ 3236 w 4257"/>
                <a:gd name="T35" fmla="*/ 3961 h 4272"/>
                <a:gd name="T36" fmla="*/ 2962 w 4257"/>
                <a:gd name="T37" fmla="*/ 4104 h 4272"/>
                <a:gd name="T38" fmla="*/ 2665 w 4257"/>
                <a:gd name="T39" fmla="*/ 4205 h 4272"/>
                <a:gd name="T40" fmla="*/ 2350 w 4257"/>
                <a:gd name="T41" fmla="*/ 4260 h 4272"/>
                <a:gd name="T42" fmla="*/ 2024 w 4257"/>
                <a:gd name="T43" fmla="*/ 4269 h 4272"/>
                <a:gd name="T44" fmla="*/ 1703 w 4257"/>
                <a:gd name="T45" fmla="*/ 4229 h 4272"/>
                <a:gd name="T46" fmla="*/ 1400 w 4257"/>
                <a:gd name="T47" fmla="*/ 4143 h 4272"/>
                <a:gd name="T48" fmla="*/ 1116 w 4257"/>
                <a:gd name="T49" fmla="*/ 4014 h 4272"/>
                <a:gd name="T50" fmla="*/ 856 w 4257"/>
                <a:gd name="T51" fmla="*/ 3847 h 4272"/>
                <a:gd name="T52" fmla="*/ 624 w 4257"/>
                <a:gd name="T53" fmla="*/ 3646 h 4272"/>
                <a:gd name="T54" fmla="*/ 423 w 4257"/>
                <a:gd name="T55" fmla="*/ 3415 h 4272"/>
                <a:gd name="T56" fmla="*/ 258 w 4257"/>
                <a:gd name="T57" fmla="*/ 3155 h 4272"/>
                <a:gd name="T58" fmla="*/ 129 w 4257"/>
                <a:gd name="T59" fmla="*/ 2872 h 4272"/>
                <a:gd name="T60" fmla="*/ 43 w 4257"/>
                <a:gd name="T61" fmla="*/ 2570 h 4272"/>
                <a:gd name="T62" fmla="*/ 3 w 4257"/>
                <a:gd name="T63" fmla="*/ 2252 h 4272"/>
                <a:gd name="T64" fmla="*/ 10 w 4257"/>
                <a:gd name="T65" fmla="*/ 1924 h 4272"/>
                <a:gd name="T66" fmla="*/ 67 w 4257"/>
                <a:gd name="T67" fmla="*/ 1608 h 4272"/>
                <a:gd name="T68" fmla="*/ 167 w 4257"/>
                <a:gd name="T69" fmla="*/ 1310 h 4272"/>
                <a:gd name="T70" fmla="*/ 308 w 4257"/>
                <a:gd name="T71" fmla="*/ 1033 h 4272"/>
                <a:gd name="T72" fmla="*/ 487 w 4257"/>
                <a:gd name="T73" fmla="*/ 780 h 4272"/>
                <a:gd name="T74" fmla="*/ 699 w 4257"/>
                <a:gd name="T75" fmla="*/ 557 h 4272"/>
                <a:gd name="T76" fmla="*/ 940 w 4257"/>
                <a:gd name="T77" fmla="*/ 365 h 4272"/>
                <a:gd name="T78" fmla="*/ 1209 w 4257"/>
                <a:gd name="T79" fmla="*/ 212 h 4272"/>
                <a:gd name="T80" fmla="*/ 1498 w 4257"/>
                <a:gd name="T81" fmla="*/ 96 h 4272"/>
                <a:gd name="T82" fmla="*/ 1809 w 4257"/>
                <a:gd name="T83" fmla="*/ 24 h 4272"/>
                <a:gd name="T84" fmla="*/ 2132 w 4257"/>
                <a:gd name="T85" fmla="*/ 0 h 427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4257"/>
                <a:gd name="T130" fmla="*/ 0 h 4272"/>
                <a:gd name="T131" fmla="*/ 4257 w 4257"/>
                <a:gd name="T132" fmla="*/ 4272 h 427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4257" h="4272">
                  <a:moveTo>
                    <a:pt x="2132" y="0"/>
                  </a:moveTo>
                  <a:lnTo>
                    <a:pt x="2243" y="2"/>
                  </a:lnTo>
                  <a:lnTo>
                    <a:pt x="2350" y="10"/>
                  </a:lnTo>
                  <a:lnTo>
                    <a:pt x="2456" y="24"/>
                  </a:lnTo>
                  <a:lnTo>
                    <a:pt x="2562" y="43"/>
                  </a:lnTo>
                  <a:lnTo>
                    <a:pt x="2665" y="68"/>
                  </a:lnTo>
                  <a:lnTo>
                    <a:pt x="2766" y="96"/>
                  </a:lnTo>
                  <a:lnTo>
                    <a:pt x="2865" y="130"/>
                  </a:lnTo>
                  <a:lnTo>
                    <a:pt x="2962" y="168"/>
                  </a:lnTo>
                  <a:lnTo>
                    <a:pt x="3055" y="212"/>
                  </a:lnTo>
                  <a:lnTo>
                    <a:pt x="3147" y="260"/>
                  </a:lnTo>
                  <a:lnTo>
                    <a:pt x="3236" y="310"/>
                  </a:lnTo>
                  <a:lnTo>
                    <a:pt x="3322" y="365"/>
                  </a:lnTo>
                  <a:lnTo>
                    <a:pt x="3406" y="426"/>
                  </a:lnTo>
                  <a:lnTo>
                    <a:pt x="3486" y="490"/>
                  </a:lnTo>
                  <a:lnTo>
                    <a:pt x="3562" y="557"/>
                  </a:lnTo>
                  <a:lnTo>
                    <a:pt x="3637" y="628"/>
                  </a:lnTo>
                  <a:lnTo>
                    <a:pt x="3707" y="703"/>
                  </a:lnTo>
                  <a:lnTo>
                    <a:pt x="3773" y="780"/>
                  </a:lnTo>
                  <a:lnTo>
                    <a:pt x="3836" y="862"/>
                  </a:lnTo>
                  <a:lnTo>
                    <a:pt x="3896" y="946"/>
                  </a:lnTo>
                  <a:lnTo>
                    <a:pt x="3950" y="1033"/>
                  </a:lnTo>
                  <a:lnTo>
                    <a:pt x="4002" y="1123"/>
                  </a:lnTo>
                  <a:lnTo>
                    <a:pt x="4049" y="1216"/>
                  </a:lnTo>
                  <a:lnTo>
                    <a:pt x="4090" y="1310"/>
                  </a:lnTo>
                  <a:lnTo>
                    <a:pt x="4129" y="1408"/>
                  </a:lnTo>
                  <a:lnTo>
                    <a:pt x="4163" y="1507"/>
                  </a:lnTo>
                  <a:lnTo>
                    <a:pt x="4189" y="1608"/>
                  </a:lnTo>
                  <a:lnTo>
                    <a:pt x="4213" y="1712"/>
                  </a:lnTo>
                  <a:lnTo>
                    <a:pt x="4232" y="1817"/>
                  </a:lnTo>
                  <a:lnTo>
                    <a:pt x="4246" y="1924"/>
                  </a:lnTo>
                  <a:lnTo>
                    <a:pt x="4253" y="2034"/>
                  </a:lnTo>
                  <a:lnTo>
                    <a:pt x="4257" y="2143"/>
                  </a:lnTo>
                  <a:lnTo>
                    <a:pt x="4253" y="2252"/>
                  </a:lnTo>
                  <a:lnTo>
                    <a:pt x="4246" y="2360"/>
                  </a:lnTo>
                  <a:lnTo>
                    <a:pt x="4232" y="2467"/>
                  </a:lnTo>
                  <a:lnTo>
                    <a:pt x="4213" y="2570"/>
                  </a:lnTo>
                  <a:lnTo>
                    <a:pt x="4189" y="2672"/>
                  </a:lnTo>
                  <a:lnTo>
                    <a:pt x="4163" y="2774"/>
                  </a:lnTo>
                  <a:lnTo>
                    <a:pt x="4129" y="2872"/>
                  </a:lnTo>
                  <a:lnTo>
                    <a:pt x="4090" y="2969"/>
                  </a:lnTo>
                  <a:lnTo>
                    <a:pt x="4049" y="3063"/>
                  </a:lnTo>
                  <a:lnTo>
                    <a:pt x="4002" y="3155"/>
                  </a:lnTo>
                  <a:lnTo>
                    <a:pt x="3950" y="3245"/>
                  </a:lnTo>
                  <a:lnTo>
                    <a:pt x="3896" y="3330"/>
                  </a:lnTo>
                  <a:lnTo>
                    <a:pt x="3836" y="3415"/>
                  </a:lnTo>
                  <a:lnTo>
                    <a:pt x="3773" y="3496"/>
                  </a:lnTo>
                  <a:lnTo>
                    <a:pt x="3707" y="3572"/>
                  </a:lnTo>
                  <a:lnTo>
                    <a:pt x="3637" y="3646"/>
                  </a:lnTo>
                  <a:lnTo>
                    <a:pt x="3562" y="3717"/>
                  </a:lnTo>
                  <a:lnTo>
                    <a:pt x="3486" y="3783"/>
                  </a:lnTo>
                  <a:lnTo>
                    <a:pt x="3406" y="3847"/>
                  </a:lnTo>
                  <a:lnTo>
                    <a:pt x="3322" y="3907"/>
                  </a:lnTo>
                  <a:lnTo>
                    <a:pt x="3236" y="3961"/>
                  </a:lnTo>
                  <a:lnTo>
                    <a:pt x="3147" y="4014"/>
                  </a:lnTo>
                  <a:lnTo>
                    <a:pt x="3055" y="4061"/>
                  </a:lnTo>
                  <a:lnTo>
                    <a:pt x="2962" y="4104"/>
                  </a:lnTo>
                  <a:lnTo>
                    <a:pt x="2865" y="4143"/>
                  </a:lnTo>
                  <a:lnTo>
                    <a:pt x="2766" y="4176"/>
                  </a:lnTo>
                  <a:lnTo>
                    <a:pt x="2665" y="4205"/>
                  </a:lnTo>
                  <a:lnTo>
                    <a:pt x="2562" y="4229"/>
                  </a:lnTo>
                  <a:lnTo>
                    <a:pt x="2456" y="4247"/>
                  </a:lnTo>
                  <a:lnTo>
                    <a:pt x="2350" y="4260"/>
                  </a:lnTo>
                  <a:lnTo>
                    <a:pt x="2243" y="4269"/>
                  </a:lnTo>
                  <a:lnTo>
                    <a:pt x="2132" y="4272"/>
                  </a:lnTo>
                  <a:lnTo>
                    <a:pt x="2024" y="4269"/>
                  </a:lnTo>
                  <a:lnTo>
                    <a:pt x="1915" y="4260"/>
                  </a:lnTo>
                  <a:lnTo>
                    <a:pt x="1809" y="4247"/>
                  </a:lnTo>
                  <a:lnTo>
                    <a:pt x="1703" y="4229"/>
                  </a:lnTo>
                  <a:lnTo>
                    <a:pt x="1600" y="4205"/>
                  </a:lnTo>
                  <a:lnTo>
                    <a:pt x="1498" y="4176"/>
                  </a:lnTo>
                  <a:lnTo>
                    <a:pt x="1400" y="4143"/>
                  </a:lnTo>
                  <a:lnTo>
                    <a:pt x="1303" y="4104"/>
                  </a:lnTo>
                  <a:lnTo>
                    <a:pt x="1209" y="4061"/>
                  </a:lnTo>
                  <a:lnTo>
                    <a:pt x="1116" y="4014"/>
                  </a:lnTo>
                  <a:lnTo>
                    <a:pt x="1026" y="3961"/>
                  </a:lnTo>
                  <a:lnTo>
                    <a:pt x="940" y="3907"/>
                  </a:lnTo>
                  <a:lnTo>
                    <a:pt x="856" y="3847"/>
                  </a:lnTo>
                  <a:lnTo>
                    <a:pt x="776" y="3783"/>
                  </a:lnTo>
                  <a:lnTo>
                    <a:pt x="699" y="3717"/>
                  </a:lnTo>
                  <a:lnTo>
                    <a:pt x="624" y="3646"/>
                  </a:lnTo>
                  <a:lnTo>
                    <a:pt x="554" y="3572"/>
                  </a:lnTo>
                  <a:lnTo>
                    <a:pt x="487" y="3496"/>
                  </a:lnTo>
                  <a:lnTo>
                    <a:pt x="423" y="3415"/>
                  </a:lnTo>
                  <a:lnTo>
                    <a:pt x="364" y="3330"/>
                  </a:lnTo>
                  <a:lnTo>
                    <a:pt x="308" y="3245"/>
                  </a:lnTo>
                  <a:lnTo>
                    <a:pt x="258" y="3155"/>
                  </a:lnTo>
                  <a:lnTo>
                    <a:pt x="210" y="3063"/>
                  </a:lnTo>
                  <a:lnTo>
                    <a:pt x="167" y="2969"/>
                  </a:lnTo>
                  <a:lnTo>
                    <a:pt x="129" y="2872"/>
                  </a:lnTo>
                  <a:lnTo>
                    <a:pt x="95" y="2774"/>
                  </a:lnTo>
                  <a:lnTo>
                    <a:pt x="67" y="2672"/>
                  </a:lnTo>
                  <a:lnTo>
                    <a:pt x="43" y="2570"/>
                  </a:lnTo>
                  <a:lnTo>
                    <a:pt x="25" y="2467"/>
                  </a:lnTo>
                  <a:lnTo>
                    <a:pt x="10" y="2360"/>
                  </a:lnTo>
                  <a:lnTo>
                    <a:pt x="3" y="2252"/>
                  </a:lnTo>
                  <a:lnTo>
                    <a:pt x="0" y="2143"/>
                  </a:lnTo>
                  <a:lnTo>
                    <a:pt x="3" y="2034"/>
                  </a:lnTo>
                  <a:lnTo>
                    <a:pt x="10" y="1924"/>
                  </a:lnTo>
                  <a:lnTo>
                    <a:pt x="25" y="1817"/>
                  </a:lnTo>
                  <a:lnTo>
                    <a:pt x="43" y="1712"/>
                  </a:lnTo>
                  <a:lnTo>
                    <a:pt x="67" y="1608"/>
                  </a:lnTo>
                  <a:lnTo>
                    <a:pt x="95" y="1507"/>
                  </a:lnTo>
                  <a:lnTo>
                    <a:pt x="129" y="1408"/>
                  </a:lnTo>
                  <a:lnTo>
                    <a:pt x="167" y="1310"/>
                  </a:lnTo>
                  <a:lnTo>
                    <a:pt x="210" y="1216"/>
                  </a:lnTo>
                  <a:lnTo>
                    <a:pt x="258" y="1123"/>
                  </a:lnTo>
                  <a:lnTo>
                    <a:pt x="308" y="1033"/>
                  </a:lnTo>
                  <a:lnTo>
                    <a:pt x="364" y="946"/>
                  </a:lnTo>
                  <a:lnTo>
                    <a:pt x="423" y="862"/>
                  </a:lnTo>
                  <a:lnTo>
                    <a:pt x="487" y="780"/>
                  </a:lnTo>
                  <a:lnTo>
                    <a:pt x="554" y="703"/>
                  </a:lnTo>
                  <a:lnTo>
                    <a:pt x="624" y="628"/>
                  </a:lnTo>
                  <a:lnTo>
                    <a:pt x="699" y="557"/>
                  </a:lnTo>
                  <a:lnTo>
                    <a:pt x="776" y="490"/>
                  </a:lnTo>
                  <a:lnTo>
                    <a:pt x="856" y="426"/>
                  </a:lnTo>
                  <a:lnTo>
                    <a:pt x="940" y="365"/>
                  </a:lnTo>
                  <a:lnTo>
                    <a:pt x="1026" y="310"/>
                  </a:lnTo>
                  <a:lnTo>
                    <a:pt x="1116" y="260"/>
                  </a:lnTo>
                  <a:lnTo>
                    <a:pt x="1209" y="212"/>
                  </a:lnTo>
                  <a:lnTo>
                    <a:pt x="1303" y="168"/>
                  </a:lnTo>
                  <a:lnTo>
                    <a:pt x="1400" y="130"/>
                  </a:lnTo>
                  <a:lnTo>
                    <a:pt x="1498" y="96"/>
                  </a:lnTo>
                  <a:lnTo>
                    <a:pt x="1600" y="68"/>
                  </a:lnTo>
                  <a:lnTo>
                    <a:pt x="1703" y="43"/>
                  </a:lnTo>
                  <a:lnTo>
                    <a:pt x="1809" y="24"/>
                  </a:lnTo>
                  <a:lnTo>
                    <a:pt x="1915" y="10"/>
                  </a:lnTo>
                  <a:lnTo>
                    <a:pt x="2024" y="2"/>
                  </a:lnTo>
                  <a:lnTo>
                    <a:pt x="2132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59" name="Freeform 89"/>
            <p:cNvSpPr>
              <a:spLocks/>
            </p:cNvSpPr>
            <p:nvPr/>
          </p:nvSpPr>
          <p:spPr bwMode="auto">
            <a:xfrm>
              <a:off x="2725" y="2129"/>
              <a:ext cx="71" cy="96"/>
            </a:xfrm>
            <a:custGeom>
              <a:avLst/>
              <a:gdLst>
                <a:gd name="T0" fmla="*/ 0 w 1068"/>
                <a:gd name="T1" fmla="*/ 1444 h 1445"/>
                <a:gd name="T2" fmla="*/ 14 w 1068"/>
                <a:gd name="T3" fmla="*/ 1445 h 1445"/>
                <a:gd name="T4" fmla="*/ 30 w 1068"/>
                <a:gd name="T5" fmla="*/ 1445 h 1445"/>
                <a:gd name="T6" fmla="*/ 44 w 1068"/>
                <a:gd name="T7" fmla="*/ 1445 h 1445"/>
                <a:gd name="T8" fmla="*/ 59 w 1068"/>
                <a:gd name="T9" fmla="*/ 1445 h 1445"/>
                <a:gd name="T10" fmla="*/ 128 w 1068"/>
                <a:gd name="T11" fmla="*/ 1444 h 1445"/>
                <a:gd name="T12" fmla="*/ 198 w 1068"/>
                <a:gd name="T13" fmla="*/ 1440 h 1445"/>
                <a:gd name="T14" fmla="*/ 269 w 1068"/>
                <a:gd name="T15" fmla="*/ 1433 h 1445"/>
                <a:gd name="T16" fmla="*/ 339 w 1068"/>
                <a:gd name="T17" fmla="*/ 1423 h 1445"/>
                <a:gd name="T18" fmla="*/ 409 w 1068"/>
                <a:gd name="T19" fmla="*/ 1412 h 1445"/>
                <a:gd name="T20" fmla="*/ 479 w 1068"/>
                <a:gd name="T21" fmla="*/ 1397 h 1445"/>
                <a:gd name="T22" fmla="*/ 547 w 1068"/>
                <a:gd name="T23" fmla="*/ 1379 h 1445"/>
                <a:gd name="T24" fmla="*/ 616 w 1068"/>
                <a:gd name="T25" fmla="*/ 1357 h 1445"/>
                <a:gd name="T26" fmla="*/ 682 w 1068"/>
                <a:gd name="T27" fmla="*/ 1335 h 1445"/>
                <a:gd name="T28" fmla="*/ 745 w 1068"/>
                <a:gd name="T29" fmla="*/ 1307 h 1445"/>
                <a:gd name="T30" fmla="*/ 807 w 1068"/>
                <a:gd name="T31" fmla="*/ 1276 h 1445"/>
                <a:gd name="T32" fmla="*/ 866 w 1068"/>
                <a:gd name="T33" fmla="*/ 1241 h 1445"/>
                <a:gd name="T34" fmla="*/ 922 w 1068"/>
                <a:gd name="T35" fmla="*/ 1204 h 1445"/>
                <a:gd name="T36" fmla="*/ 974 w 1068"/>
                <a:gd name="T37" fmla="*/ 1163 h 1445"/>
                <a:gd name="T38" fmla="*/ 1022 w 1068"/>
                <a:gd name="T39" fmla="*/ 1120 h 1445"/>
                <a:gd name="T40" fmla="*/ 1068 w 1068"/>
                <a:gd name="T41" fmla="*/ 1071 h 1445"/>
                <a:gd name="T42" fmla="*/ 1062 w 1068"/>
                <a:gd name="T43" fmla="*/ 1065 h 1445"/>
                <a:gd name="T44" fmla="*/ 1045 w 1068"/>
                <a:gd name="T45" fmla="*/ 1048 h 1445"/>
                <a:gd name="T46" fmla="*/ 1016 w 1068"/>
                <a:gd name="T47" fmla="*/ 1019 h 1445"/>
                <a:gd name="T48" fmla="*/ 977 w 1068"/>
                <a:gd name="T49" fmla="*/ 982 h 1445"/>
                <a:gd name="T50" fmla="*/ 931 w 1068"/>
                <a:gd name="T51" fmla="*/ 934 h 1445"/>
                <a:gd name="T52" fmla="*/ 875 w 1068"/>
                <a:gd name="T53" fmla="*/ 879 h 1445"/>
                <a:gd name="T54" fmla="*/ 811 w 1068"/>
                <a:gd name="T55" fmla="*/ 815 h 1445"/>
                <a:gd name="T56" fmla="*/ 739 w 1068"/>
                <a:gd name="T57" fmla="*/ 743 h 1445"/>
                <a:gd name="T58" fmla="*/ 663 w 1068"/>
                <a:gd name="T59" fmla="*/ 664 h 1445"/>
                <a:gd name="T60" fmla="*/ 579 w 1068"/>
                <a:gd name="T61" fmla="*/ 582 h 1445"/>
                <a:gd name="T62" fmla="*/ 492 w 1068"/>
                <a:gd name="T63" fmla="*/ 493 h 1445"/>
                <a:gd name="T64" fmla="*/ 398 w 1068"/>
                <a:gd name="T65" fmla="*/ 401 h 1445"/>
                <a:gd name="T66" fmla="*/ 302 w 1068"/>
                <a:gd name="T67" fmla="*/ 304 h 1445"/>
                <a:gd name="T68" fmla="*/ 204 w 1068"/>
                <a:gd name="T69" fmla="*/ 205 h 1445"/>
                <a:gd name="T70" fmla="*/ 101 w 1068"/>
                <a:gd name="T71" fmla="*/ 104 h 1445"/>
                <a:gd name="T72" fmla="*/ 0 w 1068"/>
                <a:gd name="T73" fmla="*/ 0 h 1445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068"/>
                <a:gd name="T112" fmla="*/ 0 h 1445"/>
                <a:gd name="T113" fmla="*/ 1068 w 1068"/>
                <a:gd name="T114" fmla="*/ 1445 h 1445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068" h="1445">
                  <a:moveTo>
                    <a:pt x="0" y="0"/>
                  </a:moveTo>
                  <a:lnTo>
                    <a:pt x="0" y="1444"/>
                  </a:lnTo>
                  <a:lnTo>
                    <a:pt x="7" y="1444"/>
                  </a:lnTo>
                  <a:lnTo>
                    <a:pt x="14" y="1445"/>
                  </a:lnTo>
                  <a:lnTo>
                    <a:pt x="22" y="1445"/>
                  </a:lnTo>
                  <a:lnTo>
                    <a:pt x="30" y="1445"/>
                  </a:lnTo>
                  <a:lnTo>
                    <a:pt x="36" y="1445"/>
                  </a:lnTo>
                  <a:lnTo>
                    <a:pt x="44" y="1445"/>
                  </a:lnTo>
                  <a:lnTo>
                    <a:pt x="52" y="1445"/>
                  </a:lnTo>
                  <a:lnTo>
                    <a:pt x="59" y="1445"/>
                  </a:lnTo>
                  <a:lnTo>
                    <a:pt x="93" y="1445"/>
                  </a:lnTo>
                  <a:lnTo>
                    <a:pt x="128" y="1444"/>
                  </a:lnTo>
                  <a:lnTo>
                    <a:pt x="163" y="1442"/>
                  </a:lnTo>
                  <a:lnTo>
                    <a:pt x="198" y="1440"/>
                  </a:lnTo>
                  <a:lnTo>
                    <a:pt x="234" y="1437"/>
                  </a:lnTo>
                  <a:lnTo>
                    <a:pt x="269" y="1433"/>
                  </a:lnTo>
                  <a:lnTo>
                    <a:pt x="303" y="1429"/>
                  </a:lnTo>
                  <a:lnTo>
                    <a:pt x="339" y="1423"/>
                  </a:lnTo>
                  <a:lnTo>
                    <a:pt x="374" y="1418"/>
                  </a:lnTo>
                  <a:lnTo>
                    <a:pt x="409" y="1412"/>
                  </a:lnTo>
                  <a:lnTo>
                    <a:pt x="445" y="1404"/>
                  </a:lnTo>
                  <a:lnTo>
                    <a:pt x="479" y="1397"/>
                  </a:lnTo>
                  <a:lnTo>
                    <a:pt x="513" y="1388"/>
                  </a:lnTo>
                  <a:lnTo>
                    <a:pt x="547" y="1379"/>
                  </a:lnTo>
                  <a:lnTo>
                    <a:pt x="581" y="1368"/>
                  </a:lnTo>
                  <a:lnTo>
                    <a:pt x="616" y="1357"/>
                  </a:lnTo>
                  <a:lnTo>
                    <a:pt x="649" y="1347"/>
                  </a:lnTo>
                  <a:lnTo>
                    <a:pt x="682" y="1335"/>
                  </a:lnTo>
                  <a:lnTo>
                    <a:pt x="714" y="1321"/>
                  </a:lnTo>
                  <a:lnTo>
                    <a:pt x="745" y="1307"/>
                  </a:lnTo>
                  <a:lnTo>
                    <a:pt x="776" y="1291"/>
                  </a:lnTo>
                  <a:lnTo>
                    <a:pt x="807" y="1276"/>
                  </a:lnTo>
                  <a:lnTo>
                    <a:pt x="836" y="1259"/>
                  </a:lnTo>
                  <a:lnTo>
                    <a:pt x="866" y="1241"/>
                  </a:lnTo>
                  <a:lnTo>
                    <a:pt x="894" y="1223"/>
                  </a:lnTo>
                  <a:lnTo>
                    <a:pt x="922" y="1204"/>
                  </a:lnTo>
                  <a:lnTo>
                    <a:pt x="949" y="1184"/>
                  </a:lnTo>
                  <a:lnTo>
                    <a:pt x="974" y="1163"/>
                  </a:lnTo>
                  <a:lnTo>
                    <a:pt x="999" y="1141"/>
                  </a:lnTo>
                  <a:lnTo>
                    <a:pt x="1022" y="1120"/>
                  </a:lnTo>
                  <a:lnTo>
                    <a:pt x="1046" y="1096"/>
                  </a:lnTo>
                  <a:lnTo>
                    <a:pt x="1068" y="1071"/>
                  </a:lnTo>
                  <a:lnTo>
                    <a:pt x="1066" y="1069"/>
                  </a:lnTo>
                  <a:lnTo>
                    <a:pt x="1062" y="1065"/>
                  </a:lnTo>
                  <a:lnTo>
                    <a:pt x="1054" y="1058"/>
                  </a:lnTo>
                  <a:lnTo>
                    <a:pt x="1045" y="1048"/>
                  </a:lnTo>
                  <a:lnTo>
                    <a:pt x="1032" y="1035"/>
                  </a:lnTo>
                  <a:lnTo>
                    <a:pt x="1016" y="1019"/>
                  </a:lnTo>
                  <a:lnTo>
                    <a:pt x="999" y="1002"/>
                  </a:lnTo>
                  <a:lnTo>
                    <a:pt x="977" y="982"/>
                  </a:lnTo>
                  <a:lnTo>
                    <a:pt x="956" y="960"/>
                  </a:lnTo>
                  <a:lnTo>
                    <a:pt x="931" y="934"/>
                  </a:lnTo>
                  <a:lnTo>
                    <a:pt x="905" y="907"/>
                  </a:lnTo>
                  <a:lnTo>
                    <a:pt x="875" y="879"/>
                  </a:lnTo>
                  <a:lnTo>
                    <a:pt x="844" y="848"/>
                  </a:lnTo>
                  <a:lnTo>
                    <a:pt x="811" y="815"/>
                  </a:lnTo>
                  <a:lnTo>
                    <a:pt x="776" y="779"/>
                  </a:lnTo>
                  <a:lnTo>
                    <a:pt x="739" y="743"/>
                  </a:lnTo>
                  <a:lnTo>
                    <a:pt x="702" y="705"/>
                  </a:lnTo>
                  <a:lnTo>
                    <a:pt x="663" y="664"/>
                  </a:lnTo>
                  <a:lnTo>
                    <a:pt x="621" y="625"/>
                  </a:lnTo>
                  <a:lnTo>
                    <a:pt x="579" y="582"/>
                  </a:lnTo>
                  <a:lnTo>
                    <a:pt x="536" y="538"/>
                  </a:lnTo>
                  <a:lnTo>
                    <a:pt x="492" y="493"/>
                  </a:lnTo>
                  <a:lnTo>
                    <a:pt x="446" y="447"/>
                  </a:lnTo>
                  <a:lnTo>
                    <a:pt x="398" y="401"/>
                  </a:lnTo>
                  <a:lnTo>
                    <a:pt x="350" y="353"/>
                  </a:lnTo>
                  <a:lnTo>
                    <a:pt x="302" y="304"/>
                  </a:lnTo>
                  <a:lnTo>
                    <a:pt x="254" y="254"/>
                  </a:lnTo>
                  <a:lnTo>
                    <a:pt x="204" y="205"/>
                  </a:lnTo>
                  <a:lnTo>
                    <a:pt x="152" y="155"/>
                  </a:lnTo>
                  <a:lnTo>
                    <a:pt x="101" y="104"/>
                  </a:lnTo>
                  <a:lnTo>
                    <a:pt x="52" y="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60" name="Freeform 90"/>
            <p:cNvSpPr>
              <a:spLocks/>
            </p:cNvSpPr>
            <p:nvPr/>
          </p:nvSpPr>
          <p:spPr bwMode="auto">
            <a:xfrm>
              <a:off x="2725" y="1999"/>
              <a:ext cx="117" cy="186"/>
            </a:xfrm>
            <a:custGeom>
              <a:avLst/>
              <a:gdLst>
                <a:gd name="T0" fmla="*/ 0 w 1747"/>
                <a:gd name="T1" fmla="*/ 1484 h 2794"/>
                <a:gd name="T2" fmla="*/ 119 w 1747"/>
                <a:gd name="T3" fmla="*/ 1604 h 2794"/>
                <a:gd name="T4" fmla="*/ 240 w 1747"/>
                <a:gd name="T5" fmla="*/ 1721 h 2794"/>
                <a:gd name="T6" fmla="*/ 358 w 1747"/>
                <a:gd name="T7" fmla="*/ 1839 h 2794"/>
                <a:gd name="T8" fmla="*/ 475 w 1747"/>
                <a:gd name="T9" fmla="*/ 1955 h 2794"/>
                <a:gd name="T10" fmla="*/ 589 w 1747"/>
                <a:gd name="T11" fmla="*/ 2068 h 2794"/>
                <a:gd name="T12" fmla="*/ 698 w 1747"/>
                <a:gd name="T13" fmla="*/ 2174 h 2794"/>
                <a:gd name="T14" fmla="*/ 801 w 1747"/>
                <a:gd name="T15" fmla="*/ 2278 h 2794"/>
                <a:gd name="T16" fmla="*/ 899 w 1747"/>
                <a:gd name="T17" fmla="*/ 2376 h 2794"/>
                <a:gd name="T18" fmla="*/ 989 w 1747"/>
                <a:gd name="T19" fmla="*/ 2464 h 2794"/>
                <a:gd name="T20" fmla="*/ 1070 w 1747"/>
                <a:gd name="T21" fmla="*/ 2545 h 2794"/>
                <a:gd name="T22" fmla="*/ 1143 w 1747"/>
                <a:gd name="T23" fmla="*/ 2617 h 2794"/>
                <a:gd name="T24" fmla="*/ 1202 w 1747"/>
                <a:gd name="T25" fmla="*/ 2677 h 2794"/>
                <a:gd name="T26" fmla="*/ 1253 w 1747"/>
                <a:gd name="T27" fmla="*/ 2727 h 2794"/>
                <a:gd name="T28" fmla="*/ 1289 w 1747"/>
                <a:gd name="T29" fmla="*/ 2764 h 2794"/>
                <a:gd name="T30" fmla="*/ 1310 w 1747"/>
                <a:gd name="T31" fmla="*/ 2786 h 2794"/>
                <a:gd name="T32" fmla="*/ 1318 w 1747"/>
                <a:gd name="T33" fmla="*/ 2794 h 2794"/>
                <a:gd name="T34" fmla="*/ 1373 w 1747"/>
                <a:gd name="T35" fmla="*/ 2743 h 2794"/>
                <a:gd name="T36" fmla="*/ 1424 w 1747"/>
                <a:gd name="T37" fmla="*/ 2687 h 2794"/>
                <a:gd name="T38" fmla="*/ 1472 w 1747"/>
                <a:gd name="T39" fmla="*/ 2628 h 2794"/>
                <a:gd name="T40" fmla="*/ 1515 w 1747"/>
                <a:gd name="T41" fmla="*/ 2569 h 2794"/>
                <a:gd name="T42" fmla="*/ 1555 w 1747"/>
                <a:gd name="T43" fmla="*/ 2505 h 2794"/>
                <a:gd name="T44" fmla="*/ 1589 w 1747"/>
                <a:gd name="T45" fmla="*/ 2439 h 2794"/>
                <a:gd name="T46" fmla="*/ 1621 w 1747"/>
                <a:gd name="T47" fmla="*/ 2371 h 2794"/>
                <a:gd name="T48" fmla="*/ 1647 w 1747"/>
                <a:gd name="T49" fmla="*/ 2302 h 2794"/>
                <a:gd name="T50" fmla="*/ 1672 w 1747"/>
                <a:gd name="T51" fmla="*/ 2231 h 2794"/>
                <a:gd name="T52" fmla="*/ 1692 w 1747"/>
                <a:gd name="T53" fmla="*/ 2157 h 2794"/>
                <a:gd name="T54" fmla="*/ 1709 w 1747"/>
                <a:gd name="T55" fmla="*/ 2085 h 2794"/>
                <a:gd name="T56" fmla="*/ 1723 w 1747"/>
                <a:gd name="T57" fmla="*/ 2008 h 2794"/>
                <a:gd name="T58" fmla="*/ 1733 w 1747"/>
                <a:gd name="T59" fmla="*/ 1931 h 2794"/>
                <a:gd name="T60" fmla="*/ 1741 w 1747"/>
                <a:gd name="T61" fmla="*/ 1854 h 2794"/>
                <a:gd name="T62" fmla="*/ 1746 w 1747"/>
                <a:gd name="T63" fmla="*/ 1775 h 2794"/>
                <a:gd name="T64" fmla="*/ 1747 w 1747"/>
                <a:gd name="T65" fmla="*/ 1698 h 2794"/>
                <a:gd name="T66" fmla="*/ 1738 w 1747"/>
                <a:gd name="T67" fmla="*/ 1524 h 2794"/>
                <a:gd name="T68" fmla="*/ 1713 w 1747"/>
                <a:gd name="T69" fmla="*/ 1355 h 2794"/>
                <a:gd name="T70" fmla="*/ 1671 w 1747"/>
                <a:gd name="T71" fmla="*/ 1193 h 2794"/>
                <a:gd name="T72" fmla="*/ 1614 w 1747"/>
                <a:gd name="T73" fmla="*/ 1038 h 2794"/>
                <a:gd name="T74" fmla="*/ 1543 w 1747"/>
                <a:gd name="T75" fmla="*/ 890 h 2794"/>
                <a:gd name="T76" fmla="*/ 1458 w 1747"/>
                <a:gd name="T77" fmla="*/ 750 h 2794"/>
                <a:gd name="T78" fmla="*/ 1361 w 1747"/>
                <a:gd name="T79" fmla="*/ 618 h 2794"/>
                <a:gd name="T80" fmla="*/ 1253 w 1747"/>
                <a:gd name="T81" fmla="*/ 498 h 2794"/>
                <a:gd name="T82" fmla="*/ 1132 w 1747"/>
                <a:gd name="T83" fmla="*/ 387 h 2794"/>
                <a:gd name="T84" fmla="*/ 1002 w 1747"/>
                <a:gd name="T85" fmla="*/ 290 h 2794"/>
                <a:gd name="T86" fmla="*/ 863 w 1747"/>
                <a:gd name="T87" fmla="*/ 205 h 2794"/>
                <a:gd name="T88" fmla="*/ 716 w 1747"/>
                <a:gd name="T89" fmla="*/ 134 h 2794"/>
                <a:gd name="T90" fmla="*/ 561 w 1747"/>
                <a:gd name="T91" fmla="*/ 77 h 2794"/>
                <a:gd name="T92" fmla="*/ 398 w 1747"/>
                <a:gd name="T93" fmla="*/ 34 h 2794"/>
                <a:gd name="T94" fmla="*/ 231 w 1747"/>
                <a:gd name="T95" fmla="*/ 9 h 2794"/>
                <a:gd name="T96" fmla="*/ 59 w 1747"/>
                <a:gd name="T97" fmla="*/ 0 h 2794"/>
                <a:gd name="T98" fmla="*/ 44 w 1747"/>
                <a:gd name="T99" fmla="*/ 0 h 2794"/>
                <a:gd name="T100" fmla="*/ 30 w 1747"/>
                <a:gd name="T101" fmla="*/ 1 h 2794"/>
                <a:gd name="T102" fmla="*/ 14 w 1747"/>
                <a:gd name="T103" fmla="*/ 1 h 2794"/>
                <a:gd name="T104" fmla="*/ 0 w 1747"/>
                <a:gd name="T105" fmla="*/ 2 h 279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747"/>
                <a:gd name="T160" fmla="*/ 0 h 2794"/>
                <a:gd name="T161" fmla="*/ 1747 w 1747"/>
                <a:gd name="T162" fmla="*/ 2794 h 2794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747" h="2794">
                  <a:moveTo>
                    <a:pt x="0" y="2"/>
                  </a:moveTo>
                  <a:lnTo>
                    <a:pt x="0" y="1484"/>
                  </a:lnTo>
                  <a:lnTo>
                    <a:pt x="60" y="1544"/>
                  </a:lnTo>
                  <a:lnTo>
                    <a:pt x="119" y="1604"/>
                  </a:lnTo>
                  <a:lnTo>
                    <a:pt x="179" y="1662"/>
                  </a:lnTo>
                  <a:lnTo>
                    <a:pt x="240" y="1721"/>
                  </a:lnTo>
                  <a:lnTo>
                    <a:pt x="299" y="1781"/>
                  </a:lnTo>
                  <a:lnTo>
                    <a:pt x="358" y="1839"/>
                  </a:lnTo>
                  <a:lnTo>
                    <a:pt x="417" y="1898"/>
                  </a:lnTo>
                  <a:lnTo>
                    <a:pt x="475" y="1955"/>
                  </a:lnTo>
                  <a:lnTo>
                    <a:pt x="532" y="2012"/>
                  </a:lnTo>
                  <a:lnTo>
                    <a:pt x="589" y="2068"/>
                  </a:lnTo>
                  <a:lnTo>
                    <a:pt x="643" y="2121"/>
                  </a:lnTo>
                  <a:lnTo>
                    <a:pt x="698" y="2174"/>
                  </a:lnTo>
                  <a:lnTo>
                    <a:pt x="750" y="2226"/>
                  </a:lnTo>
                  <a:lnTo>
                    <a:pt x="801" y="2278"/>
                  </a:lnTo>
                  <a:lnTo>
                    <a:pt x="851" y="2328"/>
                  </a:lnTo>
                  <a:lnTo>
                    <a:pt x="899" y="2376"/>
                  </a:lnTo>
                  <a:lnTo>
                    <a:pt x="945" y="2419"/>
                  </a:lnTo>
                  <a:lnTo>
                    <a:pt x="989" y="2464"/>
                  </a:lnTo>
                  <a:lnTo>
                    <a:pt x="1031" y="2506"/>
                  </a:lnTo>
                  <a:lnTo>
                    <a:pt x="1070" y="2545"/>
                  </a:lnTo>
                  <a:lnTo>
                    <a:pt x="1109" y="2583"/>
                  </a:lnTo>
                  <a:lnTo>
                    <a:pt x="1143" y="2617"/>
                  </a:lnTo>
                  <a:lnTo>
                    <a:pt x="1175" y="2649"/>
                  </a:lnTo>
                  <a:lnTo>
                    <a:pt x="1202" y="2677"/>
                  </a:lnTo>
                  <a:lnTo>
                    <a:pt x="1229" y="2704"/>
                  </a:lnTo>
                  <a:lnTo>
                    <a:pt x="1253" y="2727"/>
                  </a:lnTo>
                  <a:lnTo>
                    <a:pt x="1272" y="2747"/>
                  </a:lnTo>
                  <a:lnTo>
                    <a:pt x="1289" y="2764"/>
                  </a:lnTo>
                  <a:lnTo>
                    <a:pt x="1301" y="2777"/>
                  </a:lnTo>
                  <a:lnTo>
                    <a:pt x="1310" y="2786"/>
                  </a:lnTo>
                  <a:lnTo>
                    <a:pt x="1316" y="2793"/>
                  </a:lnTo>
                  <a:lnTo>
                    <a:pt x="1318" y="2794"/>
                  </a:lnTo>
                  <a:lnTo>
                    <a:pt x="1347" y="2768"/>
                  </a:lnTo>
                  <a:lnTo>
                    <a:pt x="1373" y="2743"/>
                  </a:lnTo>
                  <a:lnTo>
                    <a:pt x="1400" y="2715"/>
                  </a:lnTo>
                  <a:lnTo>
                    <a:pt x="1424" y="2687"/>
                  </a:lnTo>
                  <a:lnTo>
                    <a:pt x="1449" y="2658"/>
                  </a:lnTo>
                  <a:lnTo>
                    <a:pt x="1472" y="2628"/>
                  </a:lnTo>
                  <a:lnTo>
                    <a:pt x="1494" y="2600"/>
                  </a:lnTo>
                  <a:lnTo>
                    <a:pt x="1515" y="2569"/>
                  </a:lnTo>
                  <a:lnTo>
                    <a:pt x="1535" y="2537"/>
                  </a:lnTo>
                  <a:lnTo>
                    <a:pt x="1555" y="2505"/>
                  </a:lnTo>
                  <a:lnTo>
                    <a:pt x="1573" y="2473"/>
                  </a:lnTo>
                  <a:lnTo>
                    <a:pt x="1589" y="2439"/>
                  </a:lnTo>
                  <a:lnTo>
                    <a:pt x="1606" y="2406"/>
                  </a:lnTo>
                  <a:lnTo>
                    <a:pt x="1621" y="2371"/>
                  </a:lnTo>
                  <a:lnTo>
                    <a:pt x="1636" y="2337"/>
                  </a:lnTo>
                  <a:lnTo>
                    <a:pt x="1647" y="2302"/>
                  </a:lnTo>
                  <a:lnTo>
                    <a:pt x="1660" y="2266"/>
                  </a:lnTo>
                  <a:lnTo>
                    <a:pt x="1672" y="2231"/>
                  </a:lnTo>
                  <a:lnTo>
                    <a:pt x="1683" y="2194"/>
                  </a:lnTo>
                  <a:lnTo>
                    <a:pt x="1692" y="2157"/>
                  </a:lnTo>
                  <a:lnTo>
                    <a:pt x="1702" y="2121"/>
                  </a:lnTo>
                  <a:lnTo>
                    <a:pt x="1709" y="2085"/>
                  </a:lnTo>
                  <a:lnTo>
                    <a:pt x="1717" y="2046"/>
                  </a:lnTo>
                  <a:lnTo>
                    <a:pt x="1723" y="2008"/>
                  </a:lnTo>
                  <a:lnTo>
                    <a:pt x="1729" y="1970"/>
                  </a:lnTo>
                  <a:lnTo>
                    <a:pt x="1733" y="1931"/>
                  </a:lnTo>
                  <a:lnTo>
                    <a:pt x="1738" y="1893"/>
                  </a:lnTo>
                  <a:lnTo>
                    <a:pt x="1741" y="1854"/>
                  </a:lnTo>
                  <a:lnTo>
                    <a:pt x="1744" y="1816"/>
                  </a:lnTo>
                  <a:lnTo>
                    <a:pt x="1746" y="1775"/>
                  </a:lnTo>
                  <a:lnTo>
                    <a:pt x="1747" y="1736"/>
                  </a:lnTo>
                  <a:lnTo>
                    <a:pt x="1747" y="1698"/>
                  </a:lnTo>
                  <a:lnTo>
                    <a:pt x="1745" y="1610"/>
                  </a:lnTo>
                  <a:lnTo>
                    <a:pt x="1738" y="1524"/>
                  </a:lnTo>
                  <a:lnTo>
                    <a:pt x="1728" y="1440"/>
                  </a:lnTo>
                  <a:lnTo>
                    <a:pt x="1713" y="1355"/>
                  </a:lnTo>
                  <a:lnTo>
                    <a:pt x="1693" y="1273"/>
                  </a:lnTo>
                  <a:lnTo>
                    <a:pt x="1671" y="1193"/>
                  </a:lnTo>
                  <a:lnTo>
                    <a:pt x="1645" y="1114"/>
                  </a:lnTo>
                  <a:lnTo>
                    <a:pt x="1614" y="1038"/>
                  </a:lnTo>
                  <a:lnTo>
                    <a:pt x="1580" y="962"/>
                  </a:lnTo>
                  <a:lnTo>
                    <a:pt x="1543" y="890"/>
                  </a:lnTo>
                  <a:lnTo>
                    <a:pt x="1502" y="818"/>
                  </a:lnTo>
                  <a:lnTo>
                    <a:pt x="1458" y="750"/>
                  </a:lnTo>
                  <a:lnTo>
                    <a:pt x="1412" y="684"/>
                  </a:lnTo>
                  <a:lnTo>
                    <a:pt x="1361" y="618"/>
                  </a:lnTo>
                  <a:lnTo>
                    <a:pt x="1308" y="558"/>
                  </a:lnTo>
                  <a:lnTo>
                    <a:pt x="1253" y="498"/>
                  </a:lnTo>
                  <a:lnTo>
                    <a:pt x="1193" y="442"/>
                  </a:lnTo>
                  <a:lnTo>
                    <a:pt x="1132" y="387"/>
                  </a:lnTo>
                  <a:lnTo>
                    <a:pt x="1069" y="338"/>
                  </a:lnTo>
                  <a:lnTo>
                    <a:pt x="1002" y="290"/>
                  </a:lnTo>
                  <a:lnTo>
                    <a:pt x="935" y="247"/>
                  </a:lnTo>
                  <a:lnTo>
                    <a:pt x="863" y="205"/>
                  </a:lnTo>
                  <a:lnTo>
                    <a:pt x="791" y="168"/>
                  </a:lnTo>
                  <a:lnTo>
                    <a:pt x="716" y="134"/>
                  </a:lnTo>
                  <a:lnTo>
                    <a:pt x="639" y="104"/>
                  </a:lnTo>
                  <a:lnTo>
                    <a:pt x="561" y="77"/>
                  </a:lnTo>
                  <a:lnTo>
                    <a:pt x="481" y="54"/>
                  </a:lnTo>
                  <a:lnTo>
                    <a:pt x="398" y="34"/>
                  </a:lnTo>
                  <a:lnTo>
                    <a:pt x="316" y="21"/>
                  </a:lnTo>
                  <a:lnTo>
                    <a:pt x="231" y="9"/>
                  </a:lnTo>
                  <a:lnTo>
                    <a:pt x="146" y="2"/>
                  </a:lnTo>
                  <a:lnTo>
                    <a:pt x="59" y="0"/>
                  </a:lnTo>
                  <a:lnTo>
                    <a:pt x="52" y="0"/>
                  </a:lnTo>
                  <a:lnTo>
                    <a:pt x="44" y="0"/>
                  </a:lnTo>
                  <a:lnTo>
                    <a:pt x="36" y="0"/>
                  </a:lnTo>
                  <a:lnTo>
                    <a:pt x="30" y="1"/>
                  </a:lnTo>
                  <a:lnTo>
                    <a:pt x="22" y="1"/>
                  </a:lnTo>
                  <a:lnTo>
                    <a:pt x="14" y="1"/>
                  </a:lnTo>
                  <a:lnTo>
                    <a:pt x="7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61" name="Freeform 91"/>
            <p:cNvSpPr>
              <a:spLocks/>
            </p:cNvSpPr>
            <p:nvPr/>
          </p:nvSpPr>
          <p:spPr bwMode="auto">
            <a:xfrm>
              <a:off x="2654" y="1999"/>
              <a:ext cx="71" cy="99"/>
            </a:xfrm>
            <a:custGeom>
              <a:avLst/>
              <a:gdLst>
                <a:gd name="T0" fmla="*/ 1066 w 1066"/>
                <a:gd name="T1" fmla="*/ 0 h 1482"/>
                <a:gd name="T2" fmla="*/ 994 w 1066"/>
                <a:gd name="T3" fmla="*/ 5 h 1482"/>
                <a:gd name="T4" fmla="*/ 922 w 1066"/>
                <a:gd name="T5" fmla="*/ 12 h 1482"/>
                <a:gd name="T6" fmla="*/ 850 w 1066"/>
                <a:gd name="T7" fmla="*/ 23 h 1482"/>
                <a:gd name="T8" fmla="*/ 778 w 1066"/>
                <a:gd name="T9" fmla="*/ 38 h 1482"/>
                <a:gd name="T10" fmla="*/ 706 w 1066"/>
                <a:gd name="T11" fmla="*/ 55 h 1482"/>
                <a:gd name="T12" fmla="*/ 637 w 1066"/>
                <a:gd name="T13" fmla="*/ 75 h 1482"/>
                <a:gd name="T14" fmla="*/ 566 w 1066"/>
                <a:gd name="T15" fmla="*/ 97 h 1482"/>
                <a:gd name="T16" fmla="*/ 497 w 1066"/>
                <a:gd name="T17" fmla="*/ 123 h 1482"/>
                <a:gd name="T18" fmla="*/ 430 w 1066"/>
                <a:gd name="T19" fmla="*/ 152 h 1482"/>
                <a:gd name="T20" fmla="*/ 363 w 1066"/>
                <a:gd name="T21" fmla="*/ 183 h 1482"/>
                <a:gd name="T22" fmla="*/ 297 w 1066"/>
                <a:gd name="T23" fmla="*/ 218 h 1482"/>
                <a:gd name="T24" fmla="*/ 234 w 1066"/>
                <a:gd name="T25" fmla="*/ 255 h 1482"/>
                <a:gd name="T26" fmla="*/ 174 w 1066"/>
                <a:gd name="T27" fmla="*/ 295 h 1482"/>
                <a:gd name="T28" fmla="*/ 113 w 1066"/>
                <a:gd name="T29" fmla="*/ 335 h 1482"/>
                <a:gd name="T30" fmla="*/ 55 w 1066"/>
                <a:gd name="T31" fmla="*/ 379 h 1482"/>
                <a:gd name="T32" fmla="*/ 0 w 1066"/>
                <a:gd name="T33" fmla="*/ 426 h 1482"/>
                <a:gd name="T34" fmla="*/ 6 w 1066"/>
                <a:gd name="T35" fmla="*/ 432 h 1482"/>
                <a:gd name="T36" fmla="*/ 23 w 1066"/>
                <a:gd name="T37" fmla="*/ 449 h 1482"/>
                <a:gd name="T38" fmla="*/ 52 w 1066"/>
                <a:gd name="T39" fmla="*/ 477 h 1482"/>
                <a:gd name="T40" fmla="*/ 89 w 1066"/>
                <a:gd name="T41" fmla="*/ 514 h 1482"/>
                <a:gd name="T42" fmla="*/ 137 w 1066"/>
                <a:gd name="T43" fmla="*/ 560 h 1482"/>
                <a:gd name="T44" fmla="*/ 193 w 1066"/>
                <a:gd name="T45" fmla="*/ 616 h 1482"/>
                <a:gd name="T46" fmla="*/ 256 w 1066"/>
                <a:gd name="T47" fmla="*/ 680 h 1482"/>
                <a:gd name="T48" fmla="*/ 327 w 1066"/>
                <a:gd name="T49" fmla="*/ 749 h 1482"/>
                <a:gd name="T50" fmla="*/ 405 w 1066"/>
                <a:gd name="T51" fmla="*/ 826 h 1482"/>
                <a:gd name="T52" fmla="*/ 487 w 1066"/>
                <a:gd name="T53" fmla="*/ 909 h 1482"/>
                <a:gd name="T54" fmla="*/ 576 w 1066"/>
                <a:gd name="T55" fmla="*/ 996 h 1482"/>
                <a:gd name="T56" fmla="*/ 669 w 1066"/>
                <a:gd name="T57" fmla="*/ 1087 h 1482"/>
                <a:gd name="T58" fmla="*/ 765 w 1066"/>
                <a:gd name="T59" fmla="*/ 1183 h 1482"/>
                <a:gd name="T60" fmla="*/ 863 w 1066"/>
                <a:gd name="T61" fmla="*/ 1280 h 1482"/>
                <a:gd name="T62" fmla="*/ 964 w 1066"/>
                <a:gd name="T63" fmla="*/ 1381 h 1482"/>
                <a:gd name="T64" fmla="*/ 1066 w 1066"/>
                <a:gd name="T65" fmla="*/ 1482 h 148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066"/>
                <a:gd name="T100" fmla="*/ 0 h 1482"/>
                <a:gd name="T101" fmla="*/ 1066 w 1066"/>
                <a:gd name="T102" fmla="*/ 1482 h 148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066" h="1482">
                  <a:moveTo>
                    <a:pt x="1066" y="1482"/>
                  </a:moveTo>
                  <a:lnTo>
                    <a:pt x="1066" y="0"/>
                  </a:lnTo>
                  <a:lnTo>
                    <a:pt x="1031" y="2"/>
                  </a:lnTo>
                  <a:lnTo>
                    <a:pt x="994" y="5"/>
                  </a:lnTo>
                  <a:lnTo>
                    <a:pt x="957" y="8"/>
                  </a:lnTo>
                  <a:lnTo>
                    <a:pt x="922" y="12"/>
                  </a:lnTo>
                  <a:lnTo>
                    <a:pt x="887" y="18"/>
                  </a:lnTo>
                  <a:lnTo>
                    <a:pt x="850" y="23"/>
                  </a:lnTo>
                  <a:lnTo>
                    <a:pt x="813" y="29"/>
                  </a:lnTo>
                  <a:lnTo>
                    <a:pt x="778" y="38"/>
                  </a:lnTo>
                  <a:lnTo>
                    <a:pt x="742" y="45"/>
                  </a:lnTo>
                  <a:lnTo>
                    <a:pt x="706" y="55"/>
                  </a:lnTo>
                  <a:lnTo>
                    <a:pt x="670" y="64"/>
                  </a:lnTo>
                  <a:lnTo>
                    <a:pt x="637" y="75"/>
                  </a:lnTo>
                  <a:lnTo>
                    <a:pt x="602" y="87"/>
                  </a:lnTo>
                  <a:lnTo>
                    <a:pt x="566" y="97"/>
                  </a:lnTo>
                  <a:lnTo>
                    <a:pt x="531" y="109"/>
                  </a:lnTo>
                  <a:lnTo>
                    <a:pt x="497" y="123"/>
                  </a:lnTo>
                  <a:lnTo>
                    <a:pt x="463" y="137"/>
                  </a:lnTo>
                  <a:lnTo>
                    <a:pt x="430" y="152"/>
                  </a:lnTo>
                  <a:lnTo>
                    <a:pt x="397" y="168"/>
                  </a:lnTo>
                  <a:lnTo>
                    <a:pt x="363" y="183"/>
                  </a:lnTo>
                  <a:lnTo>
                    <a:pt x="331" y="201"/>
                  </a:lnTo>
                  <a:lnTo>
                    <a:pt x="297" y="218"/>
                  </a:lnTo>
                  <a:lnTo>
                    <a:pt x="265" y="236"/>
                  </a:lnTo>
                  <a:lnTo>
                    <a:pt x="234" y="255"/>
                  </a:lnTo>
                  <a:lnTo>
                    <a:pt x="205" y="274"/>
                  </a:lnTo>
                  <a:lnTo>
                    <a:pt x="174" y="295"/>
                  </a:lnTo>
                  <a:lnTo>
                    <a:pt x="143" y="315"/>
                  </a:lnTo>
                  <a:lnTo>
                    <a:pt x="113" y="335"/>
                  </a:lnTo>
                  <a:lnTo>
                    <a:pt x="84" y="357"/>
                  </a:lnTo>
                  <a:lnTo>
                    <a:pt x="55" y="379"/>
                  </a:lnTo>
                  <a:lnTo>
                    <a:pt x="27" y="402"/>
                  </a:lnTo>
                  <a:lnTo>
                    <a:pt x="0" y="426"/>
                  </a:lnTo>
                  <a:lnTo>
                    <a:pt x="2" y="428"/>
                  </a:lnTo>
                  <a:lnTo>
                    <a:pt x="6" y="432"/>
                  </a:lnTo>
                  <a:lnTo>
                    <a:pt x="14" y="440"/>
                  </a:lnTo>
                  <a:lnTo>
                    <a:pt x="23" y="449"/>
                  </a:lnTo>
                  <a:lnTo>
                    <a:pt x="36" y="461"/>
                  </a:lnTo>
                  <a:lnTo>
                    <a:pt x="52" y="477"/>
                  </a:lnTo>
                  <a:lnTo>
                    <a:pt x="69" y="494"/>
                  </a:lnTo>
                  <a:lnTo>
                    <a:pt x="89" y="514"/>
                  </a:lnTo>
                  <a:lnTo>
                    <a:pt x="112" y="538"/>
                  </a:lnTo>
                  <a:lnTo>
                    <a:pt x="137" y="560"/>
                  </a:lnTo>
                  <a:lnTo>
                    <a:pt x="164" y="587"/>
                  </a:lnTo>
                  <a:lnTo>
                    <a:pt x="193" y="616"/>
                  </a:lnTo>
                  <a:lnTo>
                    <a:pt x="224" y="647"/>
                  </a:lnTo>
                  <a:lnTo>
                    <a:pt x="256" y="680"/>
                  </a:lnTo>
                  <a:lnTo>
                    <a:pt x="291" y="714"/>
                  </a:lnTo>
                  <a:lnTo>
                    <a:pt x="327" y="749"/>
                  </a:lnTo>
                  <a:lnTo>
                    <a:pt x="365" y="787"/>
                  </a:lnTo>
                  <a:lnTo>
                    <a:pt x="405" y="826"/>
                  </a:lnTo>
                  <a:lnTo>
                    <a:pt x="445" y="866"/>
                  </a:lnTo>
                  <a:lnTo>
                    <a:pt x="487" y="909"/>
                  </a:lnTo>
                  <a:lnTo>
                    <a:pt x="531" y="951"/>
                  </a:lnTo>
                  <a:lnTo>
                    <a:pt x="576" y="996"/>
                  </a:lnTo>
                  <a:lnTo>
                    <a:pt x="621" y="1040"/>
                  </a:lnTo>
                  <a:lnTo>
                    <a:pt x="669" y="1087"/>
                  </a:lnTo>
                  <a:lnTo>
                    <a:pt x="716" y="1134"/>
                  </a:lnTo>
                  <a:lnTo>
                    <a:pt x="765" y="1183"/>
                  </a:lnTo>
                  <a:lnTo>
                    <a:pt x="813" y="1232"/>
                  </a:lnTo>
                  <a:lnTo>
                    <a:pt x="863" y="1280"/>
                  </a:lnTo>
                  <a:lnTo>
                    <a:pt x="913" y="1331"/>
                  </a:lnTo>
                  <a:lnTo>
                    <a:pt x="964" y="1381"/>
                  </a:lnTo>
                  <a:lnTo>
                    <a:pt x="1015" y="1432"/>
                  </a:lnTo>
                  <a:lnTo>
                    <a:pt x="1066" y="148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62" name="Freeform 92"/>
            <p:cNvSpPr>
              <a:spLocks/>
            </p:cNvSpPr>
            <p:nvPr/>
          </p:nvSpPr>
          <p:spPr bwMode="auto">
            <a:xfrm>
              <a:off x="2617" y="2042"/>
              <a:ext cx="108" cy="183"/>
            </a:xfrm>
            <a:custGeom>
              <a:avLst/>
              <a:gdLst>
                <a:gd name="T0" fmla="*/ 1625 w 1625"/>
                <a:gd name="T1" fmla="*/ 1296 h 2740"/>
                <a:gd name="T2" fmla="*/ 1508 w 1625"/>
                <a:gd name="T3" fmla="*/ 1179 h 2740"/>
                <a:gd name="T4" fmla="*/ 1391 w 1625"/>
                <a:gd name="T5" fmla="*/ 1060 h 2740"/>
                <a:gd name="T6" fmla="*/ 1276 w 1625"/>
                <a:gd name="T7" fmla="*/ 944 h 2740"/>
                <a:gd name="T8" fmla="*/ 1162 w 1625"/>
                <a:gd name="T9" fmla="*/ 829 h 2740"/>
                <a:gd name="T10" fmla="*/ 1052 w 1625"/>
                <a:gd name="T11" fmla="*/ 718 h 2740"/>
                <a:gd name="T12" fmla="*/ 945 w 1625"/>
                <a:gd name="T13" fmla="*/ 609 h 2740"/>
                <a:gd name="T14" fmla="*/ 844 w 1625"/>
                <a:gd name="T15" fmla="*/ 509 h 2740"/>
                <a:gd name="T16" fmla="*/ 749 w 1625"/>
                <a:gd name="T17" fmla="*/ 412 h 2740"/>
                <a:gd name="T18" fmla="*/ 661 w 1625"/>
                <a:gd name="T19" fmla="*/ 325 h 2740"/>
                <a:gd name="T20" fmla="*/ 582 w 1625"/>
                <a:gd name="T21" fmla="*/ 245 h 2740"/>
                <a:gd name="T22" fmla="*/ 513 w 1625"/>
                <a:gd name="T23" fmla="*/ 174 h 2740"/>
                <a:gd name="T24" fmla="*/ 453 w 1625"/>
                <a:gd name="T25" fmla="*/ 115 h 2740"/>
                <a:gd name="T26" fmla="*/ 404 w 1625"/>
                <a:gd name="T27" fmla="*/ 66 h 2740"/>
                <a:gd name="T28" fmla="*/ 369 w 1625"/>
                <a:gd name="T29" fmla="*/ 29 h 2740"/>
                <a:gd name="T30" fmla="*/ 346 w 1625"/>
                <a:gd name="T31" fmla="*/ 7 h 2740"/>
                <a:gd name="T32" fmla="*/ 339 w 1625"/>
                <a:gd name="T33" fmla="*/ 0 h 2740"/>
                <a:gd name="T34" fmla="*/ 304 w 1625"/>
                <a:gd name="T35" fmla="*/ 51 h 2740"/>
                <a:gd name="T36" fmla="*/ 267 w 1625"/>
                <a:gd name="T37" fmla="*/ 106 h 2740"/>
                <a:gd name="T38" fmla="*/ 234 w 1625"/>
                <a:gd name="T39" fmla="*/ 164 h 2740"/>
                <a:gd name="T40" fmla="*/ 201 w 1625"/>
                <a:gd name="T41" fmla="*/ 227 h 2740"/>
                <a:gd name="T42" fmla="*/ 171 w 1625"/>
                <a:gd name="T43" fmla="*/ 293 h 2740"/>
                <a:gd name="T44" fmla="*/ 144 w 1625"/>
                <a:gd name="T45" fmla="*/ 361 h 2740"/>
                <a:gd name="T46" fmla="*/ 118 w 1625"/>
                <a:gd name="T47" fmla="*/ 429 h 2740"/>
                <a:gd name="T48" fmla="*/ 95 w 1625"/>
                <a:gd name="T49" fmla="*/ 502 h 2740"/>
                <a:gd name="T50" fmla="*/ 74 w 1625"/>
                <a:gd name="T51" fmla="*/ 573 h 2740"/>
                <a:gd name="T52" fmla="*/ 55 w 1625"/>
                <a:gd name="T53" fmla="*/ 645 h 2740"/>
                <a:gd name="T54" fmla="*/ 38 w 1625"/>
                <a:gd name="T55" fmla="*/ 716 h 2740"/>
                <a:gd name="T56" fmla="*/ 25 w 1625"/>
                <a:gd name="T57" fmla="*/ 786 h 2740"/>
                <a:gd name="T58" fmla="*/ 14 w 1625"/>
                <a:gd name="T59" fmla="*/ 855 h 2740"/>
                <a:gd name="T60" fmla="*/ 7 w 1625"/>
                <a:gd name="T61" fmla="*/ 922 h 2740"/>
                <a:gd name="T62" fmla="*/ 2 w 1625"/>
                <a:gd name="T63" fmla="*/ 986 h 2740"/>
                <a:gd name="T64" fmla="*/ 0 w 1625"/>
                <a:gd name="T65" fmla="*/ 1048 h 2740"/>
                <a:gd name="T66" fmla="*/ 8 w 1625"/>
                <a:gd name="T67" fmla="*/ 1216 h 2740"/>
                <a:gd name="T68" fmla="*/ 33 w 1625"/>
                <a:gd name="T69" fmla="*/ 1380 h 2740"/>
                <a:gd name="T70" fmla="*/ 73 w 1625"/>
                <a:gd name="T71" fmla="*/ 1538 h 2740"/>
                <a:gd name="T72" fmla="*/ 125 w 1625"/>
                <a:gd name="T73" fmla="*/ 1692 h 2740"/>
                <a:gd name="T74" fmla="*/ 194 w 1625"/>
                <a:gd name="T75" fmla="*/ 1837 h 2740"/>
                <a:gd name="T76" fmla="*/ 276 w 1625"/>
                <a:gd name="T77" fmla="*/ 1974 h 2740"/>
                <a:gd name="T78" fmla="*/ 368 w 1625"/>
                <a:gd name="T79" fmla="*/ 2104 h 2740"/>
                <a:gd name="T80" fmla="*/ 473 w 1625"/>
                <a:gd name="T81" fmla="*/ 2223 h 2740"/>
                <a:gd name="T82" fmla="*/ 588 w 1625"/>
                <a:gd name="T83" fmla="*/ 2333 h 2740"/>
                <a:gd name="T84" fmla="*/ 713 w 1625"/>
                <a:gd name="T85" fmla="*/ 2430 h 2740"/>
                <a:gd name="T86" fmla="*/ 847 w 1625"/>
                <a:gd name="T87" fmla="*/ 2517 h 2740"/>
                <a:gd name="T88" fmla="*/ 989 w 1625"/>
                <a:gd name="T89" fmla="*/ 2590 h 2740"/>
                <a:gd name="T90" fmla="*/ 1139 w 1625"/>
                <a:gd name="T91" fmla="*/ 2650 h 2740"/>
                <a:gd name="T92" fmla="*/ 1295 w 1625"/>
                <a:gd name="T93" fmla="*/ 2696 h 2740"/>
                <a:gd name="T94" fmla="*/ 1458 w 1625"/>
                <a:gd name="T95" fmla="*/ 2726 h 2740"/>
                <a:gd name="T96" fmla="*/ 1625 w 1625"/>
                <a:gd name="T97" fmla="*/ 2740 h 274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625"/>
                <a:gd name="T148" fmla="*/ 0 h 2740"/>
                <a:gd name="T149" fmla="*/ 1625 w 1625"/>
                <a:gd name="T150" fmla="*/ 2740 h 2740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625" h="2740">
                  <a:moveTo>
                    <a:pt x="1625" y="2740"/>
                  </a:moveTo>
                  <a:lnTo>
                    <a:pt x="1625" y="1296"/>
                  </a:lnTo>
                  <a:lnTo>
                    <a:pt x="1567" y="1237"/>
                  </a:lnTo>
                  <a:lnTo>
                    <a:pt x="1508" y="1179"/>
                  </a:lnTo>
                  <a:lnTo>
                    <a:pt x="1450" y="1119"/>
                  </a:lnTo>
                  <a:lnTo>
                    <a:pt x="1391" y="1060"/>
                  </a:lnTo>
                  <a:lnTo>
                    <a:pt x="1333" y="1003"/>
                  </a:lnTo>
                  <a:lnTo>
                    <a:pt x="1276" y="944"/>
                  </a:lnTo>
                  <a:lnTo>
                    <a:pt x="1218" y="887"/>
                  </a:lnTo>
                  <a:lnTo>
                    <a:pt x="1162" y="829"/>
                  </a:lnTo>
                  <a:lnTo>
                    <a:pt x="1106" y="773"/>
                  </a:lnTo>
                  <a:lnTo>
                    <a:pt x="1052" y="718"/>
                  </a:lnTo>
                  <a:lnTo>
                    <a:pt x="997" y="664"/>
                  </a:lnTo>
                  <a:lnTo>
                    <a:pt x="945" y="609"/>
                  </a:lnTo>
                  <a:lnTo>
                    <a:pt x="894" y="559"/>
                  </a:lnTo>
                  <a:lnTo>
                    <a:pt x="844" y="509"/>
                  </a:lnTo>
                  <a:lnTo>
                    <a:pt x="796" y="460"/>
                  </a:lnTo>
                  <a:lnTo>
                    <a:pt x="749" y="412"/>
                  </a:lnTo>
                  <a:lnTo>
                    <a:pt x="705" y="367"/>
                  </a:lnTo>
                  <a:lnTo>
                    <a:pt x="661" y="325"/>
                  </a:lnTo>
                  <a:lnTo>
                    <a:pt x="621" y="283"/>
                  </a:lnTo>
                  <a:lnTo>
                    <a:pt x="582" y="245"/>
                  </a:lnTo>
                  <a:lnTo>
                    <a:pt x="546" y="208"/>
                  </a:lnTo>
                  <a:lnTo>
                    <a:pt x="513" y="174"/>
                  </a:lnTo>
                  <a:lnTo>
                    <a:pt x="481" y="142"/>
                  </a:lnTo>
                  <a:lnTo>
                    <a:pt x="453" y="115"/>
                  </a:lnTo>
                  <a:lnTo>
                    <a:pt x="427" y="89"/>
                  </a:lnTo>
                  <a:lnTo>
                    <a:pt x="404" y="66"/>
                  </a:lnTo>
                  <a:lnTo>
                    <a:pt x="385" y="45"/>
                  </a:lnTo>
                  <a:lnTo>
                    <a:pt x="369" y="29"/>
                  </a:lnTo>
                  <a:lnTo>
                    <a:pt x="356" y="17"/>
                  </a:lnTo>
                  <a:lnTo>
                    <a:pt x="346" y="7"/>
                  </a:lnTo>
                  <a:lnTo>
                    <a:pt x="341" y="2"/>
                  </a:lnTo>
                  <a:lnTo>
                    <a:pt x="339" y="0"/>
                  </a:lnTo>
                  <a:lnTo>
                    <a:pt x="321" y="24"/>
                  </a:lnTo>
                  <a:lnTo>
                    <a:pt x="304" y="51"/>
                  </a:lnTo>
                  <a:lnTo>
                    <a:pt x="286" y="77"/>
                  </a:lnTo>
                  <a:lnTo>
                    <a:pt x="267" y="106"/>
                  </a:lnTo>
                  <a:lnTo>
                    <a:pt x="250" y="135"/>
                  </a:lnTo>
                  <a:lnTo>
                    <a:pt x="234" y="164"/>
                  </a:lnTo>
                  <a:lnTo>
                    <a:pt x="218" y="196"/>
                  </a:lnTo>
                  <a:lnTo>
                    <a:pt x="201" y="227"/>
                  </a:lnTo>
                  <a:lnTo>
                    <a:pt x="186" y="260"/>
                  </a:lnTo>
                  <a:lnTo>
                    <a:pt x="171" y="293"/>
                  </a:lnTo>
                  <a:lnTo>
                    <a:pt x="157" y="327"/>
                  </a:lnTo>
                  <a:lnTo>
                    <a:pt x="144" y="361"/>
                  </a:lnTo>
                  <a:lnTo>
                    <a:pt x="131" y="395"/>
                  </a:lnTo>
                  <a:lnTo>
                    <a:pt x="118" y="429"/>
                  </a:lnTo>
                  <a:lnTo>
                    <a:pt x="105" y="466"/>
                  </a:lnTo>
                  <a:lnTo>
                    <a:pt x="95" y="502"/>
                  </a:lnTo>
                  <a:lnTo>
                    <a:pt x="85" y="537"/>
                  </a:lnTo>
                  <a:lnTo>
                    <a:pt x="74" y="573"/>
                  </a:lnTo>
                  <a:lnTo>
                    <a:pt x="65" y="608"/>
                  </a:lnTo>
                  <a:lnTo>
                    <a:pt x="55" y="645"/>
                  </a:lnTo>
                  <a:lnTo>
                    <a:pt x="46" y="680"/>
                  </a:lnTo>
                  <a:lnTo>
                    <a:pt x="38" y="716"/>
                  </a:lnTo>
                  <a:lnTo>
                    <a:pt x="32" y="752"/>
                  </a:lnTo>
                  <a:lnTo>
                    <a:pt x="25" y="786"/>
                  </a:lnTo>
                  <a:lnTo>
                    <a:pt x="19" y="821"/>
                  </a:lnTo>
                  <a:lnTo>
                    <a:pt x="14" y="855"/>
                  </a:lnTo>
                  <a:lnTo>
                    <a:pt x="9" y="889"/>
                  </a:lnTo>
                  <a:lnTo>
                    <a:pt x="7" y="922"/>
                  </a:lnTo>
                  <a:lnTo>
                    <a:pt x="4" y="955"/>
                  </a:lnTo>
                  <a:lnTo>
                    <a:pt x="2" y="986"/>
                  </a:lnTo>
                  <a:lnTo>
                    <a:pt x="0" y="1018"/>
                  </a:lnTo>
                  <a:lnTo>
                    <a:pt x="0" y="1048"/>
                  </a:lnTo>
                  <a:lnTo>
                    <a:pt x="2" y="1132"/>
                  </a:lnTo>
                  <a:lnTo>
                    <a:pt x="8" y="1216"/>
                  </a:lnTo>
                  <a:lnTo>
                    <a:pt x="18" y="1299"/>
                  </a:lnTo>
                  <a:lnTo>
                    <a:pt x="33" y="1380"/>
                  </a:lnTo>
                  <a:lnTo>
                    <a:pt x="51" y="1460"/>
                  </a:lnTo>
                  <a:lnTo>
                    <a:pt x="73" y="1538"/>
                  </a:lnTo>
                  <a:lnTo>
                    <a:pt x="97" y="1615"/>
                  </a:lnTo>
                  <a:lnTo>
                    <a:pt x="125" y="1692"/>
                  </a:lnTo>
                  <a:lnTo>
                    <a:pt x="159" y="1764"/>
                  </a:lnTo>
                  <a:lnTo>
                    <a:pt x="194" y="1837"/>
                  </a:lnTo>
                  <a:lnTo>
                    <a:pt x="233" y="1907"/>
                  </a:lnTo>
                  <a:lnTo>
                    <a:pt x="276" y="1974"/>
                  </a:lnTo>
                  <a:lnTo>
                    <a:pt x="320" y="2040"/>
                  </a:lnTo>
                  <a:lnTo>
                    <a:pt x="368" y="2104"/>
                  </a:lnTo>
                  <a:lnTo>
                    <a:pt x="419" y="2165"/>
                  </a:lnTo>
                  <a:lnTo>
                    <a:pt x="473" y="2223"/>
                  </a:lnTo>
                  <a:lnTo>
                    <a:pt x="529" y="2279"/>
                  </a:lnTo>
                  <a:lnTo>
                    <a:pt x="588" y="2333"/>
                  </a:lnTo>
                  <a:lnTo>
                    <a:pt x="649" y="2383"/>
                  </a:lnTo>
                  <a:lnTo>
                    <a:pt x="713" y="2430"/>
                  </a:lnTo>
                  <a:lnTo>
                    <a:pt x="777" y="2475"/>
                  </a:lnTo>
                  <a:lnTo>
                    <a:pt x="847" y="2517"/>
                  </a:lnTo>
                  <a:lnTo>
                    <a:pt x="917" y="2555"/>
                  </a:lnTo>
                  <a:lnTo>
                    <a:pt x="989" y="2590"/>
                  </a:lnTo>
                  <a:lnTo>
                    <a:pt x="1063" y="2622"/>
                  </a:lnTo>
                  <a:lnTo>
                    <a:pt x="1139" y="2650"/>
                  </a:lnTo>
                  <a:lnTo>
                    <a:pt x="1217" y="2675"/>
                  </a:lnTo>
                  <a:lnTo>
                    <a:pt x="1295" y="2696"/>
                  </a:lnTo>
                  <a:lnTo>
                    <a:pt x="1376" y="2712"/>
                  </a:lnTo>
                  <a:lnTo>
                    <a:pt x="1458" y="2726"/>
                  </a:lnTo>
                  <a:lnTo>
                    <a:pt x="1542" y="2735"/>
                  </a:lnTo>
                  <a:lnTo>
                    <a:pt x="1625" y="27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63" name="Freeform 93"/>
            <p:cNvSpPr>
              <a:spLocks/>
            </p:cNvSpPr>
            <p:nvPr/>
          </p:nvSpPr>
          <p:spPr bwMode="auto">
            <a:xfrm>
              <a:off x="2715" y="2020"/>
              <a:ext cx="32" cy="32"/>
            </a:xfrm>
            <a:custGeom>
              <a:avLst/>
              <a:gdLst>
                <a:gd name="T0" fmla="*/ 261 w 476"/>
                <a:gd name="T1" fmla="*/ 1 h 477"/>
                <a:gd name="T2" fmla="*/ 308 w 476"/>
                <a:gd name="T3" fmla="*/ 10 h 477"/>
                <a:gd name="T4" fmla="*/ 351 w 476"/>
                <a:gd name="T5" fmla="*/ 27 h 477"/>
                <a:gd name="T6" fmla="*/ 389 w 476"/>
                <a:gd name="T7" fmla="*/ 54 h 477"/>
                <a:gd name="T8" fmla="*/ 421 w 476"/>
                <a:gd name="T9" fmla="*/ 85 h 477"/>
                <a:gd name="T10" fmla="*/ 447 w 476"/>
                <a:gd name="T11" fmla="*/ 123 h 477"/>
                <a:gd name="T12" fmla="*/ 465 w 476"/>
                <a:gd name="T13" fmla="*/ 167 h 477"/>
                <a:gd name="T14" fmla="*/ 475 w 476"/>
                <a:gd name="T15" fmla="*/ 213 h 477"/>
                <a:gd name="T16" fmla="*/ 475 w 476"/>
                <a:gd name="T17" fmla="*/ 262 h 477"/>
                <a:gd name="T18" fmla="*/ 465 w 476"/>
                <a:gd name="T19" fmla="*/ 308 h 477"/>
                <a:gd name="T20" fmla="*/ 447 w 476"/>
                <a:gd name="T21" fmla="*/ 351 h 477"/>
                <a:gd name="T22" fmla="*/ 421 w 476"/>
                <a:gd name="T23" fmla="*/ 390 h 477"/>
                <a:gd name="T24" fmla="*/ 389 w 476"/>
                <a:gd name="T25" fmla="*/ 422 h 477"/>
                <a:gd name="T26" fmla="*/ 351 w 476"/>
                <a:gd name="T27" fmla="*/ 448 h 477"/>
                <a:gd name="T28" fmla="*/ 308 w 476"/>
                <a:gd name="T29" fmla="*/ 467 h 477"/>
                <a:gd name="T30" fmla="*/ 261 w 476"/>
                <a:gd name="T31" fmla="*/ 476 h 477"/>
                <a:gd name="T32" fmla="*/ 213 w 476"/>
                <a:gd name="T33" fmla="*/ 476 h 477"/>
                <a:gd name="T34" fmla="*/ 168 w 476"/>
                <a:gd name="T35" fmla="*/ 467 h 477"/>
                <a:gd name="T36" fmla="*/ 125 w 476"/>
                <a:gd name="T37" fmla="*/ 448 h 477"/>
                <a:gd name="T38" fmla="*/ 87 w 476"/>
                <a:gd name="T39" fmla="*/ 422 h 477"/>
                <a:gd name="T40" fmla="*/ 55 w 476"/>
                <a:gd name="T41" fmla="*/ 390 h 477"/>
                <a:gd name="T42" fmla="*/ 28 w 476"/>
                <a:gd name="T43" fmla="*/ 351 h 477"/>
                <a:gd name="T44" fmla="*/ 10 w 476"/>
                <a:gd name="T45" fmla="*/ 308 h 477"/>
                <a:gd name="T46" fmla="*/ 1 w 476"/>
                <a:gd name="T47" fmla="*/ 262 h 477"/>
                <a:gd name="T48" fmla="*/ 1 w 476"/>
                <a:gd name="T49" fmla="*/ 213 h 477"/>
                <a:gd name="T50" fmla="*/ 10 w 476"/>
                <a:gd name="T51" fmla="*/ 167 h 477"/>
                <a:gd name="T52" fmla="*/ 28 w 476"/>
                <a:gd name="T53" fmla="*/ 123 h 477"/>
                <a:gd name="T54" fmla="*/ 55 w 476"/>
                <a:gd name="T55" fmla="*/ 85 h 477"/>
                <a:gd name="T56" fmla="*/ 87 w 476"/>
                <a:gd name="T57" fmla="*/ 54 h 477"/>
                <a:gd name="T58" fmla="*/ 125 w 476"/>
                <a:gd name="T59" fmla="*/ 27 h 477"/>
                <a:gd name="T60" fmla="*/ 168 w 476"/>
                <a:gd name="T61" fmla="*/ 10 h 477"/>
                <a:gd name="T62" fmla="*/ 213 w 476"/>
                <a:gd name="T63" fmla="*/ 1 h 47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476"/>
                <a:gd name="T97" fmla="*/ 0 h 477"/>
                <a:gd name="T98" fmla="*/ 476 w 476"/>
                <a:gd name="T99" fmla="*/ 477 h 477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476" h="477">
                  <a:moveTo>
                    <a:pt x="237" y="0"/>
                  </a:moveTo>
                  <a:lnTo>
                    <a:pt x="261" y="1"/>
                  </a:lnTo>
                  <a:lnTo>
                    <a:pt x="285" y="5"/>
                  </a:lnTo>
                  <a:lnTo>
                    <a:pt x="308" y="10"/>
                  </a:lnTo>
                  <a:lnTo>
                    <a:pt x="330" y="18"/>
                  </a:lnTo>
                  <a:lnTo>
                    <a:pt x="351" y="27"/>
                  </a:lnTo>
                  <a:lnTo>
                    <a:pt x="370" y="39"/>
                  </a:lnTo>
                  <a:lnTo>
                    <a:pt x="389" y="54"/>
                  </a:lnTo>
                  <a:lnTo>
                    <a:pt x="406" y="69"/>
                  </a:lnTo>
                  <a:lnTo>
                    <a:pt x="421" y="85"/>
                  </a:lnTo>
                  <a:lnTo>
                    <a:pt x="434" y="104"/>
                  </a:lnTo>
                  <a:lnTo>
                    <a:pt x="447" y="123"/>
                  </a:lnTo>
                  <a:lnTo>
                    <a:pt x="456" y="145"/>
                  </a:lnTo>
                  <a:lnTo>
                    <a:pt x="465" y="167"/>
                  </a:lnTo>
                  <a:lnTo>
                    <a:pt x="470" y="190"/>
                  </a:lnTo>
                  <a:lnTo>
                    <a:pt x="475" y="213"/>
                  </a:lnTo>
                  <a:lnTo>
                    <a:pt x="476" y="238"/>
                  </a:lnTo>
                  <a:lnTo>
                    <a:pt x="475" y="262"/>
                  </a:lnTo>
                  <a:lnTo>
                    <a:pt x="470" y="285"/>
                  </a:lnTo>
                  <a:lnTo>
                    <a:pt x="465" y="308"/>
                  </a:lnTo>
                  <a:lnTo>
                    <a:pt x="456" y="330"/>
                  </a:lnTo>
                  <a:lnTo>
                    <a:pt x="447" y="351"/>
                  </a:lnTo>
                  <a:lnTo>
                    <a:pt x="434" y="372"/>
                  </a:lnTo>
                  <a:lnTo>
                    <a:pt x="421" y="390"/>
                  </a:lnTo>
                  <a:lnTo>
                    <a:pt x="406" y="407"/>
                  </a:lnTo>
                  <a:lnTo>
                    <a:pt x="389" y="422"/>
                  </a:lnTo>
                  <a:lnTo>
                    <a:pt x="370" y="436"/>
                  </a:lnTo>
                  <a:lnTo>
                    <a:pt x="351" y="448"/>
                  </a:lnTo>
                  <a:lnTo>
                    <a:pt x="330" y="458"/>
                  </a:lnTo>
                  <a:lnTo>
                    <a:pt x="308" y="467"/>
                  </a:lnTo>
                  <a:lnTo>
                    <a:pt x="285" y="472"/>
                  </a:lnTo>
                  <a:lnTo>
                    <a:pt x="261" y="476"/>
                  </a:lnTo>
                  <a:lnTo>
                    <a:pt x="237" y="477"/>
                  </a:lnTo>
                  <a:lnTo>
                    <a:pt x="213" y="476"/>
                  </a:lnTo>
                  <a:lnTo>
                    <a:pt x="190" y="472"/>
                  </a:lnTo>
                  <a:lnTo>
                    <a:pt x="168" y="467"/>
                  </a:lnTo>
                  <a:lnTo>
                    <a:pt x="146" y="458"/>
                  </a:lnTo>
                  <a:lnTo>
                    <a:pt x="125" y="448"/>
                  </a:lnTo>
                  <a:lnTo>
                    <a:pt x="105" y="436"/>
                  </a:lnTo>
                  <a:lnTo>
                    <a:pt x="87" y="422"/>
                  </a:lnTo>
                  <a:lnTo>
                    <a:pt x="71" y="407"/>
                  </a:lnTo>
                  <a:lnTo>
                    <a:pt x="55" y="390"/>
                  </a:lnTo>
                  <a:lnTo>
                    <a:pt x="41" y="372"/>
                  </a:lnTo>
                  <a:lnTo>
                    <a:pt x="28" y="351"/>
                  </a:lnTo>
                  <a:lnTo>
                    <a:pt x="19" y="330"/>
                  </a:lnTo>
                  <a:lnTo>
                    <a:pt x="10" y="308"/>
                  </a:lnTo>
                  <a:lnTo>
                    <a:pt x="5" y="285"/>
                  </a:lnTo>
                  <a:lnTo>
                    <a:pt x="1" y="262"/>
                  </a:lnTo>
                  <a:lnTo>
                    <a:pt x="0" y="238"/>
                  </a:lnTo>
                  <a:lnTo>
                    <a:pt x="1" y="213"/>
                  </a:lnTo>
                  <a:lnTo>
                    <a:pt x="5" y="190"/>
                  </a:lnTo>
                  <a:lnTo>
                    <a:pt x="10" y="167"/>
                  </a:lnTo>
                  <a:lnTo>
                    <a:pt x="19" y="145"/>
                  </a:lnTo>
                  <a:lnTo>
                    <a:pt x="28" y="123"/>
                  </a:lnTo>
                  <a:lnTo>
                    <a:pt x="41" y="104"/>
                  </a:lnTo>
                  <a:lnTo>
                    <a:pt x="55" y="85"/>
                  </a:lnTo>
                  <a:lnTo>
                    <a:pt x="71" y="69"/>
                  </a:lnTo>
                  <a:lnTo>
                    <a:pt x="87" y="54"/>
                  </a:lnTo>
                  <a:lnTo>
                    <a:pt x="105" y="39"/>
                  </a:lnTo>
                  <a:lnTo>
                    <a:pt x="125" y="27"/>
                  </a:lnTo>
                  <a:lnTo>
                    <a:pt x="146" y="18"/>
                  </a:lnTo>
                  <a:lnTo>
                    <a:pt x="168" y="10"/>
                  </a:lnTo>
                  <a:lnTo>
                    <a:pt x="190" y="5"/>
                  </a:lnTo>
                  <a:lnTo>
                    <a:pt x="213" y="1"/>
                  </a:lnTo>
                  <a:lnTo>
                    <a:pt x="23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64" name="Freeform 94"/>
            <p:cNvSpPr>
              <a:spLocks/>
            </p:cNvSpPr>
            <p:nvPr/>
          </p:nvSpPr>
          <p:spPr bwMode="auto">
            <a:xfrm>
              <a:off x="2694" y="2056"/>
              <a:ext cx="72" cy="153"/>
            </a:xfrm>
            <a:custGeom>
              <a:avLst/>
              <a:gdLst>
                <a:gd name="T0" fmla="*/ 3 w 1070"/>
                <a:gd name="T1" fmla="*/ 249 h 2309"/>
                <a:gd name="T2" fmla="*/ 24 w 1070"/>
                <a:gd name="T3" fmla="*/ 162 h 2309"/>
                <a:gd name="T4" fmla="*/ 59 w 1070"/>
                <a:gd name="T5" fmla="*/ 94 h 2309"/>
                <a:gd name="T6" fmla="*/ 110 w 1070"/>
                <a:gd name="T7" fmla="*/ 44 h 2309"/>
                <a:gd name="T8" fmla="*/ 178 w 1070"/>
                <a:gd name="T9" fmla="*/ 13 h 2309"/>
                <a:gd name="T10" fmla="*/ 263 w 1070"/>
                <a:gd name="T11" fmla="*/ 0 h 2309"/>
                <a:gd name="T12" fmla="*/ 879 w 1070"/>
                <a:gd name="T13" fmla="*/ 8 h 2309"/>
                <a:gd name="T14" fmla="*/ 950 w 1070"/>
                <a:gd name="T15" fmla="*/ 37 h 2309"/>
                <a:gd name="T16" fmla="*/ 1004 w 1070"/>
                <a:gd name="T17" fmla="*/ 81 h 2309"/>
                <a:gd name="T18" fmla="*/ 1040 w 1070"/>
                <a:gd name="T19" fmla="*/ 141 h 2309"/>
                <a:gd name="T20" fmla="*/ 1062 w 1070"/>
                <a:gd name="T21" fmla="*/ 213 h 2309"/>
                <a:gd name="T22" fmla="*/ 1070 w 1070"/>
                <a:gd name="T23" fmla="*/ 987 h 2309"/>
                <a:gd name="T24" fmla="*/ 1054 w 1070"/>
                <a:gd name="T25" fmla="*/ 1043 h 2309"/>
                <a:gd name="T26" fmla="*/ 1010 w 1070"/>
                <a:gd name="T27" fmla="*/ 1075 h 2309"/>
                <a:gd name="T28" fmla="*/ 958 w 1070"/>
                <a:gd name="T29" fmla="*/ 1083 h 2309"/>
                <a:gd name="T30" fmla="*/ 909 w 1070"/>
                <a:gd name="T31" fmla="*/ 1067 h 2309"/>
                <a:gd name="T32" fmla="*/ 881 w 1070"/>
                <a:gd name="T33" fmla="*/ 1023 h 2309"/>
                <a:gd name="T34" fmla="*/ 877 w 1070"/>
                <a:gd name="T35" fmla="*/ 383 h 2309"/>
                <a:gd name="T36" fmla="*/ 855 w 1070"/>
                <a:gd name="T37" fmla="*/ 373 h 2309"/>
                <a:gd name="T38" fmla="*/ 838 w 1070"/>
                <a:gd name="T39" fmla="*/ 383 h 2309"/>
                <a:gd name="T40" fmla="*/ 834 w 1070"/>
                <a:gd name="T41" fmla="*/ 2231 h 2309"/>
                <a:gd name="T42" fmla="*/ 791 w 1070"/>
                <a:gd name="T43" fmla="*/ 2284 h 2309"/>
                <a:gd name="T44" fmla="*/ 721 w 1070"/>
                <a:gd name="T45" fmla="*/ 2308 h 2309"/>
                <a:gd name="T46" fmla="*/ 644 w 1070"/>
                <a:gd name="T47" fmla="*/ 2302 h 2309"/>
                <a:gd name="T48" fmla="*/ 583 w 1070"/>
                <a:gd name="T49" fmla="*/ 2267 h 2309"/>
                <a:gd name="T50" fmla="*/ 560 w 1070"/>
                <a:gd name="T51" fmla="*/ 2199 h 2309"/>
                <a:gd name="T52" fmla="*/ 557 w 1070"/>
                <a:gd name="T53" fmla="*/ 1070 h 2309"/>
                <a:gd name="T54" fmla="*/ 533 w 1070"/>
                <a:gd name="T55" fmla="*/ 1064 h 2309"/>
                <a:gd name="T56" fmla="*/ 519 w 1070"/>
                <a:gd name="T57" fmla="*/ 1083 h 2309"/>
                <a:gd name="T58" fmla="*/ 508 w 1070"/>
                <a:gd name="T59" fmla="*/ 2253 h 2309"/>
                <a:gd name="T60" fmla="*/ 454 w 1070"/>
                <a:gd name="T61" fmla="*/ 2294 h 2309"/>
                <a:gd name="T62" fmla="*/ 377 w 1070"/>
                <a:gd name="T63" fmla="*/ 2307 h 2309"/>
                <a:gd name="T64" fmla="*/ 299 w 1070"/>
                <a:gd name="T65" fmla="*/ 2289 h 2309"/>
                <a:gd name="T66" fmla="*/ 248 w 1070"/>
                <a:gd name="T67" fmla="*/ 2239 h 2309"/>
                <a:gd name="T68" fmla="*/ 238 w 1070"/>
                <a:gd name="T69" fmla="*/ 392 h 2309"/>
                <a:gd name="T70" fmla="*/ 223 w 1070"/>
                <a:gd name="T71" fmla="*/ 376 h 2309"/>
                <a:gd name="T72" fmla="*/ 201 w 1070"/>
                <a:gd name="T73" fmla="*/ 381 h 2309"/>
                <a:gd name="T74" fmla="*/ 196 w 1070"/>
                <a:gd name="T75" fmla="*/ 989 h 2309"/>
                <a:gd name="T76" fmla="*/ 176 w 1070"/>
                <a:gd name="T77" fmla="*/ 1043 h 2309"/>
                <a:gd name="T78" fmla="*/ 131 w 1070"/>
                <a:gd name="T79" fmla="*/ 1074 h 2309"/>
                <a:gd name="T80" fmla="*/ 76 w 1070"/>
                <a:gd name="T81" fmla="*/ 1080 h 2309"/>
                <a:gd name="T82" fmla="*/ 28 w 1070"/>
                <a:gd name="T83" fmla="*/ 1062 h 2309"/>
                <a:gd name="T84" fmla="*/ 1 w 1070"/>
                <a:gd name="T85" fmla="*/ 1016 h 230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070"/>
                <a:gd name="T130" fmla="*/ 0 h 2309"/>
                <a:gd name="T131" fmla="*/ 1070 w 1070"/>
                <a:gd name="T132" fmla="*/ 2309 h 2309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070" h="2309">
                  <a:moveTo>
                    <a:pt x="0" y="995"/>
                  </a:moveTo>
                  <a:lnTo>
                    <a:pt x="0" y="284"/>
                  </a:lnTo>
                  <a:lnTo>
                    <a:pt x="3" y="249"/>
                  </a:lnTo>
                  <a:lnTo>
                    <a:pt x="9" y="218"/>
                  </a:lnTo>
                  <a:lnTo>
                    <a:pt x="16" y="189"/>
                  </a:lnTo>
                  <a:lnTo>
                    <a:pt x="24" y="162"/>
                  </a:lnTo>
                  <a:lnTo>
                    <a:pt x="35" y="137"/>
                  </a:lnTo>
                  <a:lnTo>
                    <a:pt x="47" y="114"/>
                  </a:lnTo>
                  <a:lnTo>
                    <a:pt x="59" y="94"/>
                  </a:lnTo>
                  <a:lnTo>
                    <a:pt x="74" y="75"/>
                  </a:lnTo>
                  <a:lnTo>
                    <a:pt x="90" y="58"/>
                  </a:lnTo>
                  <a:lnTo>
                    <a:pt x="110" y="44"/>
                  </a:lnTo>
                  <a:lnTo>
                    <a:pt x="131" y="31"/>
                  </a:lnTo>
                  <a:lnTo>
                    <a:pt x="153" y="20"/>
                  </a:lnTo>
                  <a:lnTo>
                    <a:pt x="178" y="13"/>
                  </a:lnTo>
                  <a:lnTo>
                    <a:pt x="203" y="6"/>
                  </a:lnTo>
                  <a:lnTo>
                    <a:pt x="232" y="2"/>
                  </a:lnTo>
                  <a:lnTo>
                    <a:pt x="263" y="0"/>
                  </a:lnTo>
                  <a:lnTo>
                    <a:pt x="818" y="0"/>
                  </a:lnTo>
                  <a:lnTo>
                    <a:pt x="850" y="3"/>
                  </a:lnTo>
                  <a:lnTo>
                    <a:pt x="879" y="8"/>
                  </a:lnTo>
                  <a:lnTo>
                    <a:pt x="905" y="17"/>
                  </a:lnTo>
                  <a:lnTo>
                    <a:pt x="929" y="26"/>
                  </a:lnTo>
                  <a:lnTo>
                    <a:pt x="950" y="37"/>
                  </a:lnTo>
                  <a:lnTo>
                    <a:pt x="971" y="49"/>
                  </a:lnTo>
                  <a:lnTo>
                    <a:pt x="988" y="65"/>
                  </a:lnTo>
                  <a:lnTo>
                    <a:pt x="1004" y="81"/>
                  </a:lnTo>
                  <a:lnTo>
                    <a:pt x="1018" y="99"/>
                  </a:lnTo>
                  <a:lnTo>
                    <a:pt x="1029" y="118"/>
                  </a:lnTo>
                  <a:lnTo>
                    <a:pt x="1040" y="141"/>
                  </a:lnTo>
                  <a:lnTo>
                    <a:pt x="1049" y="163"/>
                  </a:lnTo>
                  <a:lnTo>
                    <a:pt x="1056" y="188"/>
                  </a:lnTo>
                  <a:lnTo>
                    <a:pt x="1062" y="213"/>
                  </a:lnTo>
                  <a:lnTo>
                    <a:pt x="1067" y="241"/>
                  </a:lnTo>
                  <a:lnTo>
                    <a:pt x="1070" y="271"/>
                  </a:lnTo>
                  <a:lnTo>
                    <a:pt x="1070" y="987"/>
                  </a:lnTo>
                  <a:lnTo>
                    <a:pt x="1068" y="1007"/>
                  </a:lnTo>
                  <a:lnTo>
                    <a:pt x="1062" y="1026"/>
                  </a:lnTo>
                  <a:lnTo>
                    <a:pt x="1054" y="1043"/>
                  </a:lnTo>
                  <a:lnTo>
                    <a:pt x="1041" y="1055"/>
                  </a:lnTo>
                  <a:lnTo>
                    <a:pt x="1026" y="1066"/>
                  </a:lnTo>
                  <a:lnTo>
                    <a:pt x="1010" y="1075"/>
                  </a:lnTo>
                  <a:lnTo>
                    <a:pt x="993" y="1080"/>
                  </a:lnTo>
                  <a:lnTo>
                    <a:pt x="975" y="1083"/>
                  </a:lnTo>
                  <a:lnTo>
                    <a:pt x="958" y="1083"/>
                  </a:lnTo>
                  <a:lnTo>
                    <a:pt x="940" y="1080"/>
                  </a:lnTo>
                  <a:lnTo>
                    <a:pt x="924" y="1075"/>
                  </a:lnTo>
                  <a:lnTo>
                    <a:pt x="909" y="1067"/>
                  </a:lnTo>
                  <a:lnTo>
                    <a:pt x="897" y="1054"/>
                  </a:lnTo>
                  <a:lnTo>
                    <a:pt x="887" y="1041"/>
                  </a:lnTo>
                  <a:lnTo>
                    <a:pt x="881" y="1023"/>
                  </a:lnTo>
                  <a:lnTo>
                    <a:pt x="880" y="1002"/>
                  </a:lnTo>
                  <a:lnTo>
                    <a:pt x="880" y="392"/>
                  </a:lnTo>
                  <a:lnTo>
                    <a:pt x="877" y="383"/>
                  </a:lnTo>
                  <a:lnTo>
                    <a:pt x="871" y="377"/>
                  </a:lnTo>
                  <a:lnTo>
                    <a:pt x="863" y="374"/>
                  </a:lnTo>
                  <a:lnTo>
                    <a:pt x="855" y="373"/>
                  </a:lnTo>
                  <a:lnTo>
                    <a:pt x="848" y="374"/>
                  </a:lnTo>
                  <a:lnTo>
                    <a:pt x="842" y="377"/>
                  </a:lnTo>
                  <a:lnTo>
                    <a:pt x="838" y="383"/>
                  </a:lnTo>
                  <a:lnTo>
                    <a:pt x="839" y="392"/>
                  </a:lnTo>
                  <a:lnTo>
                    <a:pt x="839" y="2208"/>
                  </a:lnTo>
                  <a:lnTo>
                    <a:pt x="834" y="2231"/>
                  </a:lnTo>
                  <a:lnTo>
                    <a:pt x="825" y="2252"/>
                  </a:lnTo>
                  <a:lnTo>
                    <a:pt x="810" y="2270"/>
                  </a:lnTo>
                  <a:lnTo>
                    <a:pt x="791" y="2284"/>
                  </a:lnTo>
                  <a:lnTo>
                    <a:pt x="769" y="2295"/>
                  </a:lnTo>
                  <a:lnTo>
                    <a:pt x="747" y="2303"/>
                  </a:lnTo>
                  <a:lnTo>
                    <a:pt x="721" y="2308"/>
                  </a:lnTo>
                  <a:lnTo>
                    <a:pt x="695" y="2309"/>
                  </a:lnTo>
                  <a:lnTo>
                    <a:pt x="670" y="2308"/>
                  </a:lnTo>
                  <a:lnTo>
                    <a:pt x="644" y="2302"/>
                  </a:lnTo>
                  <a:lnTo>
                    <a:pt x="622" y="2293"/>
                  </a:lnTo>
                  <a:lnTo>
                    <a:pt x="601" y="2282"/>
                  </a:lnTo>
                  <a:lnTo>
                    <a:pt x="583" y="2267"/>
                  </a:lnTo>
                  <a:lnTo>
                    <a:pt x="571" y="2247"/>
                  </a:lnTo>
                  <a:lnTo>
                    <a:pt x="563" y="2224"/>
                  </a:lnTo>
                  <a:lnTo>
                    <a:pt x="560" y="2199"/>
                  </a:lnTo>
                  <a:lnTo>
                    <a:pt x="564" y="1088"/>
                  </a:lnTo>
                  <a:lnTo>
                    <a:pt x="562" y="1079"/>
                  </a:lnTo>
                  <a:lnTo>
                    <a:pt x="557" y="1070"/>
                  </a:lnTo>
                  <a:lnTo>
                    <a:pt x="549" y="1065"/>
                  </a:lnTo>
                  <a:lnTo>
                    <a:pt x="542" y="1063"/>
                  </a:lnTo>
                  <a:lnTo>
                    <a:pt x="533" y="1064"/>
                  </a:lnTo>
                  <a:lnTo>
                    <a:pt x="526" y="1067"/>
                  </a:lnTo>
                  <a:lnTo>
                    <a:pt x="520" y="1074"/>
                  </a:lnTo>
                  <a:lnTo>
                    <a:pt x="519" y="1083"/>
                  </a:lnTo>
                  <a:lnTo>
                    <a:pt x="519" y="2212"/>
                  </a:lnTo>
                  <a:lnTo>
                    <a:pt x="516" y="2232"/>
                  </a:lnTo>
                  <a:lnTo>
                    <a:pt x="508" y="2253"/>
                  </a:lnTo>
                  <a:lnTo>
                    <a:pt x="495" y="2270"/>
                  </a:lnTo>
                  <a:lnTo>
                    <a:pt x="477" y="2284"/>
                  </a:lnTo>
                  <a:lnTo>
                    <a:pt x="454" y="2294"/>
                  </a:lnTo>
                  <a:lnTo>
                    <a:pt x="431" y="2302"/>
                  </a:lnTo>
                  <a:lnTo>
                    <a:pt x="404" y="2306"/>
                  </a:lnTo>
                  <a:lnTo>
                    <a:pt x="377" y="2307"/>
                  </a:lnTo>
                  <a:lnTo>
                    <a:pt x="351" y="2304"/>
                  </a:lnTo>
                  <a:lnTo>
                    <a:pt x="324" y="2299"/>
                  </a:lnTo>
                  <a:lnTo>
                    <a:pt x="299" y="2289"/>
                  </a:lnTo>
                  <a:lnTo>
                    <a:pt x="279" y="2276"/>
                  </a:lnTo>
                  <a:lnTo>
                    <a:pt x="261" y="2259"/>
                  </a:lnTo>
                  <a:lnTo>
                    <a:pt x="248" y="2239"/>
                  </a:lnTo>
                  <a:lnTo>
                    <a:pt x="240" y="2214"/>
                  </a:lnTo>
                  <a:lnTo>
                    <a:pt x="238" y="2187"/>
                  </a:lnTo>
                  <a:lnTo>
                    <a:pt x="238" y="392"/>
                  </a:lnTo>
                  <a:lnTo>
                    <a:pt x="234" y="385"/>
                  </a:lnTo>
                  <a:lnTo>
                    <a:pt x="230" y="379"/>
                  </a:lnTo>
                  <a:lnTo>
                    <a:pt x="223" y="376"/>
                  </a:lnTo>
                  <a:lnTo>
                    <a:pt x="215" y="374"/>
                  </a:lnTo>
                  <a:lnTo>
                    <a:pt x="209" y="376"/>
                  </a:lnTo>
                  <a:lnTo>
                    <a:pt x="201" y="381"/>
                  </a:lnTo>
                  <a:lnTo>
                    <a:pt x="198" y="386"/>
                  </a:lnTo>
                  <a:lnTo>
                    <a:pt x="196" y="395"/>
                  </a:lnTo>
                  <a:lnTo>
                    <a:pt x="196" y="989"/>
                  </a:lnTo>
                  <a:lnTo>
                    <a:pt x="193" y="1010"/>
                  </a:lnTo>
                  <a:lnTo>
                    <a:pt x="186" y="1027"/>
                  </a:lnTo>
                  <a:lnTo>
                    <a:pt x="176" y="1043"/>
                  </a:lnTo>
                  <a:lnTo>
                    <a:pt x="163" y="1054"/>
                  </a:lnTo>
                  <a:lnTo>
                    <a:pt x="148" y="1065"/>
                  </a:lnTo>
                  <a:lnTo>
                    <a:pt x="131" y="1074"/>
                  </a:lnTo>
                  <a:lnTo>
                    <a:pt x="113" y="1078"/>
                  </a:lnTo>
                  <a:lnTo>
                    <a:pt x="95" y="1080"/>
                  </a:lnTo>
                  <a:lnTo>
                    <a:pt x="76" y="1080"/>
                  </a:lnTo>
                  <a:lnTo>
                    <a:pt x="58" y="1077"/>
                  </a:lnTo>
                  <a:lnTo>
                    <a:pt x="42" y="1070"/>
                  </a:lnTo>
                  <a:lnTo>
                    <a:pt x="28" y="1062"/>
                  </a:lnTo>
                  <a:lnTo>
                    <a:pt x="16" y="1049"/>
                  </a:lnTo>
                  <a:lnTo>
                    <a:pt x="7" y="1035"/>
                  </a:lnTo>
                  <a:lnTo>
                    <a:pt x="1" y="1016"/>
                  </a:lnTo>
                  <a:lnTo>
                    <a:pt x="0" y="99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</p:grpSp>
      <p:pic>
        <p:nvPicPr>
          <p:cNvPr id="1045" name="Picture 95" descr="RedUser"/>
          <p:cNvPicPr>
            <a:picLocks noChangeAspect="1" noChangeArrowheads="1"/>
          </p:cNvPicPr>
          <p:nvPr/>
        </p:nvPicPr>
        <p:blipFill>
          <a:blip r:embed="rId20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3000375"/>
            <a:ext cx="1123950" cy="111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68" name="Rectangle 96"/>
          <p:cNvSpPr>
            <a:spLocks noChangeArrowheads="1"/>
          </p:cNvSpPr>
          <p:nvPr/>
        </p:nvSpPr>
        <p:spPr bwMode="auto">
          <a:xfrm>
            <a:off x="323850" y="5949950"/>
            <a:ext cx="3773488" cy="247650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 algn="ctr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>
              <a:latin typeface="굴림" charset="-127"/>
              <a:ea typeface="굴림" charset="-127"/>
            </a:endParaRPr>
          </a:p>
        </p:txBody>
      </p:sp>
      <p:sp>
        <p:nvSpPr>
          <p:cNvPr id="3169" name="AutoShape 97"/>
          <p:cNvSpPr>
            <a:spLocks noChangeArrowheads="1"/>
          </p:cNvSpPr>
          <p:nvPr/>
        </p:nvSpPr>
        <p:spPr bwMode="auto">
          <a:xfrm>
            <a:off x="8172450" y="1052513"/>
            <a:ext cx="609600" cy="773112"/>
          </a:xfrm>
          <a:prstGeom prst="irregularSeal2">
            <a:avLst/>
          </a:prstGeom>
          <a:solidFill>
            <a:srgbClr val="E43600"/>
          </a:solidFill>
          <a:ln w="9525" algn="ctr">
            <a:solidFill>
              <a:srgbClr val="EFEA5E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pic>
        <p:nvPicPr>
          <p:cNvPr id="1048" name="Picture 98" descr="package"/>
          <p:cNvPicPr>
            <a:picLocks noChangeAspect="1" noChangeArrowheads="1"/>
          </p:cNvPicPr>
          <p:nvPr/>
        </p:nvPicPr>
        <p:blipFill>
          <a:blip r:embed="rId21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2781300"/>
            <a:ext cx="9906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9" name="Picture 99" descr="server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1700213"/>
            <a:ext cx="763588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50" name="Group 100"/>
          <p:cNvGrpSpPr>
            <a:grpSpLocks/>
          </p:cNvGrpSpPr>
          <p:nvPr/>
        </p:nvGrpSpPr>
        <p:grpSpPr bwMode="auto">
          <a:xfrm>
            <a:off x="2771775" y="3284538"/>
            <a:ext cx="863600" cy="1152525"/>
            <a:chOff x="2233" y="1384"/>
            <a:chExt cx="586" cy="768"/>
          </a:xfrm>
        </p:grpSpPr>
        <p:pic>
          <p:nvPicPr>
            <p:cNvPr id="1052" name="Picture 101" descr="server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33" y="1384"/>
              <a:ext cx="582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aphicFrame>
          <p:nvGraphicFramePr>
            <p:cNvPr id="1027" name="Object 102"/>
            <p:cNvGraphicFramePr>
              <a:graphicFrameLocks noChangeAspect="1"/>
            </p:cNvGraphicFramePr>
            <p:nvPr/>
          </p:nvGraphicFramePr>
          <p:xfrm>
            <a:off x="2494" y="1674"/>
            <a:ext cx="325" cy="3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0" name="Visio" r:id="rId22" imgW="298094" imgH="349301" progId="Visio.Drawing.6">
                    <p:embed/>
                  </p:oleObj>
                </mc:Choice>
                <mc:Fallback>
                  <p:oleObj name="Visio" r:id="rId22" imgW="298094" imgH="349301" progId="Visio.Drawing.6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94" y="1674"/>
                          <a:ext cx="325" cy="3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 algn="ctr">
                              <a:solidFill>
                                <a:schemeClr val="bg2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1051" name="Picture 103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3563" y="5357813"/>
            <a:ext cx="809625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6207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68" grpId="0" animBg="1"/>
      <p:bldP spid="316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36"/>
          <p:cNvGraphicFramePr>
            <a:graphicFrameLocks noChangeAspect="1"/>
          </p:cNvGraphicFramePr>
          <p:nvPr/>
        </p:nvGraphicFramePr>
        <p:xfrm>
          <a:off x="1331913" y="765175"/>
          <a:ext cx="1635125" cy="617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16" name="Visio" r:id="rId3" imgW="580644" imgH="219761" progId="Visio.Drawing.6">
                  <p:embed/>
                </p:oleObj>
              </mc:Choice>
              <mc:Fallback>
                <p:oleObj name="Visio" r:id="rId3" imgW="580644" imgH="219761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765175"/>
                        <a:ext cx="1635125" cy="617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bg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52" name="Picture 37" descr="firewall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38" y="333375"/>
            <a:ext cx="1195387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051" name="Object 38"/>
          <p:cNvGraphicFramePr>
            <a:graphicFrameLocks noChangeAspect="1"/>
          </p:cNvGraphicFramePr>
          <p:nvPr/>
        </p:nvGraphicFramePr>
        <p:xfrm>
          <a:off x="5076825" y="692150"/>
          <a:ext cx="1928813" cy="709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17" name="Visio" r:id="rId6" imgW="580644" imgH="214884" progId="Visio.Drawing.6">
                  <p:embed/>
                </p:oleObj>
              </mc:Choice>
              <mc:Fallback>
                <p:oleObj name="Visio" r:id="rId6" imgW="580644" imgH="214884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6825" y="692150"/>
                        <a:ext cx="1928813" cy="709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bg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3" name="Cloud"/>
          <p:cNvSpPr>
            <a:spLocks noChangeAspect="1" noEditPoints="1" noChangeArrowheads="1"/>
          </p:cNvSpPr>
          <p:nvPr/>
        </p:nvSpPr>
        <p:spPr bwMode="auto">
          <a:xfrm>
            <a:off x="5076825" y="1989138"/>
            <a:ext cx="1657350" cy="1111250"/>
          </a:xfrm>
          <a:custGeom>
            <a:avLst/>
            <a:gdLst>
              <a:gd name="T0" fmla="*/ 5141 w 21600"/>
              <a:gd name="T1" fmla="*/ 555625 h 21600"/>
              <a:gd name="T2" fmla="*/ 828675 w 21600"/>
              <a:gd name="T3" fmla="*/ 1110067 h 21600"/>
              <a:gd name="T4" fmla="*/ 1655969 w 21600"/>
              <a:gd name="T5" fmla="*/ 555625 h 21600"/>
              <a:gd name="T6" fmla="*/ 828675 w 21600"/>
              <a:gd name="T7" fmla="*/ 63537 h 21600"/>
              <a:gd name="T8" fmla="*/ 0 60000 65536"/>
              <a:gd name="T9" fmla="*/ 0 60000 65536"/>
              <a:gd name="T10" fmla="*/ 0 60000 65536"/>
              <a:gd name="T11" fmla="*/ 0 60000 65536"/>
              <a:gd name="T12" fmla="*/ 2977 w 21600"/>
              <a:gd name="T13" fmla="*/ 3262 h 21600"/>
              <a:gd name="T14" fmla="*/ 17087 w 21600"/>
              <a:gd name="T15" fmla="*/ 1733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pic>
        <p:nvPicPr>
          <p:cNvPr id="2054" name="Picture 55" descr="BizTalk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1628775"/>
            <a:ext cx="1062038" cy="130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56" descr="webServiceserver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8363" y="4954588"/>
            <a:ext cx="968375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56" name="Group 57"/>
          <p:cNvGrpSpPr>
            <a:grpSpLocks/>
          </p:cNvGrpSpPr>
          <p:nvPr/>
        </p:nvGrpSpPr>
        <p:grpSpPr bwMode="auto">
          <a:xfrm>
            <a:off x="2843213" y="2781300"/>
            <a:ext cx="1223962" cy="1511300"/>
            <a:chOff x="1319" y="2063"/>
            <a:chExt cx="599" cy="780"/>
          </a:xfrm>
        </p:grpSpPr>
        <p:sp>
          <p:nvSpPr>
            <p:cNvPr id="2075" name="Rectangle 58"/>
            <p:cNvSpPr>
              <a:spLocks noChangeArrowheads="1"/>
            </p:cNvSpPr>
            <p:nvPr/>
          </p:nvSpPr>
          <p:spPr bwMode="auto">
            <a:xfrm>
              <a:off x="1554" y="2305"/>
              <a:ext cx="364" cy="538"/>
            </a:xfrm>
            <a:prstGeom prst="rect">
              <a:avLst/>
            </a:prstGeom>
            <a:solidFill>
              <a:srgbClr val="CDE78F"/>
            </a:solidFill>
            <a:ln w="28575" algn="ctr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latinLnBrk="0" hangingPunct="1"/>
              <a:endParaRPr kumimoji="0" lang="en-US" altLang="ko-KR" sz="1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076" name="Group 59"/>
            <p:cNvGrpSpPr>
              <a:grpSpLocks/>
            </p:cNvGrpSpPr>
            <p:nvPr/>
          </p:nvGrpSpPr>
          <p:grpSpPr bwMode="auto">
            <a:xfrm>
              <a:off x="1641" y="2063"/>
              <a:ext cx="98" cy="236"/>
              <a:chOff x="4159" y="865"/>
              <a:chExt cx="153" cy="368"/>
            </a:xfrm>
          </p:grpSpPr>
          <p:sp>
            <p:nvSpPr>
              <p:cNvPr id="2080" name="Oval 60"/>
              <p:cNvSpPr>
                <a:spLocks noChangeArrowheads="1"/>
              </p:cNvSpPr>
              <p:nvPr/>
            </p:nvSpPr>
            <p:spPr bwMode="auto">
              <a:xfrm>
                <a:off x="4159" y="865"/>
                <a:ext cx="153" cy="153"/>
              </a:xfrm>
              <a:prstGeom prst="ellipse">
                <a:avLst/>
              </a:prstGeom>
              <a:solidFill>
                <a:schemeClr val="accent1"/>
              </a:solidFill>
              <a:ln w="28575" algn="ctr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2081" name="Line 61"/>
              <p:cNvSpPr>
                <a:spLocks noChangeShapeType="1"/>
              </p:cNvSpPr>
              <p:nvPr/>
            </p:nvSpPr>
            <p:spPr bwMode="auto">
              <a:xfrm>
                <a:off x="4236" y="1017"/>
                <a:ext cx="0" cy="216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ko-KR" altLang="en-US"/>
              </a:p>
            </p:txBody>
          </p:sp>
        </p:grpSp>
        <p:grpSp>
          <p:nvGrpSpPr>
            <p:cNvPr id="2077" name="Group 62"/>
            <p:cNvGrpSpPr>
              <a:grpSpLocks/>
            </p:cNvGrpSpPr>
            <p:nvPr/>
          </p:nvGrpSpPr>
          <p:grpSpPr bwMode="auto">
            <a:xfrm rot="-5400000">
              <a:off x="1389" y="2306"/>
              <a:ext cx="98" cy="237"/>
              <a:chOff x="4159" y="865"/>
              <a:chExt cx="153" cy="368"/>
            </a:xfrm>
          </p:grpSpPr>
          <p:sp>
            <p:nvSpPr>
              <p:cNvPr id="2078" name="Oval 63"/>
              <p:cNvSpPr>
                <a:spLocks noChangeArrowheads="1"/>
              </p:cNvSpPr>
              <p:nvPr/>
            </p:nvSpPr>
            <p:spPr bwMode="auto">
              <a:xfrm>
                <a:off x="4159" y="865"/>
                <a:ext cx="153" cy="153"/>
              </a:xfrm>
              <a:prstGeom prst="ellipse">
                <a:avLst/>
              </a:prstGeom>
              <a:solidFill>
                <a:schemeClr val="accent1"/>
              </a:solidFill>
              <a:ln w="28575" algn="ctr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2079" name="Line 64"/>
              <p:cNvSpPr>
                <a:spLocks noChangeShapeType="1"/>
              </p:cNvSpPr>
              <p:nvPr/>
            </p:nvSpPr>
            <p:spPr bwMode="auto">
              <a:xfrm>
                <a:off x="4236" y="1017"/>
                <a:ext cx="0" cy="216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ko-KR" altLang="en-US"/>
              </a:p>
            </p:txBody>
          </p:sp>
        </p:grpSp>
      </p:grpSp>
      <p:sp>
        <p:nvSpPr>
          <p:cNvPr id="4181" name="Freeform 85"/>
          <p:cNvSpPr>
            <a:spLocks/>
          </p:cNvSpPr>
          <p:nvPr/>
        </p:nvSpPr>
        <p:spPr bwMode="auto">
          <a:xfrm>
            <a:off x="4500563" y="3429000"/>
            <a:ext cx="1296987" cy="1008063"/>
          </a:xfrm>
          <a:custGeom>
            <a:avLst/>
            <a:gdLst/>
            <a:ahLst/>
            <a:cxnLst>
              <a:cxn ang="0">
                <a:pos x="0" y="996"/>
              </a:cxn>
              <a:cxn ang="0">
                <a:pos x="0" y="94"/>
              </a:cxn>
              <a:cxn ang="0">
                <a:pos x="79" y="0"/>
              </a:cxn>
              <a:cxn ang="0">
                <a:pos x="467" y="0"/>
              </a:cxn>
              <a:cxn ang="0">
                <a:pos x="526" y="93"/>
              </a:cxn>
              <a:cxn ang="0">
                <a:pos x="1248" y="94"/>
              </a:cxn>
              <a:cxn ang="0">
                <a:pos x="1248" y="996"/>
              </a:cxn>
              <a:cxn ang="0">
                <a:pos x="0" y="996"/>
              </a:cxn>
            </a:cxnLst>
            <a:rect l="0" t="0" r="r" b="b"/>
            <a:pathLst>
              <a:path w="1248" h="996">
                <a:moveTo>
                  <a:pt x="0" y="996"/>
                </a:moveTo>
                <a:lnTo>
                  <a:pt x="0" y="94"/>
                </a:lnTo>
                <a:lnTo>
                  <a:pt x="79" y="0"/>
                </a:lnTo>
                <a:lnTo>
                  <a:pt x="467" y="0"/>
                </a:lnTo>
                <a:lnTo>
                  <a:pt x="526" y="93"/>
                </a:lnTo>
                <a:lnTo>
                  <a:pt x="1248" y="94"/>
                </a:lnTo>
                <a:lnTo>
                  <a:pt x="1248" y="996"/>
                </a:lnTo>
                <a:lnTo>
                  <a:pt x="0" y="996"/>
                </a:lnTo>
                <a:close/>
              </a:path>
            </a:pathLst>
          </a:custGeom>
          <a:gradFill rotWithShape="0">
            <a:gsLst>
              <a:gs pos="0">
                <a:srgbClr val="FFFFCC"/>
              </a:gs>
              <a:gs pos="100000">
                <a:srgbClr val="FFE473"/>
              </a:gs>
            </a:gsLst>
            <a:lin ang="2700000" scaled="1"/>
          </a:gradFill>
          <a:ln w="9525" cap="rnd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rgbClr val="C0C0C0"/>
            </a:outerShdw>
          </a:effectLst>
        </p:spPr>
        <p:txBody>
          <a:bodyPr/>
          <a:lstStyle/>
          <a:p>
            <a:pPr>
              <a:defRPr/>
            </a:pPr>
            <a:endParaRPr lang="ko-KR" altLang="en-US">
              <a:latin typeface="굴림" charset="-127"/>
              <a:ea typeface="굴림" charset="-127"/>
            </a:endParaRPr>
          </a:p>
        </p:txBody>
      </p:sp>
      <p:grpSp>
        <p:nvGrpSpPr>
          <p:cNvPr id="2058" name="Group 86"/>
          <p:cNvGrpSpPr>
            <a:grpSpLocks/>
          </p:cNvGrpSpPr>
          <p:nvPr/>
        </p:nvGrpSpPr>
        <p:grpSpPr bwMode="auto">
          <a:xfrm>
            <a:off x="6732588" y="3357563"/>
            <a:ext cx="1295400" cy="1150937"/>
            <a:chOff x="4506" y="1523"/>
            <a:chExt cx="404" cy="342"/>
          </a:xfrm>
        </p:grpSpPr>
        <p:sp>
          <p:nvSpPr>
            <p:cNvPr id="4183" name="Freeform 87"/>
            <p:cNvSpPr>
              <a:spLocks/>
            </p:cNvSpPr>
            <p:nvPr/>
          </p:nvSpPr>
          <p:spPr bwMode="auto">
            <a:xfrm>
              <a:off x="4577" y="1523"/>
              <a:ext cx="333" cy="283"/>
            </a:xfrm>
            <a:custGeom>
              <a:avLst/>
              <a:gdLst/>
              <a:ahLst/>
              <a:cxnLst>
                <a:cxn ang="0">
                  <a:pos x="0" y="996"/>
                </a:cxn>
                <a:cxn ang="0">
                  <a:pos x="0" y="94"/>
                </a:cxn>
                <a:cxn ang="0">
                  <a:pos x="79" y="0"/>
                </a:cxn>
                <a:cxn ang="0">
                  <a:pos x="467" y="0"/>
                </a:cxn>
                <a:cxn ang="0">
                  <a:pos x="526" y="93"/>
                </a:cxn>
                <a:cxn ang="0">
                  <a:pos x="1248" y="94"/>
                </a:cxn>
                <a:cxn ang="0">
                  <a:pos x="1248" y="996"/>
                </a:cxn>
                <a:cxn ang="0">
                  <a:pos x="0" y="996"/>
                </a:cxn>
              </a:cxnLst>
              <a:rect l="0" t="0" r="r" b="b"/>
              <a:pathLst>
                <a:path w="1248" h="996">
                  <a:moveTo>
                    <a:pt x="0" y="996"/>
                  </a:moveTo>
                  <a:lnTo>
                    <a:pt x="0" y="94"/>
                  </a:lnTo>
                  <a:lnTo>
                    <a:pt x="79" y="0"/>
                  </a:lnTo>
                  <a:lnTo>
                    <a:pt x="467" y="0"/>
                  </a:lnTo>
                  <a:lnTo>
                    <a:pt x="526" y="93"/>
                  </a:lnTo>
                  <a:lnTo>
                    <a:pt x="1248" y="94"/>
                  </a:lnTo>
                  <a:lnTo>
                    <a:pt x="1248" y="996"/>
                  </a:lnTo>
                  <a:lnTo>
                    <a:pt x="0" y="996"/>
                  </a:lnTo>
                  <a:close/>
                </a:path>
              </a:pathLst>
            </a:custGeom>
            <a:gradFill rotWithShape="0">
              <a:gsLst>
                <a:gs pos="0">
                  <a:srgbClr val="FFFFCC"/>
                </a:gs>
                <a:gs pos="100000">
                  <a:srgbClr val="FFE473"/>
                </a:gs>
              </a:gsLst>
              <a:lin ang="2700000" scaled="1"/>
            </a:gradFill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rgbClr val="C0C0C0"/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charset="-127"/>
                <a:ea typeface="굴림" charset="-127"/>
              </a:endParaRPr>
            </a:p>
          </p:txBody>
        </p:sp>
        <p:grpSp>
          <p:nvGrpSpPr>
            <p:cNvPr id="2068" name="Group 88"/>
            <p:cNvGrpSpPr>
              <a:grpSpLocks/>
            </p:cNvGrpSpPr>
            <p:nvPr/>
          </p:nvGrpSpPr>
          <p:grpSpPr bwMode="auto">
            <a:xfrm>
              <a:off x="4506" y="1706"/>
              <a:ext cx="347" cy="159"/>
              <a:chOff x="4506" y="1706"/>
              <a:chExt cx="347" cy="159"/>
            </a:xfrm>
          </p:grpSpPr>
          <p:grpSp>
            <p:nvGrpSpPr>
              <p:cNvPr id="2069" name="Group 89"/>
              <p:cNvGrpSpPr>
                <a:grpSpLocks/>
              </p:cNvGrpSpPr>
              <p:nvPr/>
            </p:nvGrpSpPr>
            <p:grpSpPr bwMode="auto">
              <a:xfrm>
                <a:off x="4509" y="1714"/>
                <a:ext cx="344" cy="151"/>
                <a:chOff x="3826" y="1954"/>
                <a:chExt cx="530" cy="218"/>
              </a:xfrm>
            </p:grpSpPr>
            <p:sp>
              <p:nvSpPr>
                <p:cNvPr id="2073" name="Freeform 90"/>
                <p:cNvSpPr>
                  <a:spLocks/>
                </p:cNvSpPr>
                <p:nvPr/>
              </p:nvSpPr>
              <p:spPr bwMode="auto">
                <a:xfrm>
                  <a:off x="3982" y="1996"/>
                  <a:ext cx="374" cy="176"/>
                </a:xfrm>
                <a:custGeom>
                  <a:avLst/>
                  <a:gdLst>
                    <a:gd name="T0" fmla="*/ 0 w 374"/>
                    <a:gd name="T1" fmla="*/ 0 h 176"/>
                    <a:gd name="T2" fmla="*/ 136 w 374"/>
                    <a:gd name="T3" fmla="*/ 0 h 176"/>
                    <a:gd name="T4" fmla="*/ 199 w 374"/>
                    <a:gd name="T5" fmla="*/ 15 h 176"/>
                    <a:gd name="T6" fmla="*/ 278 w 374"/>
                    <a:gd name="T7" fmla="*/ 64 h 176"/>
                    <a:gd name="T8" fmla="*/ 290 w 374"/>
                    <a:gd name="T9" fmla="*/ 74 h 176"/>
                    <a:gd name="T10" fmla="*/ 281 w 374"/>
                    <a:gd name="T11" fmla="*/ 92 h 176"/>
                    <a:gd name="T12" fmla="*/ 264 w 374"/>
                    <a:gd name="T13" fmla="*/ 100 h 176"/>
                    <a:gd name="T14" fmla="*/ 238 w 374"/>
                    <a:gd name="T15" fmla="*/ 96 h 176"/>
                    <a:gd name="T16" fmla="*/ 206 w 374"/>
                    <a:gd name="T17" fmla="*/ 84 h 176"/>
                    <a:gd name="T18" fmla="*/ 180 w 374"/>
                    <a:gd name="T19" fmla="*/ 68 h 176"/>
                    <a:gd name="T20" fmla="*/ 178 w 374"/>
                    <a:gd name="T21" fmla="*/ 70 h 176"/>
                    <a:gd name="T22" fmla="*/ 230 w 374"/>
                    <a:gd name="T23" fmla="*/ 102 h 176"/>
                    <a:gd name="T24" fmla="*/ 274 w 374"/>
                    <a:gd name="T25" fmla="*/ 110 h 176"/>
                    <a:gd name="T26" fmla="*/ 320 w 374"/>
                    <a:gd name="T27" fmla="*/ 110 h 176"/>
                    <a:gd name="T28" fmla="*/ 354 w 374"/>
                    <a:gd name="T29" fmla="*/ 100 h 176"/>
                    <a:gd name="T30" fmla="*/ 374 w 374"/>
                    <a:gd name="T31" fmla="*/ 106 h 176"/>
                    <a:gd name="T32" fmla="*/ 374 w 374"/>
                    <a:gd name="T33" fmla="*/ 128 h 176"/>
                    <a:gd name="T34" fmla="*/ 362 w 374"/>
                    <a:gd name="T35" fmla="*/ 150 h 176"/>
                    <a:gd name="T36" fmla="*/ 336 w 374"/>
                    <a:gd name="T37" fmla="*/ 164 h 176"/>
                    <a:gd name="T38" fmla="*/ 306 w 374"/>
                    <a:gd name="T39" fmla="*/ 174 h 176"/>
                    <a:gd name="T40" fmla="*/ 130 w 374"/>
                    <a:gd name="T41" fmla="*/ 176 h 176"/>
                    <a:gd name="T42" fmla="*/ 104 w 374"/>
                    <a:gd name="T43" fmla="*/ 158 h 176"/>
                    <a:gd name="T44" fmla="*/ 74 w 374"/>
                    <a:gd name="T45" fmla="*/ 146 h 176"/>
                    <a:gd name="T46" fmla="*/ 46 w 374"/>
                    <a:gd name="T47" fmla="*/ 126 h 176"/>
                    <a:gd name="T48" fmla="*/ 26 w 374"/>
                    <a:gd name="T49" fmla="*/ 110 h 176"/>
                    <a:gd name="T50" fmla="*/ 2 w 374"/>
                    <a:gd name="T51" fmla="*/ 110 h 176"/>
                    <a:gd name="T52" fmla="*/ 0 w 374"/>
                    <a:gd name="T53" fmla="*/ 0 h 17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w 374"/>
                    <a:gd name="T82" fmla="*/ 0 h 176"/>
                    <a:gd name="T83" fmla="*/ 374 w 374"/>
                    <a:gd name="T84" fmla="*/ 176 h 176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T81" t="T82" r="T83" b="T84"/>
                  <a:pathLst>
                    <a:path w="374" h="176">
                      <a:moveTo>
                        <a:pt x="0" y="0"/>
                      </a:moveTo>
                      <a:lnTo>
                        <a:pt x="136" y="0"/>
                      </a:lnTo>
                      <a:lnTo>
                        <a:pt x="199" y="15"/>
                      </a:lnTo>
                      <a:lnTo>
                        <a:pt x="278" y="64"/>
                      </a:lnTo>
                      <a:lnTo>
                        <a:pt x="290" y="74"/>
                      </a:lnTo>
                      <a:lnTo>
                        <a:pt x="281" y="92"/>
                      </a:lnTo>
                      <a:lnTo>
                        <a:pt x="264" y="100"/>
                      </a:lnTo>
                      <a:lnTo>
                        <a:pt x="238" y="96"/>
                      </a:lnTo>
                      <a:lnTo>
                        <a:pt x="206" y="84"/>
                      </a:lnTo>
                      <a:lnTo>
                        <a:pt x="180" y="68"/>
                      </a:lnTo>
                      <a:lnTo>
                        <a:pt x="178" y="70"/>
                      </a:lnTo>
                      <a:lnTo>
                        <a:pt x="230" y="102"/>
                      </a:lnTo>
                      <a:lnTo>
                        <a:pt x="274" y="110"/>
                      </a:lnTo>
                      <a:lnTo>
                        <a:pt x="320" y="110"/>
                      </a:lnTo>
                      <a:lnTo>
                        <a:pt x="354" y="100"/>
                      </a:lnTo>
                      <a:lnTo>
                        <a:pt x="374" y="106"/>
                      </a:lnTo>
                      <a:lnTo>
                        <a:pt x="374" y="128"/>
                      </a:lnTo>
                      <a:lnTo>
                        <a:pt x="362" y="150"/>
                      </a:lnTo>
                      <a:lnTo>
                        <a:pt x="336" y="164"/>
                      </a:lnTo>
                      <a:lnTo>
                        <a:pt x="306" y="174"/>
                      </a:lnTo>
                      <a:lnTo>
                        <a:pt x="130" y="176"/>
                      </a:lnTo>
                      <a:lnTo>
                        <a:pt x="104" y="158"/>
                      </a:lnTo>
                      <a:lnTo>
                        <a:pt x="74" y="146"/>
                      </a:lnTo>
                      <a:lnTo>
                        <a:pt x="46" y="126"/>
                      </a:lnTo>
                      <a:lnTo>
                        <a:pt x="26" y="110"/>
                      </a:lnTo>
                      <a:lnTo>
                        <a:pt x="2" y="11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63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tIns="27432" bIns="27432" anchor="ctr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2074" name="Freeform 91"/>
                <p:cNvSpPr>
                  <a:spLocks/>
                </p:cNvSpPr>
                <p:nvPr/>
              </p:nvSpPr>
              <p:spPr bwMode="auto">
                <a:xfrm>
                  <a:off x="3826" y="1954"/>
                  <a:ext cx="163" cy="179"/>
                </a:xfrm>
                <a:custGeom>
                  <a:avLst/>
                  <a:gdLst>
                    <a:gd name="T0" fmla="*/ 0 w 240"/>
                    <a:gd name="T1" fmla="*/ 0 h 348"/>
                    <a:gd name="T2" fmla="*/ 0 w 240"/>
                    <a:gd name="T3" fmla="*/ 348 h 348"/>
                    <a:gd name="T4" fmla="*/ 240 w 240"/>
                    <a:gd name="T5" fmla="*/ 348 h 348"/>
                    <a:gd name="T6" fmla="*/ 240 w 240"/>
                    <a:gd name="T7" fmla="*/ 87 h 348"/>
                    <a:gd name="T8" fmla="*/ 207 w 240"/>
                    <a:gd name="T9" fmla="*/ 0 h 348"/>
                    <a:gd name="T10" fmla="*/ 0 w 240"/>
                    <a:gd name="T11" fmla="*/ 0 h 34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40"/>
                    <a:gd name="T19" fmla="*/ 0 h 348"/>
                    <a:gd name="T20" fmla="*/ 240 w 240"/>
                    <a:gd name="T21" fmla="*/ 348 h 34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40" h="348">
                      <a:moveTo>
                        <a:pt x="0" y="0"/>
                      </a:moveTo>
                      <a:lnTo>
                        <a:pt x="0" y="348"/>
                      </a:lnTo>
                      <a:lnTo>
                        <a:pt x="240" y="348"/>
                      </a:lnTo>
                      <a:lnTo>
                        <a:pt x="240" y="87"/>
                      </a:lnTo>
                      <a:lnTo>
                        <a:pt x="20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63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tIns="27432" bIns="27432" anchor="ctr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</p:grpSp>
          <p:sp>
            <p:nvSpPr>
              <p:cNvPr id="2070" name="Freeform 92"/>
              <p:cNvSpPr>
                <a:spLocks/>
              </p:cNvSpPr>
              <p:nvPr/>
            </p:nvSpPr>
            <p:spPr bwMode="auto">
              <a:xfrm>
                <a:off x="4607" y="1735"/>
                <a:ext cx="243" cy="122"/>
              </a:xfrm>
              <a:custGeom>
                <a:avLst/>
                <a:gdLst>
                  <a:gd name="T0" fmla="*/ 0 w 374"/>
                  <a:gd name="T1" fmla="*/ 0 h 176"/>
                  <a:gd name="T2" fmla="*/ 136 w 374"/>
                  <a:gd name="T3" fmla="*/ 0 h 176"/>
                  <a:gd name="T4" fmla="*/ 199 w 374"/>
                  <a:gd name="T5" fmla="*/ 15 h 176"/>
                  <a:gd name="T6" fmla="*/ 278 w 374"/>
                  <a:gd name="T7" fmla="*/ 64 h 176"/>
                  <a:gd name="T8" fmla="*/ 290 w 374"/>
                  <a:gd name="T9" fmla="*/ 74 h 176"/>
                  <a:gd name="T10" fmla="*/ 281 w 374"/>
                  <a:gd name="T11" fmla="*/ 92 h 176"/>
                  <a:gd name="T12" fmla="*/ 264 w 374"/>
                  <a:gd name="T13" fmla="*/ 100 h 176"/>
                  <a:gd name="T14" fmla="*/ 238 w 374"/>
                  <a:gd name="T15" fmla="*/ 96 h 176"/>
                  <a:gd name="T16" fmla="*/ 206 w 374"/>
                  <a:gd name="T17" fmla="*/ 84 h 176"/>
                  <a:gd name="T18" fmla="*/ 180 w 374"/>
                  <a:gd name="T19" fmla="*/ 68 h 176"/>
                  <a:gd name="T20" fmla="*/ 178 w 374"/>
                  <a:gd name="T21" fmla="*/ 70 h 176"/>
                  <a:gd name="T22" fmla="*/ 230 w 374"/>
                  <a:gd name="T23" fmla="*/ 102 h 176"/>
                  <a:gd name="T24" fmla="*/ 274 w 374"/>
                  <a:gd name="T25" fmla="*/ 110 h 176"/>
                  <a:gd name="T26" fmla="*/ 320 w 374"/>
                  <a:gd name="T27" fmla="*/ 110 h 176"/>
                  <a:gd name="T28" fmla="*/ 354 w 374"/>
                  <a:gd name="T29" fmla="*/ 100 h 176"/>
                  <a:gd name="T30" fmla="*/ 374 w 374"/>
                  <a:gd name="T31" fmla="*/ 106 h 176"/>
                  <a:gd name="T32" fmla="*/ 374 w 374"/>
                  <a:gd name="T33" fmla="*/ 128 h 176"/>
                  <a:gd name="T34" fmla="*/ 362 w 374"/>
                  <a:gd name="T35" fmla="*/ 150 h 176"/>
                  <a:gd name="T36" fmla="*/ 336 w 374"/>
                  <a:gd name="T37" fmla="*/ 164 h 176"/>
                  <a:gd name="T38" fmla="*/ 306 w 374"/>
                  <a:gd name="T39" fmla="*/ 174 h 176"/>
                  <a:gd name="T40" fmla="*/ 130 w 374"/>
                  <a:gd name="T41" fmla="*/ 176 h 176"/>
                  <a:gd name="T42" fmla="*/ 104 w 374"/>
                  <a:gd name="T43" fmla="*/ 158 h 176"/>
                  <a:gd name="T44" fmla="*/ 74 w 374"/>
                  <a:gd name="T45" fmla="*/ 146 h 176"/>
                  <a:gd name="T46" fmla="*/ 46 w 374"/>
                  <a:gd name="T47" fmla="*/ 126 h 176"/>
                  <a:gd name="T48" fmla="*/ 26 w 374"/>
                  <a:gd name="T49" fmla="*/ 110 h 176"/>
                  <a:gd name="T50" fmla="*/ 2 w 374"/>
                  <a:gd name="T51" fmla="*/ 110 h 176"/>
                  <a:gd name="T52" fmla="*/ 0 w 374"/>
                  <a:gd name="T53" fmla="*/ 0 h 17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74"/>
                  <a:gd name="T82" fmla="*/ 0 h 176"/>
                  <a:gd name="T83" fmla="*/ 374 w 374"/>
                  <a:gd name="T84" fmla="*/ 176 h 17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74" h="176">
                    <a:moveTo>
                      <a:pt x="0" y="0"/>
                    </a:moveTo>
                    <a:lnTo>
                      <a:pt x="136" y="0"/>
                    </a:lnTo>
                    <a:lnTo>
                      <a:pt x="199" y="15"/>
                    </a:lnTo>
                    <a:lnTo>
                      <a:pt x="278" y="64"/>
                    </a:lnTo>
                    <a:lnTo>
                      <a:pt x="290" y="74"/>
                    </a:lnTo>
                    <a:lnTo>
                      <a:pt x="281" y="92"/>
                    </a:lnTo>
                    <a:lnTo>
                      <a:pt x="264" y="100"/>
                    </a:lnTo>
                    <a:lnTo>
                      <a:pt x="238" y="96"/>
                    </a:lnTo>
                    <a:lnTo>
                      <a:pt x="206" y="84"/>
                    </a:lnTo>
                    <a:lnTo>
                      <a:pt x="180" y="68"/>
                    </a:lnTo>
                    <a:lnTo>
                      <a:pt x="178" y="70"/>
                    </a:lnTo>
                    <a:lnTo>
                      <a:pt x="230" y="102"/>
                    </a:lnTo>
                    <a:lnTo>
                      <a:pt x="274" y="110"/>
                    </a:lnTo>
                    <a:lnTo>
                      <a:pt x="320" y="110"/>
                    </a:lnTo>
                    <a:lnTo>
                      <a:pt x="354" y="100"/>
                    </a:lnTo>
                    <a:lnTo>
                      <a:pt x="374" y="106"/>
                    </a:lnTo>
                    <a:lnTo>
                      <a:pt x="374" y="128"/>
                    </a:lnTo>
                    <a:lnTo>
                      <a:pt x="362" y="150"/>
                    </a:lnTo>
                    <a:lnTo>
                      <a:pt x="336" y="164"/>
                    </a:lnTo>
                    <a:lnTo>
                      <a:pt x="306" y="174"/>
                    </a:lnTo>
                    <a:lnTo>
                      <a:pt x="130" y="176"/>
                    </a:lnTo>
                    <a:lnTo>
                      <a:pt x="104" y="158"/>
                    </a:lnTo>
                    <a:lnTo>
                      <a:pt x="74" y="146"/>
                    </a:lnTo>
                    <a:lnTo>
                      <a:pt x="46" y="126"/>
                    </a:lnTo>
                    <a:lnTo>
                      <a:pt x="26" y="110"/>
                    </a:lnTo>
                    <a:lnTo>
                      <a:pt x="2" y="11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/>
              </a:solidFill>
              <a:ln w="6350">
                <a:solidFill>
                  <a:srgbClr val="080808"/>
                </a:solidFill>
                <a:round/>
                <a:headEnd/>
                <a:tailEnd/>
              </a:ln>
            </p:spPr>
            <p:txBody>
              <a:bodyPr tIns="27432" bIns="27432" anchor="ctr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2071" name="Freeform 93"/>
              <p:cNvSpPr>
                <a:spLocks/>
              </p:cNvSpPr>
              <p:nvPr/>
            </p:nvSpPr>
            <p:spPr bwMode="auto">
              <a:xfrm>
                <a:off x="4506" y="1706"/>
                <a:ext cx="106" cy="124"/>
              </a:xfrm>
              <a:custGeom>
                <a:avLst/>
                <a:gdLst>
                  <a:gd name="T0" fmla="*/ 0 w 240"/>
                  <a:gd name="T1" fmla="*/ 0 h 348"/>
                  <a:gd name="T2" fmla="*/ 0 w 240"/>
                  <a:gd name="T3" fmla="*/ 348 h 348"/>
                  <a:gd name="T4" fmla="*/ 240 w 240"/>
                  <a:gd name="T5" fmla="*/ 348 h 348"/>
                  <a:gd name="T6" fmla="*/ 240 w 240"/>
                  <a:gd name="T7" fmla="*/ 87 h 348"/>
                  <a:gd name="T8" fmla="*/ 207 w 240"/>
                  <a:gd name="T9" fmla="*/ 0 h 348"/>
                  <a:gd name="T10" fmla="*/ 0 w 240"/>
                  <a:gd name="T11" fmla="*/ 0 h 34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0"/>
                  <a:gd name="T19" fmla="*/ 0 h 348"/>
                  <a:gd name="T20" fmla="*/ 240 w 240"/>
                  <a:gd name="T21" fmla="*/ 348 h 34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0" h="348">
                    <a:moveTo>
                      <a:pt x="0" y="0"/>
                    </a:moveTo>
                    <a:lnTo>
                      <a:pt x="0" y="348"/>
                    </a:lnTo>
                    <a:lnTo>
                      <a:pt x="240" y="348"/>
                    </a:lnTo>
                    <a:lnTo>
                      <a:pt x="240" y="87"/>
                    </a:lnTo>
                    <a:lnTo>
                      <a:pt x="207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B8BFF"/>
                  </a:gs>
                  <a:gs pos="100000">
                    <a:srgbClr val="0000FF"/>
                  </a:gs>
                </a:gsLst>
                <a:lin ang="5400000" scaled="1"/>
              </a:gra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tIns="27432" bIns="27432" anchor="ctr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2072" name="Freeform 94"/>
              <p:cNvSpPr>
                <a:spLocks/>
              </p:cNvSpPr>
              <p:nvPr/>
            </p:nvSpPr>
            <p:spPr bwMode="auto">
              <a:xfrm>
                <a:off x="4510" y="1710"/>
                <a:ext cx="97" cy="37"/>
              </a:xfrm>
              <a:custGeom>
                <a:avLst/>
                <a:gdLst>
                  <a:gd name="T0" fmla="*/ 0 w 219"/>
                  <a:gd name="T1" fmla="*/ 0 h 103"/>
                  <a:gd name="T2" fmla="*/ 0 w 219"/>
                  <a:gd name="T3" fmla="*/ 103 h 103"/>
                  <a:gd name="T4" fmla="*/ 219 w 219"/>
                  <a:gd name="T5" fmla="*/ 103 h 103"/>
                  <a:gd name="T6" fmla="*/ 219 w 219"/>
                  <a:gd name="T7" fmla="*/ 78 h 103"/>
                  <a:gd name="T8" fmla="*/ 186 w 219"/>
                  <a:gd name="T9" fmla="*/ 1 h 103"/>
                  <a:gd name="T10" fmla="*/ 0 w 219"/>
                  <a:gd name="T11" fmla="*/ 0 h 10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19"/>
                  <a:gd name="T19" fmla="*/ 0 h 103"/>
                  <a:gd name="T20" fmla="*/ 219 w 219"/>
                  <a:gd name="T21" fmla="*/ 103 h 10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9" h="103">
                    <a:moveTo>
                      <a:pt x="0" y="0"/>
                    </a:moveTo>
                    <a:lnTo>
                      <a:pt x="0" y="103"/>
                    </a:lnTo>
                    <a:lnTo>
                      <a:pt x="219" y="103"/>
                    </a:lnTo>
                    <a:lnTo>
                      <a:pt x="219" y="78"/>
                    </a:lnTo>
                    <a:lnTo>
                      <a:pt x="186" y="1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FFFF"/>
                  </a:gs>
                  <a:gs pos="100000">
                    <a:srgbClr val="0000FF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635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tIns="27432" bIns="27432" anchor="ctr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</p:grpSp>
      </p:grpSp>
      <p:pic>
        <p:nvPicPr>
          <p:cNvPr id="2059" name="Picture 95" descr="BS01739_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3141663"/>
            <a:ext cx="1944688" cy="68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0" name="Picture 96" descr="cms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4365625"/>
            <a:ext cx="1046162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61" name="Group 97"/>
          <p:cNvGrpSpPr>
            <a:grpSpLocks/>
          </p:cNvGrpSpPr>
          <p:nvPr/>
        </p:nvGrpSpPr>
        <p:grpSpPr bwMode="auto">
          <a:xfrm>
            <a:off x="2987675" y="4581525"/>
            <a:ext cx="1292225" cy="1654175"/>
            <a:chOff x="4480" y="2841"/>
            <a:chExt cx="725" cy="775"/>
          </a:xfrm>
        </p:grpSpPr>
        <p:pic>
          <p:nvPicPr>
            <p:cNvPr id="2064" name="Picture 98" descr="server"/>
            <p:cNvPicPr>
              <a:picLocks noChangeAspect="1" noChangeArrowheads="1"/>
            </p:cNvPicPr>
            <p:nvPr/>
          </p:nvPicPr>
          <p:blipFill>
            <a:blip r:embed="rId12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80" y="2841"/>
              <a:ext cx="574" cy="7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65" name="Picture 99" descr="server"/>
            <p:cNvPicPr>
              <a:picLocks noChangeAspect="1" noChangeArrowheads="1"/>
            </p:cNvPicPr>
            <p:nvPr/>
          </p:nvPicPr>
          <p:blipFill>
            <a:blip r:embed="rId12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05" y="3158"/>
              <a:ext cx="307" cy="4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66" name="Picture 100" descr="PC"/>
            <p:cNvPicPr>
              <a:picLocks noChangeAspect="1" noChangeArrowheads="1"/>
            </p:cNvPicPr>
            <p:nvPr/>
          </p:nvPicPr>
          <p:blipFill>
            <a:blip r:embed="rId13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98" y="3244"/>
              <a:ext cx="407" cy="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062" name="Picture 101" descr="exchange"/>
          <p:cNvPicPr>
            <a:picLocks noChangeAspect="1" noChangeArrowheads="1"/>
          </p:cNvPicPr>
          <p:nvPr/>
        </p:nvPicPr>
        <p:blipFill>
          <a:blip r:embed="rId14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4581525"/>
            <a:ext cx="1379537" cy="172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3" name="Picture 102" descr="j0223530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1484313"/>
            <a:ext cx="1628775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2363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4" descr="ISA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549275"/>
            <a:ext cx="990600" cy="130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6" name="Group 5"/>
          <p:cNvGrpSpPr>
            <a:grpSpLocks/>
          </p:cNvGrpSpPr>
          <p:nvPr/>
        </p:nvGrpSpPr>
        <p:grpSpPr bwMode="auto">
          <a:xfrm>
            <a:off x="3851275" y="620713"/>
            <a:ext cx="930275" cy="1219200"/>
            <a:chOff x="2233" y="1384"/>
            <a:chExt cx="586" cy="768"/>
          </a:xfrm>
        </p:grpSpPr>
        <p:pic>
          <p:nvPicPr>
            <p:cNvPr id="3117" name="Picture 6" descr="server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33" y="1384"/>
              <a:ext cx="582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aphicFrame>
          <p:nvGraphicFramePr>
            <p:cNvPr id="3074" name="Object 7"/>
            <p:cNvGraphicFramePr>
              <a:graphicFrameLocks noChangeAspect="1"/>
            </p:cNvGraphicFramePr>
            <p:nvPr/>
          </p:nvGraphicFramePr>
          <p:xfrm>
            <a:off x="2494" y="1674"/>
            <a:ext cx="325" cy="3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06" name="Visio" r:id="rId5" imgW="298094" imgH="349301" progId="Visio.Drawing.6">
                    <p:embed/>
                  </p:oleObj>
                </mc:Choice>
                <mc:Fallback>
                  <p:oleObj name="Visio" r:id="rId5" imgW="298094" imgH="349301" progId="Visio.Drawing.6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94" y="1674"/>
                          <a:ext cx="325" cy="3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 algn="ctr">
                              <a:solidFill>
                                <a:schemeClr val="bg2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3077" name="Picture 8" descr="sql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476250"/>
            <a:ext cx="1143000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8" name="Group 9"/>
          <p:cNvGrpSpPr>
            <a:grpSpLocks/>
          </p:cNvGrpSpPr>
          <p:nvPr/>
        </p:nvGrpSpPr>
        <p:grpSpPr bwMode="auto">
          <a:xfrm>
            <a:off x="5292725" y="692150"/>
            <a:ext cx="1035050" cy="1252538"/>
            <a:chOff x="3198" y="1842"/>
            <a:chExt cx="635" cy="817"/>
          </a:xfrm>
        </p:grpSpPr>
        <p:pic>
          <p:nvPicPr>
            <p:cNvPr id="3114" name="Picture 10" descr="server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98" y="1842"/>
              <a:ext cx="582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15" name="Picture 11" descr="server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24" y="2205"/>
              <a:ext cx="309" cy="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16" name="Picture 12" descr="server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24" y="2251"/>
              <a:ext cx="309" cy="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079" name="Group 34"/>
          <p:cNvGrpSpPr>
            <a:grpSpLocks/>
          </p:cNvGrpSpPr>
          <p:nvPr/>
        </p:nvGrpSpPr>
        <p:grpSpPr bwMode="auto">
          <a:xfrm>
            <a:off x="6884988" y="692150"/>
            <a:ext cx="971550" cy="1219200"/>
            <a:chOff x="4337" y="436"/>
            <a:chExt cx="612" cy="768"/>
          </a:xfrm>
        </p:grpSpPr>
        <p:pic>
          <p:nvPicPr>
            <p:cNvPr id="3095" name="Picture 15" descr="server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37" y="436"/>
              <a:ext cx="582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096" name="Group 16"/>
            <p:cNvGrpSpPr>
              <a:grpSpLocks/>
            </p:cNvGrpSpPr>
            <p:nvPr/>
          </p:nvGrpSpPr>
          <p:grpSpPr bwMode="auto">
            <a:xfrm>
              <a:off x="4623" y="936"/>
              <a:ext cx="326" cy="191"/>
              <a:chOff x="1777" y="3185"/>
              <a:chExt cx="852" cy="605"/>
            </a:xfrm>
          </p:grpSpPr>
          <p:sp>
            <p:nvSpPr>
              <p:cNvPr id="3097" name="Freeform 17"/>
              <p:cNvSpPr>
                <a:spLocks/>
              </p:cNvSpPr>
              <p:nvPr/>
            </p:nvSpPr>
            <p:spPr bwMode="auto">
              <a:xfrm>
                <a:off x="1777" y="3185"/>
                <a:ext cx="852" cy="292"/>
              </a:xfrm>
              <a:custGeom>
                <a:avLst/>
                <a:gdLst>
                  <a:gd name="T0" fmla="*/ 0 w 852"/>
                  <a:gd name="T1" fmla="*/ 291 h 292"/>
                  <a:gd name="T2" fmla="*/ 173 w 852"/>
                  <a:gd name="T3" fmla="*/ 0 h 292"/>
                  <a:gd name="T4" fmla="*/ 691 w 852"/>
                  <a:gd name="T5" fmla="*/ 0 h 292"/>
                  <a:gd name="T6" fmla="*/ 851 w 852"/>
                  <a:gd name="T7" fmla="*/ 288 h 29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52"/>
                  <a:gd name="T13" fmla="*/ 0 h 292"/>
                  <a:gd name="T14" fmla="*/ 852 w 852"/>
                  <a:gd name="T15" fmla="*/ 292 h 29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52" h="292">
                    <a:moveTo>
                      <a:pt x="0" y="291"/>
                    </a:moveTo>
                    <a:lnTo>
                      <a:pt x="173" y="0"/>
                    </a:lnTo>
                    <a:lnTo>
                      <a:pt x="691" y="0"/>
                    </a:lnTo>
                    <a:lnTo>
                      <a:pt x="851" y="288"/>
                    </a:lnTo>
                  </a:path>
                </a:pathLst>
              </a:custGeom>
              <a:gradFill rotWithShape="0">
                <a:gsLst>
                  <a:gs pos="0">
                    <a:srgbClr val="E1E0B4"/>
                  </a:gs>
                  <a:gs pos="100000">
                    <a:srgbClr val="F0EFD9"/>
                  </a:gs>
                </a:gsLst>
                <a:lin ang="5400000" scaled="1"/>
              </a:gradFill>
              <a:ln w="635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3098" name="Rectangle 18"/>
              <p:cNvSpPr>
                <a:spLocks noChangeArrowheads="1"/>
              </p:cNvSpPr>
              <p:nvPr/>
            </p:nvSpPr>
            <p:spPr bwMode="auto">
              <a:xfrm>
                <a:off x="1778" y="3476"/>
                <a:ext cx="848" cy="31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3099" name="Freeform 19"/>
              <p:cNvSpPr>
                <a:spLocks/>
              </p:cNvSpPr>
              <p:nvPr/>
            </p:nvSpPr>
            <p:spPr bwMode="auto">
              <a:xfrm>
                <a:off x="2161" y="3624"/>
                <a:ext cx="82" cy="19"/>
              </a:xfrm>
              <a:custGeom>
                <a:avLst/>
                <a:gdLst>
                  <a:gd name="T0" fmla="*/ 0 w 82"/>
                  <a:gd name="T1" fmla="*/ 0 h 19"/>
                  <a:gd name="T2" fmla="*/ 0 w 82"/>
                  <a:gd name="T3" fmla="*/ 18 h 19"/>
                  <a:gd name="T4" fmla="*/ 81 w 82"/>
                  <a:gd name="T5" fmla="*/ 18 h 19"/>
                  <a:gd name="T6" fmla="*/ 81 w 82"/>
                  <a:gd name="T7" fmla="*/ 0 h 19"/>
                  <a:gd name="T8" fmla="*/ 0 w 82"/>
                  <a:gd name="T9" fmla="*/ 0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2"/>
                  <a:gd name="T16" fmla="*/ 0 h 19"/>
                  <a:gd name="T17" fmla="*/ 82 w 82"/>
                  <a:gd name="T18" fmla="*/ 19 h 1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2" h="19">
                    <a:moveTo>
                      <a:pt x="0" y="0"/>
                    </a:moveTo>
                    <a:lnTo>
                      <a:pt x="0" y="18"/>
                    </a:lnTo>
                    <a:lnTo>
                      <a:pt x="81" y="18"/>
                    </a:lnTo>
                    <a:lnTo>
                      <a:pt x="81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ECECE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3100" name="Freeform 20"/>
              <p:cNvSpPr>
                <a:spLocks/>
              </p:cNvSpPr>
              <p:nvPr/>
            </p:nvSpPr>
            <p:spPr bwMode="auto">
              <a:xfrm>
                <a:off x="1835" y="3523"/>
                <a:ext cx="735" cy="221"/>
              </a:xfrm>
              <a:custGeom>
                <a:avLst/>
                <a:gdLst>
                  <a:gd name="T0" fmla="*/ 0 w 735"/>
                  <a:gd name="T1" fmla="*/ 0 h 227"/>
                  <a:gd name="T2" fmla="*/ 734 w 735"/>
                  <a:gd name="T3" fmla="*/ 0 h 227"/>
                  <a:gd name="T4" fmla="*/ 734 w 735"/>
                  <a:gd name="T5" fmla="*/ 226 h 227"/>
                  <a:gd name="T6" fmla="*/ 0 w 735"/>
                  <a:gd name="T7" fmla="*/ 226 h 227"/>
                  <a:gd name="T8" fmla="*/ 0 w 735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35"/>
                  <a:gd name="T16" fmla="*/ 0 h 227"/>
                  <a:gd name="T17" fmla="*/ 735 w 735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35" h="227">
                    <a:moveTo>
                      <a:pt x="0" y="0"/>
                    </a:moveTo>
                    <a:lnTo>
                      <a:pt x="734" y="0"/>
                    </a:lnTo>
                    <a:lnTo>
                      <a:pt x="734" y="226"/>
                    </a:lnTo>
                    <a:lnTo>
                      <a:pt x="0" y="226"/>
                    </a:lnTo>
                    <a:lnTo>
                      <a:pt x="0" y="0"/>
                    </a:lnTo>
                  </a:path>
                </a:pathLst>
              </a:custGeom>
              <a:gradFill rotWithShape="0">
                <a:gsLst>
                  <a:gs pos="0">
                    <a:srgbClr val="F0EFD9"/>
                  </a:gs>
                  <a:gs pos="100000">
                    <a:srgbClr val="E1E0B4"/>
                  </a:gs>
                </a:gsLst>
                <a:lin ang="5400000" scaled="1"/>
              </a:gradFill>
              <a:ln w="635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3101" name="Line 21"/>
              <p:cNvSpPr>
                <a:spLocks noChangeShapeType="1"/>
              </p:cNvSpPr>
              <p:nvPr/>
            </p:nvSpPr>
            <p:spPr bwMode="auto">
              <a:xfrm flipV="1">
                <a:off x="1894" y="3218"/>
                <a:ext cx="88" cy="194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102" name="Line 22"/>
              <p:cNvSpPr>
                <a:spLocks noChangeShapeType="1"/>
              </p:cNvSpPr>
              <p:nvPr/>
            </p:nvSpPr>
            <p:spPr bwMode="auto">
              <a:xfrm flipV="1">
                <a:off x="1936" y="3218"/>
                <a:ext cx="76" cy="197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103" name="Line 23"/>
              <p:cNvSpPr>
                <a:spLocks noChangeShapeType="1"/>
              </p:cNvSpPr>
              <p:nvPr/>
            </p:nvSpPr>
            <p:spPr bwMode="auto">
              <a:xfrm flipV="1">
                <a:off x="1981" y="3218"/>
                <a:ext cx="64" cy="197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104" name="Line 24"/>
              <p:cNvSpPr>
                <a:spLocks noChangeShapeType="1"/>
              </p:cNvSpPr>
              <p:nvPr/>
            </p:nvSpPr>
            <p:spPr bwMode="auto">
              <a:xfrm flipV="1">
                <a:off x="2020" y="3218"/>
                <a:ext cx="58" cy="197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105" name="Line 25"/>
              <p:cNvSpPr>
                <a:spLocks noChangeShapeType="1"/>
              </p:cNvSpPr>
              <p:nvPr/>
            </p:nvSpPr>
            <p:spPr bwMode="auto">
              <a:xfrm flipV="1">
                <a:off x="2068" y="3218"/>
                <a:ext cx="43" cy="197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grpSp>
            <p:nvGrpSpPr>
              <p:cNvPr id="3106" name="Group 26"/>
              <p:cNvGrpSpPr>
                <a:grpSpLocks/>
              </p:cNvGrpSpPr>
              <p:nvPr/>
            </p:nvGrpSpPr>
            <p:grpSpPr bwMode="auto">
              <a:xfrm>
                <a:off x="2293" y="3218"/>
                <a:ext cx="233" cy="197"/>
                <a:chOff x="1099" y="1718"/>
                <a:chExt cx="233" cy="197"/>
              </a:xfrm>
            </p:grpSpPr>
            <p:sp>
              <p:nvSpPr>
                <p:cNvPr id="3109" name="Line 27"/>
                <p:cNvSpPr>
                  <a:spLocks noChangeShapeType="1"/>
                </p:cNvSpPr>
                <p:nvPr/>
              </p:nvSpPr>
              <p:spPr bwMode="auto">
                <a:xfrm flipH="1" flipV="1">
                  <a:off x="1228" y="1718"/>
                  <a:ext cx="104" cy="194"/>
                </a:xfrm>
                <a:prstGeom prst="line">
                  <a:avLst/>
                </a:prstGeom>
                <a:noFill/>
                <a:ln w="63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110" name="Line 28"/>
                <p:cNvSpPr>
                  <a:spLocks noChangeShapeType="1"/>
                </p:cNvSpPr>
                <p:nvPr/>
              </p:nvSpPr>
              <p:spPr bwMode="auto">
                <a:xfrm flipH="1" flipV="1">
                  <a:off x="1198" y="1718"/>
                  <a:ext cx="92" cy="197"/>
                </a:xfrm>
                <a:prstGeom prst="line">
                  <a:avLst/>
                </a:prstGeom>
                <a:noFill/>
                <a:ln w="63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111" name="Line 29"/>
                <p:cNvSpPr>
                  <a:spLocks noChangeShapeType="1"/>
                </p:cNvSpPr>
                <p:nvPr/>
              </p:nvSpPr>
              <p:spPr bwMode="auto">
                <a:xfrm flipH="1" flipV="1">
                  <a:off x="1165" y="1718"/>
                  <a:ext cx="80" cy="197"/>
                </a:xfrm>
                <a:prstGeom prst="line">
                  <a:avLst/>
                </a:prstGeom>
                <a:noFill/>
                <a:ln w="63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112" name="Line 30"/>
                <p:cNvSpPr>
                  <a:spLocks noChangeShapeType="1"/>
                </p:cNvSpPr>
                <p:nvPr/>
              </p:nvSpPr>
              <p:spPr bwMode="auto">
                <a:xfrm flipH="1" flipV="1">
                  <a:off x="1132" y="1718"/>
                  <a:ext cx="74" cy="197"/>
                </a:xfrm>
                <a:prstGeom prst="line">
                  <a:avLst/>
                </a:prstGeom>
                <a:noFill/>
                <a:ln w="63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113" name="Line 31"/>
                <p:cNvSpPr>
                  <a:spLocks noChangeShapeType="1"/>
                </p:cNvSpPr>
                <p:nvPr/>
              </p:nvSpPr>
              <p:spPr bwMode="auto">
                <a:xfrm flipH="1" flipV="1">
                  <a:off x="1099" y="1718"/>
                  <a:ext cx="59" cy="197"/>
                </a:xfrm>
                <a:prstGeom prst="line">
                  <a:avLst/>
                </a:prstGeom>
                <a:noFill/>
                <a:ln w="63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</p:grpSp>
          <p:sp>
            <p:nvSpPr>
              <p:cNvPr id="3107" name="Freeform 32"/>
              <p:cNvSpPr>
                <a:spLocks/>
              </p:cNvSpPr>
              <p:nvPr/>
            </p:nvSpPr>
            <p:spPr bwMode="auto">
              <a:xfrm>
                <a:off x="1899" y="3588"/>
                <a:ext cx="606" cy="89"/>
              </a:xfrm>
              <a:custGeom>
                <a:avLst/>
                <a:gdLst>
                  <a:gd name="T0" fmla="*/ 0 w 735"/>
                  <a:gd name="T1" fmla="*/ 0 h 227"/>
                  <a:gd name="T2" fmla="*/ 734 w 735"/>
                  <a:gd name="T3" fmla="*/ 0 h 227"/>
                  <a:gd name="T4" fmla="*/ 734 w 735"/>
                  <a:gd name="T5" fmla="*/ 226 h 227"/>
                  <a:gd name="T6" fmla="*/ 0 w 735"/>
                  <a:gd name="T7" fmla="*/ 226 h 227"/>
                  <a:gd name="T8" fmla="*/ 0 w 735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35"/>
                  <a:gd name="T16" fmla="*/ 0 h 227"/>
                  <a:gd name="T17" fmla="*/ 735 w 735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35" h="227">
                    <a:moveTo>
                      <a:pt x="0" y="0"/>
                    </a:moveTo>
                    <a:lnTo>
                      <a:pt x="734" y="0"/>
                    </a:lnTo>
                    <a:lnTo>
                      <a:pt x="734" y="226"/>
                    </a:lnTo>
                    <a:lnTo>
                      <a:pt x="0" y="226"/>
                    </a:lnTo>
                    <a:lnTo>
                      <a:pt x="0" y="0"/>
                    </a:lnTo>
                  </a:path>
                </a:pathLst>
              </a:custGeom>
              <a:gradFill rotWithShape="0">
                <a:gsLst>
                  <a:gs pos="0">
                    <a:srgbClr val="EDEDD2"/>
                  </a:gs>
                  <a:gs pos="100000">
                    <a:srgbClr val="E1E0B4"/>
                  </a:gs>
                </a:gsLst>
                <a:lin ang="5400000" scaled="1"/>
              </a:gradFill>
              <a:ln>
                <a:noFill/>
              </a:ln>
              <a:effectLst>
                <a:prstShdw prst="shdw17" dist="17961" dir="13500000">
                  <a:srgbClr val="87866C"/>
                </a:prstShdw>
              </a:effectLst>
              <a:extLst>
                <a:ext uri="{91240B29-F687-4F45-9708-019B960494DF}">
                  <a14:hiddenLine xmlns:a14="http://schemas.microsoft.com/office/drawing/2010/main" w="6350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3108" name="Line 33"/>
              <p:cNvSpPr>
                <a:spLocks noChangeShapeType="1"/>
              </p:cNvSpPr>
              <p:nvPr/>
            </p:nvSpPr>
            <p:spPr bwMode="auto">
              <a:xfrm>
                <a:off x="2481" y="3714"/>
                <a:ext cx="63" cy="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tIns="27432" bIns="27432" anchor="ctr">
                <a:spAutoFit/>
              </a:bodyPr>
              <a:lstStyle/>
              <a:p>
                <a:endParaRPr lang="ko-KR" altLang="en-US"/>
              </a:p>
            </p:txBody>
          </p:sp>
        </p:grpSp>
      </p:grpSp>
      <p:pic>
        <p:nvPicPr>
          <p:cNvPr id="3080" name="Picture 35" descr="commerce_server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2205038"/>
            <a:ext cx="1066800" cy="127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81" name="Group 36"/>
          <p:cNvGrpSpPr>
            <a:grpSpLocks/>
          </p:cNvGrpSpPr>
          <p:nvPr/>
        </p:nvGrpSpPr>
        <p:grpSpPr bwMode="auto">
          <a:xfrm>
            <a:off x="2124075" y="2133600"/>
            <a:ext cx="1503363" cy="1724025"/>
            <a:chOff x="1383" y="1842"/>
            <a:chExt cx="644" cy="768"/>
          </a:xfrm>
        </p:grpSpPr>
        <p:pic>
          <p:nvPicPr>
            <p:cNvPr id="3092" name="Picture 37" descr="server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3" y="1842"/>
              <a:ext cx="582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93" name="Picture 38" descr="database"/>
            <p:cNvPicPr>
              <a:picLocks noChangeAspect="1" noChangeArrowheads="1"/>
            </p:cNvPicPr>
            <p:nvPr/>
          </p:nvPicPr>
          <p:blipFill>
            <a:blip r:embed="rId9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5" y="2166"/>
              <a:ext cx="372" cy="3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94" name="Picture 39" descr="template"/>
            <p:cNvPicPr>
              <a:picLocks noChangeAspect="1" noChangeArrowheads="1"/>
            </p:cNvPicPr>
            <p:nvPr/>
          </p:nvPicPr>
          <p:blipFill>
            <a:blip r:embed="rId10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00" y="2251"/>
              <a:ext cx="320" cy="3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082" name="Group 40"/>
          <p:cNvGrpSpPr>
            <a:grpSpLocks/>
          </p:cNvGrpSpPr>
          <p:nvPr/>
        </p:nvGrpSpPr>
        <p:grpSpPr bwMode="auto">
          <a:xfrm>
            <a:off x="4284663" y="2205038"/>
            <a:ext cx="1489075" cy="1870075"/>
            <a:chOff x="431" y="848"/>
            <a:chExt cx="589" cy="768"/>
          </a:xfrm>
        </p:grpSpPr>
        <p:pic>
          <p:nvPicPr>
            <p:cNvPr id="3090" name="Picture 41" descr="server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1" y="848"/>
              <a:ext cx="582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91" name="Picture 42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7" y="1253"/>
              <a:ext cx="313" cy="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083" name="Group 43"/>
          <p:cNvGrpSpPr>
            <a:grpSpLocks/>
          </p:cNvGrpSpPr>
          <p:nvPr/>
        </p:nvGrpSpPr>
        <p:grpSpPr bwMode="auto">
          <a:xfrm>
            <a:off x="6659563" y="2060575"/>
            <a:ext cx="1360487" cy="1654175"/>
            <a:chOff x="2343" y="1800"/>
            <a:chExt cx="614" cy="768"/>
          </a:xfrm>
        </p:grpSpPr>
        <p:pic>
          <p:nvPicPr>
            <p:cNvPr id="3088" name="Picture 44" descr="server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43" y="1800"/>
              <a:ext cx="582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9" name="Picture 45" descr="BS00883A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08" y="2243"/>
              <a:ext cx="349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084" name="Group 46"/>
          <p:cNvGrpSpPr>
            <a:grpSpLocks/>
          </p:cNvGrpSpPr>
          <p:nvPr/>
        </p:nvGrpSpPr>
        <p:grpSpPr bwMode="auto">
          <a:xfrm>
            <a:off x="2124075" y="4076700"/>
            <a:ext cx="1503363" cy="1724025"/>
            <a:chOff x="1383" y="1842"/>
            <a:chExt cx="644" cy="768"/>
          </a:xfrm>
        </p:grpSpPr>
        <p:pic>
          <p:nvPicPr>
            <p:cNvPr id="3085" name="Picture 47" descr="server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3" y="1842"/>
              <a:ext cx="582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6" name="Picture 48" descr="database"/>
            <p:cNvPicPr>
              <a:picLocks noChangeAspect="1" noChangeArrowheads="1"/>
            </p:cNvPicPr>
            <p:nvPr/>
          </p:nvPicPr>
          <p:blipFill>
            <a:blip r:embed="rId9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5" y="2166"/>
              <a:ext cx="372" cy="3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7" name="Picture 49" descr="template"/>
            <p:cNvPicPr>
              <a:picLocks noChangeAspect="1" noChangeArrowheads="1"/>
            </p:cNvPicPr>
            <p:nvPr/>
          </p:nvPicPr>
          <p:blipFill>
            <a:blip r:embed="rId10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00" y="2251"/>
              <a:ext cx="320" cy="3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85410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그룹 66"/>
          <p:cNvGrpSpPr/>
          <p:nvPr/>
        </p:nvGrpSpPr>
        <p:grpSpPr>
          <a:xfrm>
            <a:off x="2195736" y="1836920"/>
            <a:ext cx="5655345" cy="3116824"/>
            <a:chOff x="2195736" y="1836920"/>
            <a:chExt cx="5655345" cy="3116824"/>
          </a:xfrm>
        </p:grpSpPr>
        <p:pic>
          <p:nvPicPr>
            <p:cNvPr id="6" name="그림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93881" y="2480320"/>
              <a:ext cx="457200" cy="457200"/>
            </a:xfrm>
            <a:prstGeom prst="rect">
              <a:avLst/>
            </a:prstGeom>
          </p:spPr>
        </p:pic>
        <p:pic>
          <p:nvPicPr>
            <p:cNvPr id="7" name="그림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78641" y="1836920"/>
              <a:ext cx="457200" cy="457200"/>
            </a:xfrm>
            <a:prstGeom prst="rect">
              <a:avLst/>
            </a:prstGeom>
          </p:spPr>
        </p:pic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93881" y="3198934"/>
              <a:ext cx="457200" cy="457200"/>
            </a:xfrm>
            <a:prstGeom prst="rect">
              <a:avLst/>
            </a:prstGeom>
          </p:spPr>
        </p:pic>
        <p:pic>
          <p:nvPicPr>
            <p:cNvPr id="9" name="그림 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20880" y="3891559"/>
              <a:ext cx="457200" cy="457200"/>
            </a:xfrm>
            <a:prstGeom prst="rect">
              <a:avLst/>
            </a:prstGeom>
          </p:spPr>
        </p:pic>
        <p:pic>
          <p:nvPicPr>
            <p:cNvPr id="12" name="그림 11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93881" y="4496544"/>
              <a:ext cx="457200" cy="457200"/>
            </a:xfrm>
            <a:prstGeom prst="rect">
              <a:avLst/>
            </a:prstGeom>
          </p:spPr>
        </p:pic>
        <p:sp>
          <p:nvSpPr>
            <p:cNvPr id="14" name="모서리가 둥근 직사각형 13"/>
            <p:cNvSpPr/>
            <p:nvPr/>
          </p:nvSpPr>
          <p:spPr>
            <a:xfrm>
              <a:off x="4451485" y="2376009"/>
              <a:ext cx="1963855" cy="2136318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vert="horz" rtlCol="0" anchor="t"/>
            <a:lstStyle/>
            <a:p>
              <a:r>
                <a:rPr lang="ko-KR" altLang="en-US" sz="1600" dirty="0" smtClean="0"/>
                <a:t>윈도우 운영체제</a:t>
              </a:r>
              <a:endParaRPr lang="ko-KR" altLang="en-US" sz="1600" dirty="0"/>
            </a:p>
          </p:txBody>
        </p:sp>
        <p:cxnSp>
          <p:nvCxnSpPr>
            <p:cNvPr id="19" name="직선 화살표 연결선 18"/>
            <p:cNvCxnSpPr>
              <a:stCxn id="54" idx="3"/>
            </p:cNvCxnSpPr>
            <p:nvPr/>
          </p:nvCxnSpPr>
          <p:spPr>
            <a:xfrm flipV="1">
              <a:off x="6216384" y="2060862"/>
              <a:ext cx="1186768" cy="1624256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0" name="직선 화살표 연결선 19"/>
            <p:cNvCxnSpPr>
              <a:stCxn id="54" idx="3"/>
            </p:cNvCxnSpPr>
            <p:nvPr/>
          </p:nvCxnSpPr>
          <p:spPr>
            <a:xfrm flipV="1">
              <a:off x="6216384" y="2708934"/>
              <a:ext cx="1186768" cy="976184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1" name="직선 화살표 연결선 20"/>
            <p:cNvCxnSpPr>
              <a:stCxn id="54" idx="3"/>
            </p:cNvCxnSpPr>
            <p:nvPr/>
          </p:nvCxnSpPr>
          <p:spPr>
            <a:xfrm flipV="1">
              <a:off x="6216384" y="3429014"/>
              <a:ext cx="1186768" cy="256104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2" name="직선 화살표 연결선 21"/>
            <p:cNvCxnSpPr/>
            <p:nvPr/>
          </p:nvCxnSpPr>
          <p:spPr>
            <a:xfrm>
              <a:off x="6216384" y="3721475"/>
              <a:ext cx="1186768" cy="35559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3" name="직선 화살표 연결선 22"/>
            <p:cNvCxnSpPr>
              <a:stCxn id="54" idx="3"/>
            </p:cNvCxnSpPr>
            <p:nvPr/>
          </p:nvCxnSpPr>
          <p:spPr>
            <a:xfrm>
              <a:off x="6216384" y="3685118"/>
              <a:ext cx="1186768" cy="1040027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41" name="모서리가 둥근 직사각형 40"/>
            <p:cNvSpPr/>
            <p:nvPr/>
          </p:nvSpPr>
          <p:spPr>
            <a:xfrm>
              <a:off x="2195736" y="2563251"/>
              <a:ext cx="1800200" cy="491484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 smtClean="0"/>
                <a:t>윈도우 응용 프로그램</a:t>
              </a:r>
              <a:endParaRPr lang="ko-KR" altLang="en-US" sz="1200" dirty="0"/>
            </a:p>
          </p:txBody>
        </p:sp>
        <p:sp>
          <p:nvSpPr>
            <p:cNvPr id="42" name="모서리가 둥근 직사각형 41"/>
            <p:cNvSpPr/>
            <p:nvPr/>
          </p:nvSpPr>
          <p:spPr>
            <a:xfrm>
              <a:off x="2195736" y="3251481"/>
              <a:ext cx="1800200" cy="491484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/>
                <a:t>윈도우 응용 </a:t>
              </a:r>
              <a:r>
                <a:rPr lang="ko-KR" altLang="en-US" sz="1200" dirty="0" smtClean="0"/>
                <a:t>프로그램</a:t>
              </a:r>
              <a:endParaRPr lang="ko-KR" altLang="en-US" sz="1200" dirty="0"/>
            </a:p>
          </p:txBody>
        </p:sp>
        <p:sp>
          <p:nvSpPr>
            <p:cNvPr id="43" name="모서리가 둥근 직사각형 42"/>
            <p:cNvSpPr/>
            <p:nvPr/>
          </p:nvSpPr>
          <p:spPr>
            <a:xfrm>
              <a:off x="2195736" y="3939711"/>
              <a:ext cx="1800200" cy="491484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/>
                <a:t>윈도우 응용 </a:t>
              </a:r>
              <a:r>
                <a:rPr lang="ko-KR" altLang="en-US" sz="1200" dirty="0" smtClean="0"/>
                <a:t>프로그램</a:t>
              </a:r>
              <a:endParaRPr lang="ko-KR" altLang="en-US" sz="1200" dirty="0"/>
            </a:p>
          </p:txBody>
        </p:sp>
        <p:cxnSp>
          <p:nvCxnSpPr>
            <p:cNvPr id="45" name="직선 화살표 연결선 44"/>
            <p:cNvCxnSpPr>
              <a:stCxn id="41" idx="3"/>
              <a:endCxn id="53" idx="1"/>
            </p:cNvCxnSpPr>
            <p:nvPr/>
          </p:nvCxnSpPr>
          <p:spPr>
            <a:xfrm>
              <a:off x="3995936" y="2808993"/>
              <a:ext cx="654505" cy="876125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46" name="직선 화살표 연결선 45"/>
            <p:cNvCxnSpPr>
              <a:stCxn id="42" idx="3"/>
              <a:endCxn id="53" idx="1"/>
            </p:cNvCxnSpPr>
            <p:nvPr/>
          </p:nvCxnSpPr>
          <p:spPr>
            <a:xfrm>
              <a:off x="3995936" y="3497223"/>
              <a:ext cx="654505" cy="187895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49" name="직선 화살표 연결선 48"/>
            <p:cNvCxnSpPr>
              <a:stCxn id="43" idx="3"/>
              <a:endCxn id="53" idx="1"/>
            </p:cNvCxnSpPr>
            <p:nvPr/>
          </p:nvCxnSpPr>
          <p:spPr>
            <a:xfrm flipV="1">
              <a:off x="3995936" y="3685118"/>
              <a:ext cx="654505" cy="500335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sp>
          <p:nvSpPr>
            <p:cNvPr id="53" name="모서리가 둥근 직사각형 52"/>
            <p:cNvSpPr/>
            <p:nvPr/>
          </p:nvSpPr>
          <p:spPr>
            <a:xfrm>
              <a:off x="4650441" y="2979498"/>
              <a:ext cx="648072" cy="141123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 smtClean="0"/>
                <a:t>Win32 API</a:t>
              </a:r>
              <a:endParaRPr lang="ko-KR" altLang="en-US" sz="1100" dirty="0"/>
            </a:p>
          </p:txBody>
        </p:sp>
        <p:sp>
          <p:nvSpPr>
            <p:cNvPr id="54" name="모서리가 둥근 직사각형 53"/>
            <p:cNvSpPr/>
            <p:nvPr/>
          </p:nvSpPr>
          <p:spPr>
            <a:xfrm>
              <a:off x="5568312" y="2979498"/>
              <a:ext cx="648072" cy="141123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50" dirty="0" smtClean="0"/>
                <a:t>Device Driver</a:t>
              </a:r>
              <a:endParaRPr lang="ko-KR" altLang="en-US" sz="1050" dirty="0"/>
            </a:p>
          </p:txBody>
        </p:sp>
        <p:cxnSp>
          <p:nvCxnSpPr>
            <p:cNvPr id="65" name="직선 연결선 64"/>
            <p:cNvCxnSpPr>
              <a:stCxn id="53" idx="3"/>
              <a:endCxn id="54" idx="1"/>
            </p:cNvCxnSpPr>
            <p:nvPr/>
          </p:nvCxnSpPr>
          <p:spPr>
            <a:xfrm>
              <a:off x="5298513" y="3685118"/>
              <a:ext cx="269799" cy="0"/>
            </a:xfrm>
            <a:prstGeom prst="line">
              <a:avLst/>
            </a:prstGeom>
            <a:ln>
              <a:headEnd type="none" w="med" len="med"/>
              <a:tailEnd type="arrow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85232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2116959" y="1337574"/>
            <a:ext cx="3247129" cy="2357538"/>
            <a:chOff x="2116959" y="1337574"/>
            <a:chExt cx="3247129" cy="2357538"/>
          </a:xfrm>
        </p:grpSpPr>
        <p:sp>
          <p:nvSpPr>
            <p:cNvPr id="14" name="모서리가 둥근 직사각형 13"/>
            <p:cNvSpPr/>
            <p:nvPr/>
          </p:nvSpPr>
          <p:spPr>
            <a:xfrm>
              <a:off x="2116959" y="1700808"/>
              <a:ext cx="1584176" cy="1994304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vert="horz" rtlCol="0" anchor="t"/>
            <a:lstStyle/>
            <a:p>
              <a:r>
                <a:rPr lang="ko-KR" altLang="en-US" dirty="0" smtClean="0"/>
                <a:t>메인보드</a:t>
              </a:r>
              <a:endParaRPr lang="ko-KR" altLang="en-US" dirty="0"/>
            </a:p>
          </p:txBody>
        </p:sp>
        <p:sp>
          <p:nvSpPr>
            <p:cNvPr id="41" name="모서리가 둥근 직사각형 40"/>
            <p:cNvSpPr/>
            <p:nvPr/>
          </p:nvSpPr>
          <p:spPr>
            <a:xfrm>
              <a:off x="2525505" y="2285468"/>
              <a:ext cx="864096" cy="491484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CPU</a:t>
              </a:r>
              <a:endParaRPr lang="ko-KR" altLang="en-US" sz="1200" dirty="0"/>
            </a:p>
          </p:txBody>
        </p:sp>
        <p:sp>
          <p:nvSpPr>
            <p:cNvPr id="24" name="모서리가 둥근 직사각형 23"/>
            <p:cNvSpPr/>
            <p:nvPr/>
          </p:nvSpPr>
          <p:spPr>
            <a:xfrm>
              <a:off x="2525505" y="3025322"/>
              <a:ext cx="864096" cy="491484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CPU</a:t>
              </a:r>
              <a:endParaRPr lang="ko-KR" altLang="en-US" sz="1200" dirty="0"/>
            </a:p>
          </p:txBody>
        </p:sp>
        <p:sp>
          <p:nvSpPr>
            <p:cNvPr id="26" name="모서리가 둥근 직사각형 25"/>
            <p:cNvSpPr/>
            <p:nvPr/>
          </p:nvSpPr>
          <p:spPr>
            <a:xfrm>
              <a:off x="3917159" y="1700808"/>
              <a:ext cx="1446929" cy="1994304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vert="horz" rtlCol="0" anchor="t"/>
            <a:lstStyle/>
            <a:p>
              <a:r>
                <a:rPr lang="ko-KR" altLang="en-US" dirty="0" smtClean="0"/>
                <a:t>메인보드</a:t>
              </a:r>
              <a:endParaRPr lang="ko-KR" altLang="en-US" dirty="0"/>
            </a:p>
          </p:txBody>
        </p:sp>
        <p:sp>
          <p:nvSpPr>
            <p:cNvPr id="27" name="모서리가 둥근 직사각형 26"/>
            <p:cNvSpPr/>
            <p:nvPr/>
          </p:nvSpPr>
          <p:spPr>
            <a:xfrm>
              <a:off x="4157436" y="2247560"/>
              <a:ext cx="990628" cy="1325455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en-US" altLang="ko-KR" sz="1200" dirty="0" smtClean="0"/>
                <a:t>CPU</a:t>
              </a:r>
              <a:endParaRPr lang="ko-KR" altLang="en-US" sz="1200" dirty="0"/>
            </a:p>
          </p:txBody>
        </p:sp>
        <p:sp>
          <p:nvSpPr>
            <p:cNvPr id="2" name="모서리가 둥근 직사각형 1"/>
            <p:cNvSpPr/>
            <p:nvPr/>
          </p:nvSpPr>
          <p:spPr>
            <a:xfrm>
              <a:off x="4364020" y="2632236"/>
              <a:ext cx="648072" cy="336878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 smtClean="0"/>
                <a:t>코어</a:t>
              </a:r>
              <a:endParaRPr lang="ko-KR" altLang="en-US" sz="1200" dirty="0"/>
            </a:p>
          </p:txBody>
        </p:sp>
        <p:sp>
          <p:nvSpPr>
            <p:cNvPr id="28" name="모서리가 둥근 직사각형 27"/>
            <p:cNvSpPr/>
            <p:nvPr/>
          </p:nvSpPr>
          <p:spPr>
            <a:xfrm>
              <a:off x="4355976" y="3102625"/>
              <a:ext cx="648072" cy="336878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 smtClean="0"/>
                <a:t>코어</a:t>
              </a:r>
              <a:endParaRPr lang="ko-KR" altLang="en-US" sz="1200" dirty="0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2195736" y="1340768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멀티 </a:t>
              </a:r>
              <a:r>
                <a:rPr lang="en-US" altLang="ko-KR" dirty="0" smtClean="0"/>
                <a:t>CPU</a:t>
              </a:r>
              <a:endParaRPr lang="ko-KR" altLang="en-US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917159" y="1337574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멀티 코어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481592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그룹 33"/>
          <p:cNvGrpSpPr/>
          <p:nvPr/>
        </p:nvGrpSpPr>
        <p:grpSpPr>
          <a:xfrm>
            <a:off x="2555776" y="1772816"/>
            <a:ext cx="4968552" cy="1656184"/>
            <a:chOff x="2555776" y="1772816"/>
            <a:chExt cx="4968552" cy="1656184"/>
          </a:xfrm>
        </p:grpSpPr>
        <p:sp>
          <p:nvSpPr>
            <p:cNvPr id="41" name="모서리가 둥근 직사각형 40"/>
            <p:cNvSpPr/>
            <p:nvPr/>
          </p:nvSpPr>
          <p:spPr>
            <a:xfrm>
              <a:off x="2555776" y="2492896"/>
              <a:ext cx="864096" cy="491484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CPU</a:t>
              </a:r>
              <a:endParaRPr lang="ko-KR" altLang="en-US" sz="1200" dirty="0"/>
            </a:p>
          </p:txBody>
        </p:sp>
        <p:sp>
          <p:nvSpPr>
            <p:cNvPr id="5" name="모서리가 둥근 직사각형 4"/>
            <p:cNvSpPr/>
            <p:nvPr/>
          </p:nvSpPr>
          <p:spPr>
            <a:xfrm>
              <a:off x="3707904" y="1772816"/>
              <a:ext cx="1872208" cy="1656184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ko-KR" altLang="en-US" dirty="0" smtClean="0"/>
                <a:t>운영체제</a:t>
              </a:r>
              <a:endParaRPr lang="ko-KR" altLang="en-US" dirty="0"/>
            </a:p>
          </p:txBody>
        </p:sp>
        <p:sp>
          <p:nvSpPr>
            <p:cNvPr id="6" name="모서리가 둥근 직사각형 5"/>
            <p:cNvSpPr/>
            <p:nvPr/>
          </p:nvSpPr>
          <p:spPr>
            <a:xfrm>
              <a:off x="4211960" y="2420888"/>
              <a:ext cx="1080120" cy="637438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/>
                <a:t>스케</a:t>
              </a:r>
              <a:r>
                <a:rPr lang="ko-KR" altLang="en-US" sz="1600" dirty="0"/>
                <a:t>줄</a:t>
              </a:r>
              <a:r>
                <a:rPr lang="ko-KR" altLang="en-US" sz="1600" dirty="0" smtClean="0"/>
                <a:t>러</a:t>
              </a:r>
              <a:endParaRPr lang="ko-KR" altLang="en-US" sz="1600" dirty="0"/>
            </a:p>
          </p:txBody>
        </p:sp>
        <p:sp>
          <p:nvSpPr>
            <p:cNvPr id="7" name="모서리가 둥근 직사각형 6"/>
            <p:cNvSpPr/>
            <p:nvPr/>
          </p:nvSpPr>
          <p:spPr>
            <a:xfrm>
              <a:off x="6012160" y="1772816"/>
              <a:ext cx="1512168" cy="36004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/>
                <a:t>프로세스 </a:t>
              </a:r>
              <a:r>
                <a:rPr lang="en-US" altLang="ko-KR" dirty="0" smtClean="0"/>
                <a:t>A</a:t>
              </a:r>
              <a:endParaRPr lang="ko-KR" altLang="en-US" dirty="0"/>
            </a:p>
          </p:txBody>
        </p:sp>
        <p:sp>
          <p:nvSpPr>
            <p:cNvPr id="15" name="모서리가 둥근 직사각형 14"/>
            <p:cNvSpPr/>
            <p:nvPr/>
          </p:nvSpPr>
          <p:spPr>
            <a:xfrm>
              <a:off x="6012160" y="2206802"/>
              <a:ext cx="1512168" cy="36004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/>
                <a:t>프로세스 </a:t>
              </a:r>
              <a:r>
                <a:rPr lang="en-US" altLang="ko-KR" dirty="0" smtClean="0"/>
                <a:t>B</a:t>
              </a:r>
              <a:endParaRPr lang="ko-KR" altLang="en-US" dirty="0"/>
            </a:p>
          </p:txBody>
        </p:sp>
        <p:sp>
          <p:nvSpPr>
            <p:cNvPr id="16" name="모서리가 둥근 직사각형 15"/>
            <p:cNvSpPr/>
            <p:nvPr/>
          </p:nvSpPr>
          <p:spPr>
            <a:xfrm>
              <a:off x="6012160" y="2632564"/>
              <a:ext cx="1512168" cy="36004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/>
                <a:t>프로세스 </a:t>
              </a:r>
              <a:r>
                <a:rPr lang="en-US" altLang="ko-KR" dirty="0"/>
                <a:t>C</a:t>
              </a:r>
              <a:endParaRPr lang="ko-KR" altLang="en-US" dirty="0"/>
            </a:p>
          </p:txBody>
        </p:sp>
        <p:sp>
          <p:nvSpPr>
            <p:cNvPr id="17" name="모서리가 둥근 직사각형 16"/>
            <p:cNvSpPr/>
            <p:nvPr/>
          </p:nvSpPr>
          <p:spPr>
            <a:xfrm>
              <a:off x="6012160" y="3068960"/>
              <a:ext cx="1512168" cy="36004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/>
                <a:t>프로세스 </a:t>
              </a:r>
              <a:r>
                <a:rPr lang="en-US" altLang="ko-KR" dirty="0" smtClean="0"/>
                <a:t>D</a:t>
              </a:r>
              <a:endParaRPr lang="ko-KR" altLang="en-US" dirty="0"/>
            </a:p>
          </p:txBody>
        </p:sp>
        <p:cxnSp>
          <p:nvCxnSpPr>
            <p:cNvPr id="9" name="직선 연결선 8"/>
            <p:cNvCxnSpPr>
              <a:stCxn id="41" idx="3"/>
              <a:endCxn id="6" idx="1"/>
            </p:cNvCxnSpPr>
            <p:nvPr/>
          </p:nvCxnSpPr>
          <p:spPr>
            <a:xfrm>
              <a:off x="3419872" y="2738638"/>
              <a:ext cx="792088" cy="96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/>
            <p:cNvCxnSpPr>
              <a:stCxn id="6" idx="3"/>
              <a:endCxn id="7" idx="1"/>
            </p:cNvCxnSpPr>
            <p:nvPr/>
          </p:nvCxnSpPr>
          <p:spPr>
            <a:xfrm flipV="1">
              <a:off x="5292080" y="1952836"/>
              <a:ext cx="720080" cy="78677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>
              <a:stCxn id="6" idx="3"/>
            </p:cNvCxnSpPr>
            <p:nvPr/>
          </p:nvCxnSpPr>
          <p:spPr>
            <a:xfrm flipV="1">
              <a:off x="5292080" y="2387791"/>
              <a:ext cx="720080" cy="351816"/>
            </a:xfrm>
            <a:prstGeom prst="line">
              <a:avLst/>
            </a:prstGeom>
            <a:ln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직선 연결선 29"/>
            <p:cNvCxnSpPr/>
            <p:nvPr/>
          </p:nvCxnSpPr>
          <p:spPr>
            <a:xfrm>
              <a:off x="5351797" y="2747831"/>
              <a:ext cx="660363" cy="39360"/>
            </a:xfrm>
            <a:prstGeom prst="line">
              <a:avLst/>
            </a:prstGeom>
            <a:ln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직선 연결선 31"/>
            <p:cNvCxnSpPr>
              <a:stCxn id="6" idx="3"/>
              <a:endCxn id="17" idx="1"/>
            </p:cNvCxnSpPr>
            <p:nvPr/>
          </p:nvCxnSpPr>
          <p:spPr>
            <a:xfrm>
              <a:off x="5292080" y="2739607"/>
              <a:ext cx="720080" cy="509373"/>
            </a:xfrm>
            <a:prstGeom prst="line">
              <a:avLst/>
            </a:prstGeom>
            <a:ln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70072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그룹 62"/>
          <p:cNvGrpSpPr/>
          <p:nvPr/>
        </p:nvGrpSpPr>
        <p:grpSpPr>
          <a:xfrm>
            <a:off x="971600" y="2852936"/>
            <a:ext cx="6676218" cy="2808312"/>
            <a:chOff x="971600" y="2852936"/>
            <a:chExt cx="6676218" cy="2808312"/>
          </a:xfrm>
        </p:grpSpPr>
        <p:sp>
          <p:nvSpPr>
            <p:cNvPr id="7" name="모서리가 둥근 직사각형 6"/>
            <p:cNvSpPr/>
            <p:nvPr/>
          </p:nvSpPr>
          <p:spPr>
            <a:xfrm>
              <a:off x="971600" y="3412757"/>
              <a:ext cx="1512168" cy="36004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A.EXE</a:t>
              </a:r>
              <a:endParaRPr lang="ko-KR" altLang="en-US" dirty="0"/>
            </a:p>
          </p:txBody>
        </p:sp>
        <p:cxnSp>
          <p:nvCxnSpPr>
            <p:cNvPr id="9" name="직선 연결선 8"/>
            <p:cNvCxnSpPr>
              <a:stCxn id="7" idx="3"/>
              <a:endCxn id="18" idx="1"/>
            </p:cNvCxnSpPr>
            <p:nvPr/>
          </p:nvCxnSpPr>
          <p:spPr>
            <a:xfrm>
              <a:off x="2483768" y="3592777"/>
              <a:ext cx="735069" cy="1072098"/>
            </a:xfrm>
            <a:prstGeom prst="line">
              <a:avLst/>
            </a:prstGeom>
            <a:ln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모서리가 둥근 직사각형 17"/>
            <p:cNvSpPr/>
            <p:nvPr/>
          </p:nvSpPr>
          <p:spPr>
            <a:xfrm>
              <a:off x="3218837" y="4484855"/>
              <a:ext cx="1332148" cy="360040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/>
                <a:t>D</a:t>
              </a:r>
              <a:r>
                <a:rPr lang="en-US" altLang="ko-KR" sz="1600" dirty="0" smtClean="0"/>
                <a:t>.DLL</a:t>
              </a:r>
              <a:endParaRPr lang="ko-KR" altLang="en-US" sz="1600" dirty="0"/>
            </a:p>
          </p:txBody>
        </p:sp>
        <p:sp>
          <p:nvSpPr>
            <p:cNvPr id="19" name="모서리가 둥근 직사각형 18"/>
            <p:cNvSpPr/>
            <p:nvPr/>
          </p:nvSpPr>
          <p:spPr>
            <a:xfrm>
              <a:off x="985610" y="4859486"/>
              <a:ext cx="1512168" cy="36004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B</a:t>
              </a:r>
              <a:r>
                <a:rPr lang="en-US" altLang="ko-KR" dirty="0" smtClean="0"/>
                <a:t>.EXE</a:t>
              </a:r>
              <a:endParaRPr lang="ko-KR" altLang="en-US" dirty="0"/>
            </a:p>
          </p:txBody>
        </p:sp>
        <p:cxnSp>
          <p:nvCxnSpPr>
            <p:cNvPr id="22" name="직선 연결선 21"/>
            <p:cNvCxnSpPr>
              <a:stCxn id="19" idx="3"/>
              <a:endCxn id="18" idx="1"/>
            </p:cNvCxnSpPr>
            <p:nvPr/>
          </p:nvCxnSpPr>
          <p:spPr>
            <a:xfrm flipV="1">
              <a:off x="2497778" y="4664875"/>
              <a:ext cx="721059" cy="374631"/>
            </a:xfrm>
            <a:prstGeom prst="line">
              <a:avLst/>
            </a:prstGeom>
            <a:ln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모서리가 둥근 직사각형 23"/>
            <p:cNvSpPr/>
            <p:nvPr/>
          </p:nvSpPr>
          <p:spPr>
            <a:xfrm>
              <a:off x="3216841" y="3772797"/>
              <a:ext cx="1332148" cy="360040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 smtClean="0"/>
                <a:t>C.DLL</a:t>
              </a:r>
              <a:endParaRPr lang="ko-KR" altLang="en-US" sz="1600" dirty="0"/>
            </a:p>
          </p:txBody>
        </p:sp>
        <p:cxnSp>
          <p:nvCxnSpPr>
            <p:cNvPr id="26" name="직선 연결선 25"/>
            <p:cNvCxnSpPr>
              <a:stCxn id="7" idx="3"/>
              <a:endCxn id="24" idx="1"/>
            </p:cNvCxnSpPr>
            <p:nvPr/>
          </p:nvCxnSpPr>
          <p:spPr>
            <a:xfrm>
              <a:off x="2483768" y="3592777"/>
              <a:ext cx="733073" cy="360040"/>
            </a:xfrm>
            <a:prstGeom prst="line">
              <a:avLst/>
            </a:prstGeom>
            <a:ln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모서리가 둥근 직사각형 30"/>
            <p:cNvSpPr/>
            <p:nvPr/>
          </p:nvSpPr>
          <p:spPr>
            <a:xfrm>
              <a:off x="5284059" y="4499446"/>
              <a:ext cx="1332148" cy="360040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 smtClean="0"/>
                <a:t>F.DLL</a:t>
              </a:r>
              <a:endParaRPr lang="ko-KR" altLang="en-US" sz="1600" dirty="0"/>
            </a:p>
          </p:txBody>
        </p:sp>
        <p:sp>
          <p:nvSpPr>
            <p:cNvPr id="33" name="모서리가 둥근 직사각형 32"/>
            <p:cNvSpPr/>
            <p:nvPr/>
          </p:nvSpPr>
          <p:spPr>
            <a:xfrm>
              <a:off x="5284059" y="3787388"/>
              <a:ext cx="1332148" cy="360040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 smtClean="0"/>
                <a:t>E.DLL</a:t>
              </a:r>
              <a:endParaRPr lang="ko-KR" altLang="en-US" sz="1600" dirty="0"/>
            </a:p>
          </p:txBody>
        </p:sp>
        <p:cxnSp>
          <p:nvCxnSpPr>
            <p:cNvPr id="35" name="직선 연결선 34"/>
            <p:cNvCxnSpPr>
              <a:stCxn id="18" idx="3"/>
              <a:endCxn id="31" idx="1"/>
            </p:cNvCxnSpPr>
            <p:nvPr/>
          </p:nvCxnSpPr>
          <p:spPr>
            <a:xfrm>
              <a:off x="4550985" y="4664875"/>
              <a:ext cx="733074" cy="14591"/>
            </a:xfrm>
            <a:prstGeom prst="line">
              <a:avLst/>
            </a:prstGeom>
            <a:ln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직선 연결선 35"/>
            <p:cNvCxnSpPr>
              <a:stCxn id="24" idx="3"/>
            </p:cNvCxnSpPr>
            <p:nvPr/>
          </p:nvCxnSpPr>
          <p:spPr>
            <a:xfrm>
              <a:off x="4548989" y="3952817"/>
              <a:ext cx="735069" cy="14591"/>
            </a:xfrm>
            <a:prstGeom prst="line">
              <a:avLst/>
            </a:prstGeom>
            <a:ln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직선 연결선 36"/>
            <p:cNvCxnSpPr>
              <a:stCxn id="18" idx="3"/>
              <a:endCxn id="33" idx="1"/>
            </p:cNvCxnSpPr>
            <p:nvPr/>
          </p:nvCxnSpPr>
          <p:spPr>
            <a:xfrm flipV="1">
              <a:off x="4550985" y="3967408"/>
              <a:ext cx="733074" cy="697467"/>
            </a:xfrm>
            <a:prstGeom prst="line">
              <a:avLst/>
            </a:prstGeom>
            <a:ln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직선 연결선 53"/>
            <p:cNvCxnSpPr>
              <a:stCxn id="7" idx="2"/>
              <a:endCxn id="19" idx="0"/>
            </p:cNvCxnSpPr>
            <p:nvPr/>
          </p:nvCxnSpPr>
          <p:spPr>
            <a:xfrm>
              <a:off x="1727684" y="3772797"/>
              <a:ext cx="14010" cy="1086689"/>
            </a:xfrm>
            <a:prstGeom prst="line">
              <a:avLst/>
            </a:prstGeom>
            <a:ln>
              <a:prstDash val="sysDot"/>
              <a:headEnd type="arrow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56"/>
            <p:cNvSpPr txBox="1"/>
            <p:nvPr/>
          </p:nvSpPr>
          <p:spPr>
            <a:xfrm>
              <a:off x="1364196" y="4133400"/>
              <a:ext cx="9361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불가능</a:t>
              </a:r>
              <a:endParaRPr lang="ko-KR" altLang="en-US" dirty="0"/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2818220" y="3108991"/>
              <a:ext cx="27312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/>
                <a:t>EXE</a:t>
              </a:r>
              <a:r>
                <a:rPr lang="ko-KR" altLang="en-US" sz="1400" dirty="0" smtClean="0"/>
                <a:t>로부터 사용되는 </a:t>
              </a:r>
              <a:r>
                <a:rPr lang="en-US" altLang="ko-KR" sz="1400" dirty="0" smtClean="0"/>
                <a:t>DLL</a:t>
              </a:r>
              <a:endParaRPr lang="ko-KR" altLang="en-US" sz="1400" dirty="0"/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4916523" y="5177268"/>
              <a:ext cx="27312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smtClean="0"/>
                <a:t>DLL</a:t>
              </a:r>
              <a:r>
                <a:rPr lang="ko-KR" altLang="en-US" sz="1400" smtClean="0"/>
                <a:t>로부터 </a:t>
              </a:r>
              <a:r>
                <a:rPr lang="ko-KR" altLang="en-US" sz="1400" dirty="0" smtClean="0"/>
                <a:t>사용되는 </a:t>
              </a:r>
              <a:r>
                <a:rPr lang="en-US" altLang="ko-KR" sz="1400" dirty="0" smtClean="0"/>
                <a:t>DLL</a:t>
              </a:r>
              <a:endParaRPr lang="ko-KR" altLang="en-US" sz="1400" dirty="0"/>
            </a:p>
          </p:txBody>
        </p:sp>
        <p:cxnSp>
          <p:nvCxnSpPr>
            <p:cNvPr id="61" name="직선 연결선 60"/>
            <p:cNvCxnSpPr/>
            <p:nvPr/>
          </p:nvCxnSpPr>
          <p:spPr>
            <a:xfrm>
              <a:off x="2850304" y="2852936"/>
              <a:ext cx="8003" cy="2808312"/>
            </a:xfrm>
            <a:prstGeom prst="line">
              <a:avLst/>
            </a:prstGeom>
            <a:ln>
              <a:prstDash val="dash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2" name="직선 연결선 61"/>
            <p:cNvCxnSpPr/>
            <p:nvPr/>
          </p:nvCxnSpPr>
          <p:spPr>
            <a:xfrm>
              <a:off x="4899520" y="2852936"/>
              <a:ext cx="8003" cy="2808312"/>
            </a:xfrm>
            <a:prstGeom prst="line">
              <a:avLst/>
            </a:prstGeom>
            <a:ln>
              <a:prstDash val="dash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5445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모서리가 둥근 직사각형 23"/>
          <p:cNvSpPr/>
          <p:nvPr/>
        </p:nvSpPr>
        <p:spPr>
          <a:xfrm>
            <a:off x="4572000" y="1628800"/>
            <a:ext cx="1152128" cy="20882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b"/>
          <a:lstStyle/>
          <a:p>
            <a:pPr algn="ctr"/>
            <a:r>
              <a:rPr lang="ko-KR" altLang="en-US" dirty="0" smtClean="0"/>
              <a:t>링크</a:t>
            </a:r>
            <a:endParaRPr lang="ko-KR" altLang="en-US" dirty="0"/>
          </a:p>
        </p:txBody>
      </p:sp>
      <p:sp>
        <p:nvSpPr>
          <p:cNvPr id="23" name="모서리가 둥근 직사각형 22"/>
          <p:cNvSpPr/>
          <p:nvPr/>
        </p:nvSpPr>
        <p:spPr>
          <a:xfrm>
            <a:off x="2411760" y="1628800"/>
            <a:ext cx="1224136" cy="20882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b"/>
          <a:lstStyle/>
          <a:p>
            <a:pPr algn="ctr"/>
            <a:r>
              <a:rPr lang="ko-KR" altLang="en-US" dirty="0" smtClean="0"/>
              <a:t>컴파일</a:t>
            </a:r>
            <a:endParaRPr lang="ko-KR" altLang="en-US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7028091"/>
              </p:ext>
            </p:extLst>
          </p:nvPr>
        </p:nvGraphicFramePr>
        <p:xfrm>
          <a:off x="395536" y="1052736"/>
          <a:ext cx="6302725" cy="22072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41843"/>
                <a:gridCol w="1178243"/>
                <a:gridCol w="884370"/>
                <a:gridCol w="1383882"/>
                <a:gridCol w="814387"/>
              </a:tblGrid>
              <a:tr h="185420"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ko-KR" altLang="en-US" dirty="0" smtClean="0"/>
                        <a:t>컴파일러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링커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138296"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 rowSpan="5">
                  <a:txBody>
                    <a:bodyPr/>
                    <a:lstStyle/>
                    <a:p>
                      <a:pPr algn="ctr" latinLnBrk="1"/>
                      <a:endParaRPr lang="en-US" altLang="ko-KR" dirty="0" smtClean="0"/>
                    </a:p>
                    <a:p>
                      <a:pPr algn="ctr" latinLnBrk="1"/>
                      <a:endParaRPr lang="en-US" altLang="ko-KR" dirty="0" smtClean="0"/>
                    </a:p>
                    <a:p>
                      <a:pPr algn="ctr" latinLnBrk="1"/>
                      <a:r>
                        <a:rPr lang="en-US" altLang="ko-KR" dirty="0" smtClean="0"/>
                        <a:t>A.exe</a:t>
                      </a:r>
                    </a:p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</a:tr>
              <a:tr h="18288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소스코드</a:t>
                      </a:r>
                      <a:r>
                        <a:rPr lang="ko-KR" altLang="en-US" baseline="0" dirty="0" smtClean="0"/>
                        <a:t> 파일 </a:t>
                      </a:r>
                      <a:r>
                        <a:rPr lang="en-US" altLang="ko-KR" baseline="0" dirty="0" smtClean="0"/>
                        <a:t>A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sym typeface="Wingdings" panose="05000000000000000000" pitchFamily="2" charset="2"/>
                        </a:rPr>
                        <a:t>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A.obj </a:t>
                      </a:r>
                      <a:endParaRPr lang="ko-KR" altLang="en-US" dirty="0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8000" dirty="0" smtClean="0">
                          <a:sym typeface="Wingdings" panose="05000000000000000000" pitchFamily="2" charset="2"/>
                        </a:rPr>
                        <a:t></a:t>
                      </a:r>
                      <a:endParaRPr lang="ko-KR" altLang="en-U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소스코드 파일 </a:t>
                      </a:r>
                      <a:r>
                        <a:rPr lang="en-US" altLang="ko-KR" dirty="0" smtClean="0"/>
                        <a:t>B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sym typeface="Wingdings" panose="05000000000000000000" pitchFamily="2" charset="2"/>
                        </a:rPr>
                        <a:t>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B.obj</a:t>
                      </a:r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36830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소스코드 파일 </a:t>
                      </a:r>
                      <a:r>
                        <a:rPr lang="en-US" altLang="ko-KR" dirty="0" smtClean="0"/>
                        <a:t>C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sym typeface="Wingdings" panose="05000000000000000000" pitchFamily="2" charset="2"/>
                        </a:rPr>
                        <a:t>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C.obj</a:t>
                      </a:r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소스코드 파일 </a:t>
                      </a:r>
                      <a:r>
                        <a:rPr lang="en-US" altLang="ko-KR" dirty="0" smtClean="0"/>
                        <a:t>D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sym typeface="Wingdings" panose="05000000000000000000" pitchFamily="2" charset="2"/>
                        </a:rPr>
                        <a:t>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D.obj</a:t>
                      </a:r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4702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그룹 41"/>
          <p:cNvGrpSpPr/>
          <p:nvPr/>
        </p:nvGrpSpPr>
        <p:grpSpPr>
          <a:xfrm>
            <a:off x="2159505" y="267057"/>
            <a:ext cx="4850801" cy="3883061"/>
            <a:chOff x="2159505" y="267057"/>
            <a:chExt cx="4850801" cy="3883061"/>
          </a:xfrm>
        </p:grpSpPr>
        <p:sp>
          <p:nvSpPr>
            <p:cNvPr id="8" name="모서리가 둥근 직사각형 7"/>
            <p:cNvSpPr/>
            <p:nvPr/>
          </p:nvSpPr>
          <p:spPr>
            <a:xfrm>
              <a:off x="3515529" y="2017348"/>
              <a:ext cx="1862242" cy="778642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b"/>
            <a:lstStyle/>
            <a:p>
              <a:r>
                <a:rPr lang="ko-KR" altLang="en-US" dirty="0" smtClean="0"/>
                <a:t>공통 파일 포맷</a:t>
              </a:r>
              <a:r>
                <a:rPr lang="en-US" altLang="ko-KR" dirty="0" smtClean="0"/>
                <a:t/>
              </a:r>
              <a:br>
                <a:rPr lang="en-US" altLang="ko-KR" dirty="0" smtClean="0"/>
              </a:br>
              <a:r>
                <a:rPr lang="ko-KR" altLang="en-US" dirty="0" smtClean="0"/>
                <a:t>공통 중간 언어</a:t>
              </a:r>
              <a:endParaRPr lang="ko-KR" altLang="en-US" dirty="0"/>
            </a:p>
          </p:txBody>
        </p:sp>
        <p:sp>
          <p:nvSpPr>
            <p:cNvPr id="18" name="모서리가 둥근 직사각형 17"/>
            <p:cNvSpPr/>
            <p:nvPr/>
          </p:nvSpPr>
          <p:spPr>
            <a:xfrm>
              <a:off x="5148064" y="3294968"/>
              <a:ext cx="1862242" cy="854112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/>
                <a:t>윈도우용 </a:t>
              </a:r>
              <a:r>
                <a:rPr lang="en-US" altLang="ko-KR" dirty="0" smtClean="0"/>
                <a:t>VM</a:t>
              </a:r>
              <a:endParaRPr lang="ko-KR" alt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443626" y="1426502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컴파일러</a:t>
              </a:r>
              <a:endParaRPr lang="ko-KR" altLang="en-US" dirty="0"/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3090626" y="267057"/>
              <a:ext cx="2706000" cy="929695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개발자 </a:t>
              </a:r>
              <a:r>
                <a:rPr lang="ko-KR" altLang="en-US" dirty="0" smtClean="0"/>
                <a:t>소스코드</a:t>
              </a:r>
              <a:endParaRPr lang="en-US" altLang="ko-KR" dirty="0"/>
            </a:p>
            <a:p>
              <a:r>
                <a:rPr lang="en-US" altLang="ko-KR" dirty="0"/>
                <a:t/>
              </a:r>
              <a:br>
                <a:rPr lang="en-US" altLang="ko-KR" dirty="0"/>
              </a:br>
              <a:r>
                <a:rPr lang="en-US" altLang="ko-KR" dirty="0"/>
                <a:t>void Main</a:t>
              </a:r>
              <a:r>
                <a:rPr lang="en-US" altLang="ko-KR" dirty="0" smtClean="0"/>
                <a:t>() { }</a:t>
              </a:r>
              <a:endParaRPr lang="ko-KR" altLang="en-US" dirty="0"/>
            </a:p>
          </p:txBody>
        </p:sp>
        <p:cxnSp>
          <p:nvCxnSpPr>
            <p:cNvPr id="34" name="직선 화살표 연결선 33"/>
            <p:cNvCxnSpPr>
              <a:stCxn id="30" idx="2"/>
              <a:endCxn id="8" idx="0"/>
            </p:cNvCxnSpPr>
            <p:nvPr/>
          </p:nvCxnSpPr>
          <p:spPr>
            <a:xfrm>
              <a:off x="4443626" y="1196752"/>
              <a:ext cx="3024" cy="820596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35" name="모서리가 둥근 직사각형 34"/>
            <p:cNvSpPr/>
            <p:nvPr/>
          </p:nvSpPr>
          <p:spPr>
            <a:xfrm>
              <a:off x="2159505" y="3296006"/>
              <a:ext cx="1862242" cy="854112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/>
                <a:t>리눅스용 </a:t>
              </a:r>
              <a:r>
                <a:rPr lang="en-US" altLang="ko-KR" dirty="0" smtClean="0"/>
                <a:t>VM</a:t>
              </a:r>
              <a:endParaRPr lang="ko-KR" altLang="en-US" dirty="0"/>
            </a:p>
          </p:txBody>
        </p:sp>
        <p:cxnSp>
          <p:nvCxnSpPr>
            <p:cNvPr id="39" name="직선 화살표 연결선 38"/>
            <p:cNvCxnSpPr>
              <a:stCxn id="8" idx="2"/>
              <a:endCxn id="35" idx="0"/>
            </p:cNvCxnSpPr>
            <p:nvPr/>
          </p:nvCxnSpPr>
          <p:spPr>
            <a:xfrm flipH="1">
              <a:off x="3090626" y="2795990"/>
              <a:ext cx="1356024" cy="500016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1" name="직선 화살표 연결선 40"/>
            <p:cNvCxnSpPr>
              <a:stCxn id="8" idx="2"/>
              <a:endCxn id="18" idx="0"/>
            </p:cNvCxnSpPr>
            <p:nvPr/>
          </p:nvCxnSpPr>
          <p:spPr>
            <a:xfrm>
              <a:off x="4446650" y="2795990"/>
              <a:ext cx="1632535" cy="49897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78348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그룹 16"/>
          <p:cNvGrpSpPr/>
          <p:nvPr/>
        </p:nvGrpSpPr>
        <p:grpSpPr>
          <a:xfrm>
            <a:off x="467544" y="908720"/>
            <a:ext cx="6846027" cy="3600400"/>
            <a:chOff x="467544" y="908720"/>
            <a:chExt cx="6846027" cy="3600400"/>
          </a:xfrm>
        </p:grpSpPr>
        <p:sp>
          <p:nvSpPr>
            <p:cNvPr id="3" name="모서리가 둥근 직사각형 2"/>
            <p:cNvSpPr/>
            <p:nvPr/>
          </p:nvSpPr>
          <p:spPr>
            <a:xfrm>
              <a:off x="919253" y="2444892"/>
              <a:ext cx="2232248" cy="2064228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b"/>
            <a:lstStyle/>
            <a:p>
              <a:pPr algn="ctr"/>
              <a:r>
                <a:rPr lang="en-US" altLang="ko-KR" dirty="0" smtClean="0"/>
                <a:t>EXE </a:t>
              </a:r>
              <a:r>
                <a:rPr lang="ko-KR" altLang="en-US" dirty="0" smtClean="0"/>
                <a:t>파일</a:t>
              </a:r>
              <a:endParaRPr lang="ko-KR" altLang="en-US" dirty="0"/>
            </a:p>
          </p:txBody>
        </p:sp>
        <p:sp>
          <p:nvSpPr>
            <p:cNvPr id="6" name="순서도: 카드 5"/>
            <p:cNvSpPr/>
            <p:nvPr/>
          </p:nvSpPr>
          <p:spPr>
            <a:xfrm>
              <a:off x="1090511" y="908720"/>
              <a:ext cx="1872208" cy="576064"/>
            </a:xfrm>
            <a:prstGeom prst="flowChartPunchedCard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C# </a:t>
              </a:r>
              <a:r>
                <a:rPr lang="ko-KR" altLang="en-US" dirty="0" smtClean="0"/>
                <a:t>소스 코드</a:t>
              </a:r>
              <a:endParaRPr lang="ko-KR" altLang="en-US" dirty="0"/>
            </a:p>
          </p:txBody>
        </p:sp>
        <p:sp>
          <p:nvSpPr>
            <p:cNvPr id="7" name="아래쪽 화살표 6"/>
            <p:cNvSpPr/>
            <p:nvPr/>
          </p:nvSpPr>
          <p:spPr>
            <a:xfrm>
              <a:off x="910491" y="1665494"/>
              <a:ext cx="2232248" cy="584153"/>
            </a:xfrm>
            <a:prstGeom prst="downArrow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/>
                <a:t>빌드</a:t>
              </a:r>
              <a:endParaRPr lang="ko-KR" altLang="en-US" dirty="0"/>
            </a:p>
          </p:txBody>
        </p:sp>
        <p:sp>
          <p:nvSpPr>
            <p:cNvPr id="2" name="모서리가 둥근 직사각형 1"/>
            <p:cNvSpPr/>
            <p:nvPr/>
          </p:nvSpPr>
          <p:spPr>
            <a:xfrm>
              <a:off x="1090511" y="3290979"/>
              <a:ext cx="1872208" cy="705996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b"/>
            <a:lstStyle/>
            <a:p>
              <a:pPr algn="ctr"/>
              <a:r>
                <a:rPr lang="ko-KR" altLang="en-US" smtClean="0"/>
                <a:t>중간 언어</a:t>
              </a:r>
              <a:r>
                <a:rPr lang="en-US" altLang="ko-KR" dirty="0" smtClean="0"/>
                <a:t/>
              </a:r>
              <a:br>
                <a:rPr lang="en-US" altLang="ko-KR" dirty="0" smtClean="0"/>
              </a:br>
              <a:r>
                <a:rPr lang="en-US" altLang="ko-KR" dirty="0" smtClean="0"/>
                <a:t>(IL Code)</a:t>
              </a:r>
              <a:endParaRPr lang="ko-KR" altLang="en-US" dirty="0"/>
            </a:p>
          </p:txBody>
        </p:sp>
        <p:sp>
          <p:nvSpPr>
            <p:cNvPr id="8" name="모서리가 둥근 직사각형 7"/>
            <p:cNvSpPr/>
            <p:nvPr/>
          </p:nvSpPr>
          <p:spPr>
            <a:xfrm>
              <a:off x="1090511" y="2614633"/>
              <a:ext cx="1862242" cy="481101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b"/>
            <a:lstStyle/>
            <a:p>
              <a:pPr algn="ctr"/>
              <a:r>
                <a:rPr lang="en-US" altLang="ko-KR" dirty="0" smtClean="0"/>
                <a:t>CLR </a:t>
              </a:r>
              <a:r>
                <a:rPr lang="ko-KR" altLang="en-US" dirty="0" smtClean="0"/>
                <a:t>로더</a:t>
              </a:r>
              <a:endParaRPr lang="ko-KR" altLang="en-US" dirty="0"/>
            </a:p>
          </p:txBody>
        </p:sp>
        <p:cxnSp>
          <p:nvCxnSpPr>
            <p:cNvPr id="11" name="직선 화살표 연결선 10"/>
            <p:cNvCxnSpPr>
              <a:stCxn id="6" idx="1"/>
            </p:cNvCxnSpPr>
            <p:nvPr/>
          </p:nvCxnSpPr>
          <p:spPr>
            <a:xfrm flipH="1">
              <a:off x="467544" y="1196752"/>
              <a:ext cx="622967" cy="0"/>
            </a:xfrm>
            <a:prstGeom prst="straightConnector1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화살표 연결선 11"/>
            <p:cNvCxnSpPr/>
            <p:nvPr/>
          </p:nvCxnSpPr>
          <p:spPr>
            <a:xfrm flipH="1">
              <a:off x="467544" y="3643977"/>
              <a:ext cx="622967" cy="0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>
              <a:off x="467544" y="1196752"/>
              <a:ext cx="0" cy="244722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오른쪽 화살표 14"/>
            <p:cNvSpPr/>
            <p:nvPr/>
          </p:nvSpPr>
          <p:spPr>
            <a:xfrm>
              <a:off x="3419872" y="2614633"/>
              <a:ext cx="648072" cy="1747328"/>
            </a:xfrm>
            <a:prstGeom prst="rightArrow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/>
                <a:t>실행</a:t>
              </a:r>
              <a:endParaRPr lang="ko-KR" altLang="en-US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073211" y="2884633"/>
              <a:ext cx="3240360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AutoNum type="arabicPeriod"/>
              </a:pPr>
              <a:r>
                <a:rPr lang="ko-KR" altLang="en-US" dirty="0" smtClean="0"/>
                <a:t>컴파일러에 의해 삽입된 </a:t>
              </a:r>
              <a:r>
                <a:rPr lang="en-US" altLang="ko-KR" dirty="0" smtClean="0"/>
                <a:t>CLR </a:t>
              </a:r>
              <a:r>
                <a:rPr lang="ko-KR" altLang="en-US" dirty="0" smtClean="0"/>
                <a:t>로더 코드가 실행되고</a:t>
              </a:r>
              <a:r>
                <a:rPr lang="en-US" altLang="ko-KR" dirty="0" smtClean="0"/>
                <a:t>,</a:t>
              </a:r>
              <a:br>
                <a:rPr lang="en-US" altLang="ko-KR" dirty="0" smtClean="0"/>
              </a:br>
              <a:endParaRPr lang="en-US" altLang="ko-KR" dirty="0" smtClean="0"/>
            </a:p>
            <a:p>
              <a:pPr marL="342900" indent="-342900">
                <a:buAutoNum type="arabicPeriod"/>
              </a:pPr>
              <a:r>
                <a:rPr lang="en-US" altLang="ko-KR" dirty="0" smtClean="0"/>
                <a:t>CLR </a:t>
              </a:r>
              <a:r>
                <a:rPr lang="ko-KR" altLang="en-US" dirty="0" smtClean="0"/>
                <a:t>로드 후</a:t>
              </a:r>
              <a:r>
                <a:rPr lang="en-US" altLang="ko-KR" dirty="0" smtClean="0"/>
                <a:t>, </a:t>
              </a:r>
              <a:r>
                <a:rPr lang="ko-KR" altLang="en-US" dirty="0" smtClean="0"/>
                <a:t>사용자의 중간 언어 코드를 실행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280918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9"/>
          <p:cNvGrpSpPr/>
          <p:nvPr/>
        </p:nvGrpSpPr>
        <p:grpSpPr>
          <a:xfrm>
            <a:off x="1547664" y="1412776"/>
            <a:ext cx="5184576" cy="3456384"/>
            <a:chOff x="1547664" y="1412776"/>
            <a:chExt cx="5184576" cy="3456384"/>
          </a:xfrm>
        </p:grpSpPr>
        <p:sp>
          <p:nvSpPr>
            <p:cNvPr id="4" name="타원 3"/>
            <p:cNvSpPr/>
            <p:nvPr/>
          </p:nvSpPr>
          <p:spPr>
            <a:xfrm>
              <a:off x="1547664" y="1412776"/>
              <a:ext cx="5184576" cy="3456384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 smtClean="0"/>
                <a:t>CTS</a:t>
              </a:r>
              <a:endParaRPr lang="ko-KR" altLang="en-US" dirty="0"/>
            </a:p>
          </p:txBody>
        </p:sp>
        <p:sp>
          <p:nvSpPr>
            <p:cNvPr id="5" name="타원 4"/>
            <p:cNvSpPr/>
            <p:nvPr/>
          </p:nvSpPr>
          <p:spPr>
            <a:xfrm>
              <a:off x="3707904" y="3140968"/>
              <a:ext cx="864096" cy="720080"/>
            </a:xfrm>
            <a:prstGeom prst="ellipse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CLS</a:t>
              </a:r>
              <a:endParaRPr lang="ko-KR" altLang="en-US" dirty="0"/>
            </a:p>
          </p:txBody>
        </p:sp>
        <p:sp>
          <p:nvSpPr>
            <p:cNvPr id="9" name="타원 8"/>
            <p:cNvSpPr/>
            <p:nvPr/>
          </p:nvSpPr>
          <p:spPr>
            <a:xfrm>
              <a:off x="2335478" y="2564904"/>
              <a:ext cx="2304256" cy="1800200"/>
            </a:xfrm>
            <a:prstGeom prst="ellipse">
              <a:avLst/>
            </a:prstGeom>
            <a:noFill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altLang="ko-KR" dirty="0" smtClean="0"/>
                <a:t>C#</a:t>
              </a:r>
              <a:endParaRPr lang="ko-KR" altLang="en-US" dirty="0"/>
            </a:p>
          </p:txBody>
        </p:sp>
        <p:sp>
          <p:nvSpPr>
            <p:cNvPr id="18" name="타원 17"/>
            <p:cNvSpPr/>
            <p:nvPr/>
          </p:nvSpPr>
          <p:spPr>
            <a:xfrm>
              <a:off x="3609044" y="2564904"/>
              <a:ext cx="2304256" cy="1800200"/>
            </a:xfrm>
            <a:prstGeom prst="ellipse">
              <a:avLst/>
            </a:prstGeom>
            <a:noFill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en-US" altLang="ko-KR" dirty="0" smtClean="0"/>
                <a:t>VB.NET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373165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그룹 40"/>
          <p:cNvGrpSpPr/>
          <p:nvPr/>
        </p:nvGrpSpPr>
        <p:grpSpPr>
          <a:xfrm>
            <a:off x="1259632" y="764704"/>
            <a:ext cx="6048672" cy="3744416"/>
            <a:chOff x="1259632" y="764704"/>
            <a:chExt cx="6048672" cy="3744416"/>
          </a:xfrm>
        </p:grpSpPr>
        <p:grpSp>
          <p:nvGrpSpPr>
            <p:cNvPr id="30" name="그룹 29"/>
            <p:cNvGrpSpPr/>
            <p:nvPr/>
          </p:nvGrpSpPr>
          <p:grpSpPr>
            <a:xfrm>
              <a:off x="1259632" y="764704"/>
              <a:ext cx="6048672" cy="3744416"/>
              <a:chOff x="1403648" y="2204864"/>
              <a:chExt cx="6048672" cy="3744416"/>
            </a:xfrm>
          </p:grpSpPr>
          <p:sp>
            <p:nvSpPr>
              <p:cNvPr id="2" name="모서리가 둥근 직사각형 1"/>
              <p:cNvSpPr/>
              <p:nvPr/>
            </p:nvSpPr>
            <p:spPr>
              <a:xfrm>
                <a:off x="1403648" y="2204864"/>
                <a:ext cx="6048672" cy="3744416"/>
              </a:xfrm>
              <a:prstGeom prst="round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r>
                  <a:rPr lang="ko-KR" altLang="en-US" smtClean="0"/>
                  <a:t>어셈블리</a:t>
                </a:r>
                <a:endParaRPr lang="ko-KR" altLang="en-US" dirty="0"/>
              </a:p>
            </p:txBody>
          </p:sp>
          <p:sp>
            <p:nvSpPr>
              <p:cNvPr id="3" name="직사각형 2"/>
              <p:cNvSpPr/>
              <p:nvPr/>
            </p:nvSpPr>
            <p:spPr>
              <a:xfrm>
                <a:off x="1979712" y="2852937"/>
                <a:ext cx="2088232" cy="2779936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r>
                  <a:rPr lang="ko-KR" altLang="en-US" smtClean="0"/>
                  <a:t>모듈</a:t>
                </a:r>
                <a:r>
                  <a:rPr lang="en-US" altLang="ko-KR" smtClean="0"/>
                  <a:t> </a:t>
                </a:r>
                <a:r>
                  <a:rPr lang="en-US" altLang="ko-KR" dirty="0" smtClean="0"/>
                  <a:t>C</a:t>
                </a:r>
                <a:endParaRPr lang="ko-KR" altLang="en-US" dirty="0"/>
              </a:p>
            </p:txBody>
          </p:sp>
          <p:sp>
            <p:nvSpPr>
              <p:cNvPr id="6" name="직사각형 5"/>
              <p:cNvSpPr/>
              <p:nvPr/>
            </p:nvSpPr>
            <p:spPr>
              <a:xfrm>
                <a:off x="2184296" y="4581128"/>
                <a:ext cx="1639662" cy="792088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mtClean="0"/>
                  <a:t>매니페스트</a:t>
                </a:r>
                <a:endParaRPr lang="ko-KR" altLang="en-US" dirty="0"/>
              </a:p>
            </p:txBody>
          </p:sp>
          <p:sp>
            <p:nvSpPr>
              <p:cNvPr id="11" name="직사각형 10"/>
              <p:cNvSpPr/>
              <p:nvPr/>
            </p:nvSpPr>
            <p:spPr>
              <a:xfrm>
                <a:off x="4406744" y="2852937"/>
                <a:ext cx="2448272" cy="1308094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r>
                  <a:rPr lang="ko-KR" altLang="en-US" smtClean="0"/>
                  <a:t>모듈</a:t>
                </a:r>
                <a:r>
                  <a:rPr lang="en-US" altLang="ko-KR" smtClean="0"/>
                  <a:t> </a:t>
                </a:r>
                <a:r>
                  <a:rPr lang="en-US" altLang="ko-KR" dirty="0" smtClean="0"/>
                  <a:t>A</a:t>
                </a:r>
                <a:endParaRPr lang="ko-KR" altLang="en-US" dirty="0"/>
              </a:p>
            </p:txBody>
          </p:sp>
          <p:sp>
            <p:nvSpPr>
              <p:cNvPr id="12" name="직사각형 11"/>
              <p:cNvSpPr/>
              <p:nvPr/>
            </p:nvSpPr>
            <p:spPr>
              <a:xfrm>
                <a:off x="4400022" y="4299072"/>
                <a:ext cx="2448272" cy="1333800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r>
                  <a:rPr lang="ko-KR" altLang="en-US" smtClean="0"/>
                  <a:t>모듈</a:t>
                </a:r>
                <a:r>
                  <a:rPr lang="en-US" altLang="ko-KR" smtClean="0"/>
                  <a:t> </a:t>
                </a:r>
                <a:r>
                  <a:rPr lang="en-US" altLang="ko-KR" dirty="0" smtClean="0"/>
                  <a:t>B</a:t>
                </a:r>
                <a:endParaRPr lang="ko-KR" altLang="en-US" dirty="0"/>
              </a:p>
            </p:txBody>
          </p:sp>
          <p:cxnSp>
            <p:nvCxnSpPr>
              <p:cNvPr id="8" name="직선 화살표 연결선 7"/>
              <p:cNvCxnSpPr>
                <a:stCxn id="6" idx="3"/>
                <a:endCxn id="11" idx="1"/>
              </p:cNvCxnSpPr>
              <p:nvPr/>
            </p:nvCxnSpPr>
            <p:spPr>
              <a:xfrm flipV="1">
                <a:off x="3823958" y="3506984"/>
                <a:ext cx="582786" cy="1470188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3"/>
              </a:lnRef>
              <a:fillRef idx="0">
                <a:schemeClr val="accent3"/>
              </a:fillRef>
              <a:effectRef idx="2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16" name="직선 화살표 연결선 15"/>
              <p:cNvCxnSpPr>
                <a:stCxn id="6" idx="3"/>
                <a:endCxn id="12" idx="1"/>
              </p:cNvCxnSpPr>
              <p:nvPr/>
            </p:nvCxnSpPr>
            <p:spPr>
              <a:xfrm flipV="1">
                <a:off x="3823958" y="4965972"/>
                <a:ext cx="576064" cy="1120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3"/>
              </a:lnRef>
              <a:fillRef idx="0">
                <a:schemeClr val="accent3"/>
              </a:fillRef>
              <a:effectRef idx="2">
                <a:schemeClr val="accent3"/>
              </a:effectRef>
              <a:fontRef idx="minor">
                <a:schemeClr val="tx1"/>
              </a:fontRef>
            </p:style>
          </p:cxnSp>
          <p:sp>
            <p:nvSpPr>
              <p:cNvPr id="29" name="직사각형 28"/>
              <p:cNvSpPr/>
              <p:nvPr/>
            </p:nvSpPr>
            <p:spPr>
              <a:xfrm>
                <a:off x="2184296" y="3368943"/>
                <a:ext cx="1639662" cy="792088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mtClean="0"/>
                  <a:t>메타데이터</a:t>
                </a:r>
                <a:endParaRPr lang="ko-KR" altLang="en-US" dirty="0"/>
              </a:p>
            </p:txBody>
          </p:sp>
        </p:grpSp>
        <p:sp>
          <p:nvSpPr>
            <p:cNvPr id="36" name="직사각형 35"/>
            <p:cNvSpPr/>
            <p:nvPr/>
          </p:nvSpPr>
          <p:spPr>
            <a:xfrm>
              <a:off x="4694275" y="1835877"/>
              <a:ext cx="1639662" cy="792088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mtClean="0"/>
                <a:t>메타데이터</a:t>
              </a:r>
              <a:endParaRPr lang="ko-KR" altLang="en-US" dirty="0"/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4704357" y="3283720"/>
              <a:ext cx="1639662" cy="792088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mtClean="0"/>
                <a:t>메타데이터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288505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그룹 55"/>
          <p:cNvGrpSpPr/>
          <p:nvPr/>
        </p:nvGrpSpPr>
        <p:grpSpPr>
          <a:xfrm>
            <a:off x="611560" y="404664"/>
            <a:ext cx="6493915" cy="5904656"/>
            <a:chOff x="611560" y="404664"/>
            <a:chExt cx="6493915" cy="5904656"/>
          </a:xfrm>
        </p:grpSpPr>
        <p:sp>
          <p:nvSpPr>
            <p:cNvPr id="5" name="양쪽 모서리가 잘린 사각형 4"/>
            <p:cNvSpPr/>
            <p:nvPr/>
          </p:nvSpPr>
          <p:spPr>
            <a:xfrm>
              <a:off x="611560" y="1340768"/>
              <a:ext cx="1224136" cy="648072"/>
            </a:xfrm>
            <a:prstGeom prst="snip2Same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csc.exe</a:t>
              </a:r>
              <a:br>
                <a:rPr lang="en-US" altLang="ko-KR" dirty="0" smtClean="0"/>
              </a:br>
              <a:r>
                <a:rPr lang="ko-KR" altLang="en-US" dirty="0" smtClean="0"/>
                <a:t>컴파일러</a:t>
              </a:r>
              <a:endParaRPr lang="ko-KR" altLang="en-US" dirty="0"/>
            </a:p>
          </p:txBody>
        </p:sp>
        <p:sp>
          <p:nvSpPr>
            <p:cNvPr id="17" name="양쪽 모서리가 잘린 사각형 16"/>
            <p:cNvSpPr/>
            <p:nvPr/>
          </p:nvSpPr>
          <p:spPr>
            <a:xfrm>
              <a:off x="1979712" y="1340768"/>
              <a:ext cx="1224136" cy="648072"/>
            </a:xfrm>
            <a:prstGeom prst="snip2Same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vbc.exe</a:t>
              </a:r>
              <a:br>
                <a:rPr lang="en-US" altLang="ko-KR" dirty="0" smtClean="0"/>
              </a:br>
              <a:r>
                <a:rPr lang="ko-KR" altLang="en-US" dirty="0" smtClean="0"/>
                <a:t>컴파일러</a:t>
              </a:r>
              <a:endParaRPr lang="ko-KR" altLang="en-US" dirty="0"/>
            </a:p>
          </p:txBody>
        </p:sp>
        <p:sp>
          <p:nvSpPr>
            <p:cNvPr id="18" name="양쪽 모서리가 잘린 사각형 17"/>
            <p:cNvSpPr/>
            <p:nvPr/>
          </p:nvSpPr>
          <p:spPr>
            <a:xfrm>
              <a:off x="3347864" y="1340768"/>
              <a:ext cx="1224136" cy="648072"/>
            </a:xfrm>
            <a:prstGeom prst="snip2Same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fsc.exe</a:t>
              </a:r>
              <a:br>
                <a:rPr lang="en-US" altLang="ko-KR" dirty="0" smtClean="0"/>
              </a:br>
              <a:r>
                <a:rPr lang="ko-KR" altLang="en-US" dirty="0" smtClean="0"/>
                <a:t>컴파일러</a:t>
              </a:r>
              <a:endParaRPr lang="ko-KR" altLang="en-US" dirty="0"/>
            </a:p>
          </p:txBody>
        </p:sp>
        <p:sp>
          <p:nvSpPr>
            <p:cNvPr id="7" name="순서도: 페이지 연결자 6"/>
            <p:cNvSpPr/>
            <p:nvPr/>
          </p:nvSpPr>
          <p:spPr>
            <a:xfrm>
              <a:off x="683568" y="404664"/>
              <a:ext cx="1080120" cy="761589"/>
            </a:xfrm>
            <a:prstGeom prst="flowChartOffpageConnector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 smtClean="0"/>
                <a:t>C#</a:t>
              </a:r>
              <a:br>
                <a:rPr lang="en-US" altLang="ko-KR" sz="1600" dirty="0" smtClean="0"/>
              </a:br>
              <a:r>
                <a:rPr lang="ko-KR" altLang="en-US" sz="1600" dirty="0" smtClean="0"/>
                <a:t>소스코드</a:t>
              </a:r>
              <a:endParaRPr lang="ko-KR" altLang="en-US" sz="1600" dirty="0"/>
            </a:p>
          </p:txBody>
        </p:sp>
        <p:sp>
          <p:nvSpPr>
            <p:cNvPr id="19" name="순서도: 페이지 연결자 18"/>
            <p:cNvSpPr/>
            <p:nvPr/>
          </p:nvSpPr>
          <p:spPr>
            <a:xfrm>
              <a:off x="2051720" y="404664"/>
              <a:ext cx="1080120" cy="761589"/>
            </a:xfrm>
            <a:prstGeom prst="flowChartOffpageConnector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 smtClean="0"/>
                <a:t>VB.NET</a:t>
              </a:r>
              <a:br>
                <a:rPr lang="en-US" altLang="ko-KR" sz="1600" dirty="0" smtClean="0"/>
              </a:br>
              <a:r>
                <a:rPr lang="ko-KR" altLang="en-US" sz="1600" dirty="0" smtClean="0"/>
                <a:t>소스코드</a:t>
              </a:r>
              <a:endParaRPr lang="ko-KR" altLang="en-US" sz="1600" dirty="0"/>
            </a:p>
          </p:txBody>
        </p:sp>
        <p:sp>
          <p:nvSpPr>
            <p:cNvPr id="20" name="순서도: 페이지 연결자 19"/>
            <p:cNvSpPr/>
            <p:nvPr/>
          </p:nvSpPr>
          <p:spPr>
            <a:xfrm>
              <a:off x="3419872" y="404664"/>
              <a:ext cx="1080120" cy="761590"/>
            </a:xfrm>
            <a:prstGeom prst="flowChartOffpageConnector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 smtClean="0"/>
                <a:t>F#</a:t>
              </a:r>
              <a:br>
                <a:rPr lang="en-US" altLang="ko-KR" sz="1600" dirty="0" smtClean="0"/>
              </a:br>
              <a:r>
                <a:rPr lang="ko-KR" altLang="en-US" sz="1600" dirty="0" smtClean="0"/>
                <a:t>소스코드</a:t>
              </a:r>
              <a:endParaRPr lang="ko-KR" altLang="en-US" sz="1600" dirty="0"/>
            </a:p>
          </p:txBody>
        </p:sp>
        <p:sp>
          <p:nvSpPr>
            <p:cNvPr id="9" name="모서리가 둥근 직사각형 8"/>
            <p:cNvSpPr/>
            <p:nvPr/>
          </p:nvSpPr>
          <p:spPr>
            <a:xfrm>
              <a:off x="611560" y="2132856"/>
              <a:ext cx="3960440" cy="4176464"/>
            </a:xfrm>
            <a:prstGeom prst="round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 smtClean="0"/>
                <a:t>Common Language Infrastructure</a:t>
              </a:r>
              <a:endParaRPr lang="ko-KR" altLang="en-US" dirty="0"/>
            </a:p>
          </p:txBody>
        </p:sp>
        <p:sp>
          <p:nvSpPr>
            <p:cNvPr id="10" name="순서도: 카드 9"/>
            <p:cNvSpPr/>
            <p:nvPr/>
          </p:nvSpPr>
          <p:spPr>
            <a:xfrm>
              <a:off x="1475656" y="2996952"/>
              <a:ext cx="2232248" cy="936104"/>
            </a:xfrm>
            <a:prstGeom prst="flowChartPunchedCard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Common Intermediate Language</a:t>
              </a:r>
              <a:br>
                <a:rPr lang="en-US" altLang="ko-KR" dirty="0" smtClean="0"/>
              </a:br>
              <a:endParaRPr lang="ko-KR" altLang="en-US" dirty="0"/>
            </a:p>
          </p:txBody>
        </p:sp>
        <p:cxnSp>
          <p:nvCxnSpPr>
            <p:cNvPr id="14" name="구부러진 연결선 13"/>
            <p:cNvCxnSpPr>
              <a:stCxn id="7" idx="2"/>
            </p:cNvCxnSpPr>
            <p:nvPr/>
          </p:nvCxnSpPr>
          <p:spPr>
            <a:xfrm rot="16200000" flipH="1">
              <a:off x="823987" y="1565893"/>
              <a:ext cx="1843398" cy="1044117"/>
            </a:xfrm>
            <a:prstGeom prst="curvedConnector3">
              <a:avLst/>
            </a:prstGeom>
            <a:ln w="12700">
              <a:solidFill>
                <a:schemeClr val="accent1"/>
              </a:solidFill>
              <a:prstDash val="solid"/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1" name="구부러진 연결선 20"/>
            <p:cNvCxnSpPr>
              <a:stCxn id="20" idx="2"/>
            </p:cNvCxnSpPr>
            <p:nvPr/>
          </p:nvCxnSpPr>
          <p:spPr>
            <a:xfrm rot="5400000">
              <a:off x="2522525" y="1559545"/>
              <a:ext cx="1830698" cy="1044116"/>
            </a:xfrm>
            <a:prstGeom prst="curvedConnector3">
              <a:avLst/>
            </a:prstGeom>
            <a:ln w="12700">
              <a:solidFill>
                <a:schemeClr val="accent1"/>
              </a:solidFill>
              <a:prstDash val="solid"/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5" name="구부러진 연결선 24"/>
            <p:cNvCxnSpPr>
              <a:stCxn id="19" idx="2"/>
              <a:endCxn id="10" idx="0"/>
            </p:cNvCxnSpPr>
            <p:nvPr/>
          </p:nvCxnSpPr>
          <p:spPr>
            <a:xfrm rot="5400000">
              <a:off x="1676431" y="2081602"/>
              <a:ext cx="1830699" cy="12700"/>
            </a:xfrm>
            <a:prstGeom prst="curvedConnector3">
              <a:avLst/>
            </a:prstGeom>
            <a:ln w="12700">
              <a:solidFill>
                <a:schemeClr val="accent1"/>
              </a:solidFill>
              <a:prstDash val="solid"/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32" name="양쪽 모서리가 잘린 사각형 31"/>
            <p:cNvSpPr/>
            <p:nvPr/>
          </p:nvSpPr>
          <p:spPr>
            <a:xfrm>
              <a:off x="971600" y="4230358"/>
              <a:ext cx="1609873" cy="936104"/>
            </a:xfrm>
            <a:prstGeom prst="snip2Same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 smtClean="0"/>
                <a:t>Common Language Runtime (Windows)</a:t>
              </a:r>
              <a:endParaRPr lang="ko-KR" altLang="en-US" sz="1400" dirty="0"/>
            </a:p>
          </p:txBody>
        </p:sp>
        <p:cxnSp>
          <p:nvCxnSpPr>
            <p:cNvPr id="37" name="구부러진 연결선 36"/>
            <p:cNvCxnSpPr>
              <a:stCxn id="10" idx="2"/>
              <a:endCxn id="32" idx="3"/>
            </p:cNvCxnSpPr>
            <p:nvPr/>
          </p:nvCxnSpPr>
          <p:spPr>
            <a:xfrm rot="5400000">
              <a:off x="2035508" y="3674086"/>
              <a:ext cx="297302" cy="815243"/>
            </a:xfrm>
            <a:prstGeom prst="curvedConnector3">
              <a:avLst>
                <a:gd name="adj1" fmla="val 50000"/>
              </a:avLst>
            </a:prstGeom>
            <a:ln w="12700">
              <a:solidFill>
                <a:srgbClr val="FF0000"/>
              </a:solidFill>
              <a:prstDash val="solid"/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38" name="TextBox 37"/>
            <p:cNvSpPr txBox="1"/>
            <p:nvPr/>
          </p:nvSpPr>
          <p:spPr>
            <a:xfrm>
              <a:off x="926876" y="5489973"/>
              <a:ext cx="163366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dirty="0"/>
                <a:t>1000 0011 1111 </a:t>
              </a:r>
              <a:r>
                <a:rPr lang="en-US" altLang="ko-KR" dirty="0" smtClean="0"/>
                <a:t>1000</a:t>
              </a:r>
              <a:endParaRPr lang="ko-KR" altLang="en-US" dirty="0"/>
            </a:p>
          </p:txBody>
        </p:sp>
        <p:cxnSp>
          <p:nvCxnSpPr>
            <p:cNvPr id="42" name="구부러진 연결선 41"/>
            <p:cNvCxnSpPr/>
            <p:nvPr/>
          </p:nvCxnSpPr>
          <p:spPr>
            <a:xfrm rot="16200000" flipH="1">
              <a:off x="1508750" y="5342111"/>
              <a:ext cx="473871" cy="3957"/>
            </a:xfrm>
            <a:prstGeom prst="curvedConnector3">
              <a:avLst/>
            </a:prstGeom>
            <a:ln w="12700">
              <a:solidFill>
                <a:srgbClr val="FF0000"/>
              </a:solidFill>
              <a:prstDash val="solid"/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39" name="사각형 설명선 38"/>
            <p:cNvSpPr/>
            <p:nvPr/>
          </p:nvSpPr>
          <p:spPr>
            <a:xfrm rot="5400000">
              <a:off x="5485142" y="2312724"/>
              <a:ext cx="919910" cy="2320755"/>
            </a:xfrm>
            <a:prstGeom prst="wedgeRectCallou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vert270" rtlCol="0" anchor="ctr"/>
            <a:lstStyle/>
            <a:p>
              <a:pPr>
                <a:lnSpc>
                  <a:spcPct val="130000"/>
                </a:lnSpc>
              </a:pPr>
              <a:r>
                <a:rPr lang="ko-KR" altLang="en-US" sz="1100" dirty="0" smtClean="0"/>
                <a:t>닷넷 언어는 각 소스코드를 컴파일해 플랫폼 독립적인 공통 중간 언어</a:t>
              </a:r>
              <a:r>
                <a:rPr lang="en-US" altLang="ko-KR" sz="1100" dirty="0" smtClean="0"/>
                <a:t>(CIL)</a:t>
              </a:r>
              <a:r>
                <a:rPr lang="ko-KR" altLang="en-US" sz="1100" dirty="0" smtClean="0"/>
                <a:t>로 변환</a:t>
              </a:r>
              <a:endParaRPr lang="ko-KR" altLang="en-US" sz="1100" dirty="0"/>
            </a:p>
          </p:txBody>
        </p:sp>
        <p:sp>
          <p:nvSpPr>
            <p:cNvPr id="43" name="사각형 설명선 42"/>
            <p:cNvSpPr/>
            <p:nvPr/>
          </p:nvSpPr>
          <p:spPr>
            <a:xfrm rot="5400000">
              <a:off x="5515357" y="3586126"/>
              <a:ext cx="859481" cy="2320755"/>
            </a:xfrm>
            <a:prstGeom prst="wedgeRectCallou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vert270" rtlCol="0" anchor="ctr"/>
            <a:lstStyle/>
            <a:p>
              <a:pPr>
                <a:lnSpc>
                  <a:spcPct val="130000"/>
                </a:lnSpc>
              </a:pPr>
              <a:r>
                <a:rPr lang="en-US" altLang="ko-KR" sz="1100" dirty="0" smtClean="0"/>
                <a:t>CIL </a:t>
              </a:r>
              <a:r>
                <a:rPr lang="ko-KR" altLang="en-US" sz="1100" dirty="0" smtClean="0"/>
                <a:t>결과물을 </a:t>
              </a:r>
              <a:r>
                <a:rPr lang="ko-KR" altLang="en-US" sz="1100" dirty="0"/>
                <a:t>각</a:t>
              </a:r>
              <a:r>
                <a:rPr lang="ko-KR" altLang="en-US" sz="1100" dirty="0" smtClean="0"/>
                <a:t> 플랫폼에 구현된 </a:t>
              </a:r>
              <a:r>
                <a:rPr lang="en-US" altLang="ko-KR" sz="1100" dirty="0" smtClean="0"/>
                <a:t>CLI </a:t>
              </a:r>
              <a:r>
                <a:rPr lang="ko-KR" altLang="en-US" sz="1100" dirty="0" smtClean="0"/>
                <a:t>구현체가 번역해 실행</a:t>
              </a:r>
              <a:endParaRPr lang="ko-KR" altLang="en-US" sz="1100" dirty="0"/>
            </a:p>
          </p:txBody>
        </p:sp>
        <p:sp>
          <p:nvSpPr>
            <p:cNvPr id="44" name="양쪽 모서리가 잘린 사각형 43"/>
            <p:cNvSpPr/>
            <p:nvPr/>
          </p:nvSpPr>
          <p:spPr>
            <a:xfrm>
              <a:off x="2798150" y="4240139"/>
              <a:ext cx="1609873" cy="936104"/>
            </a:xfrm>
            <a:prstGeom prst="snip2Same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Mono</a:t>
              </a:r>
            </a:p>
            <a:p>
              <a:pPr algn="ctr"/>
              <a:r>
                <a:rPr lang="en-US" altLang="ko-KR" dirty="0" smtClean="0"/>
                <a:t>(Linux)</a:t>
              </a:r>
              <a:endParaRPr lang="ko-KR" altLang="en-US" dirty="0"/>
            </a:p>
          </p:txBody>
        </p:sp>
        <p:cxnSp>
          <p:nvCxnSpPr>
            <p:cNvPr id="46" name="구부러진 연결선 45"/>
            <p:cNvCxnSpPr>
              <a:stCxn id="10" idx="2"/>
              <a:endCxn id="44" idx="3"/>
            </p:cNvCxnSpPr>
            <p:nvPr/>
          </p:nvCxnSpPr>
          <p:spPr>
            <a:xfrm rot="16200000" flipH="1">
              <a:off x="2943892" y="3580943"/>
              <a:ext cx="307083" cy="1011307"/>
            </a:xfrm>
            <a:prstGeom prst="curvedConnector3">
              <a:avLst>
                <a:gd name="adj1" fmla="val 50000"/>
              </a:avLst>
            </a:prstGeom>
            <a:ln w="12700">
              <a:solidFill>
                <a:srgbClr val="FF0000"/>
              </a:solidFill>
              <a:prstDash val="solid"/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50" name="TextBox 49"/>
            <p:cNvSpPr txBox="1"/>
            <p:nvPr/>
          </p:nvSpPr>
          <p:spPr>
            <a:xfrm>
              <a:off x="2794322" y="5488475"/>
              <a:ext cx="163366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dirty="0" smtClean="0"/>
                <a:t>1111 1000</a:t>
              </a:r>
              <a:br>
                <a:rPr lang="en-US" altLang="ko-KR" dirty="0" smtClean="0"/>
              </a:br>
              <a:r>
                <a:rPr lang="en-US" altLang="ko-KR" dirty="0"/>
                <a:t>0000 0001</a:t>
              </a:r>
              <a:endParaRPr lang="ko-KR" altLang="en-US" dirty="0"/>
            </a:p>
          </p:txBody>
        </p:sp>
        <p:cxnSp>
          <p:nvCxnSpPr>
            <p:cNvPr id="51" name="구부러진 연결선 50"/>
            <p:cNvCxnSpPr/>
            <p:nvPr/>
          </p:nvCxnSpPr>
          <p:spPr>
            <a:xfrm rot="16200000" flipH="1">
              <a:off x="3364172" y="5355361"/>
              <a:ext cx="473871" cy="3957"/>
            </a:xfrm>
            <a:prstGeom prst="curvedConnector3">
              <a:avLst/>
            </a:prstGeom>
            <a:ln w="12700">
              <a:solidFill>
                <a:srgbClr val="FF0000"/>
              </a:solidFill>
              <a:prstDash val="solid"/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6359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그룹 21"/>
          <p:cNvGrpSpPr/>
          <p:nvPr/>
        </p:nvGrpSpPr>
        <p:grpSpPr>
          <a:xfrm>
            <a:off x="1187622" y="1300336"/>
            <a:ext cx="5519265" cy="4000872"/>
            <a:chOff x="1187622" y="1300336"/>
            <a:chExt cx="5519265" cy="4000872"/>
          </a:xfrm>
        </p:grpSpPr>
        <p:sp>
          <p:nvSpPr>
            <p:cNvPr id="2" name="직사각형 1"/>
            <p:cNvSpPr/>
            <p:nvPr/>
          </p:nvSpPr>
          <p:spPr>
            <a:xfrm>
              <a:off x="1187624" y="4869160"/>
              <a:ext cx="5400600" cy="432048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b"/>
            <a:lstStyle/>
            <a:p>
              <a:pPr algn="ctr"/>
              <a:r>
                <a:rPr lang="en-US" altLang="ko-KR" dirty="0" smtClean="0"/>
                <a:t>Windows</a:t>
              </a:r>
              <a:endParaRPr lang="ko-KR" altLang="en-US" dirty="0"/>
            </a:p>
          </p:txBody>
        </p:sp>
        <p:sp>
          <p:nvSpPr>
            <p:cNvPr id="3" name="직사각형 2"/>
            <p:cNvSpPr/>
            <p:nvPr/>
          </p:nvSpPr>
          <p:spPr>
            <a:xfrm>
              <a:off x="1187623" y="4060844"/>
              <a:ext cx="5396137" cy="752536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Win32 API</a:t>
              </a:r>
              <a:endParaRPr lang="ko-KR" altLang="en-US" dirty="0"/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4495528" y="4060844"/>
              <a:ext cx="2088232" cy="448276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COM+</a:t>
              </a:r>
              <a:endParaRPr lang="ko-KR" altLang="en-US" dirty="0"/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3057597" y="1958118"/>
              <a:ext cx="1656185" cy="1017936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Console </a:t>
              </a:r>
              <a:br>
                <a:rPr lang="en-US" altLang="ko-KR" dirty="0" smtClean="0"/>
              </a:br>
              <a:r>
                <a:rPr lang="ko-KR" altLang="en-US" dirty="0" smtClean="0"/>
                <a:t>응용 프로그램</a:t>
              </a:r>
              <a:endParaRPr lang="ko-KR" altLang="en-US" dirty="0"/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1187622" y="1958118"/>
              <a:ext cx="1800200" cy="62717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 smtClean="0"/>
                <a:t>ASP.NET </a:t>
              </a:r>
              <a:br>
                <a:rPr lang="en-US" altLang="ko-KR" sz="1600" dirty="0" smtClean="0"/>
              </a:br>
              <a:r>
                <a:rPr lang="ko-KR" altLang="en-US" sz="1600" dirty="0" smtClean="0"/>
                <a:t>웹</a:t>
              </a:r>
              <a:r>
                <a:rPr lang="en-US" altLang="ko-KR" sz="1600" dirty="0" smtClean="0"/>
                <a:t> </a:t>
              </a:r>
              <a:r>
                <a:rPr lang="ko-KR" altLang="en-US" sz="1600" dirty="0" smtClean="0"/>
                <a:t>응용 프로그램</a:t>
              </a:r>
              <a:endParaRPr lang="ko-KR" altLang="en-US" sz="1600" dirty="0"/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4783557" y="1958118"/>
              <a:ext cx="1800202" cy="1017936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Windows </a:t>
              </a:r>
              <a:br>
                <a:rPr lang="en-US" altLang="ko-KR" dirty="0" smtClean="0"/>
              </a:br>
              <a:r>
                <a:rPr lang="ko-KR" altLang="en-US" dirty="0" smtClean="0"/>
                <a:t>응용 프로그램</a:t>
              </a:r>
              <a:endParaRPr lang="ko-KR" altLang="en-US" dirty="0"/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1187622" y="2665415"/>
              <a:ext cx="1800200" cy="1315306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 smtClean="0"/>
                <a:t>IIS</a:t>
              </a:r>
              <a:endParaRPr lang="ko-KR" altLang="en-US" dirty="0"/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1331640" y="3028390"/>
              <a:ext cx="5257393" cy="44827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Base Class Library</a:t>
              </a:r>
              <a:endParaRPr lang="ko-KR" altLang="en-US" dirty="0"/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1331640" y="3532446"/>
              <a:ext cx="5252119" cy="44827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Common Language Runtime</a:t>
              </a:r>
              <a:endParaRPr lang="ko-KR" altLang="en-US" dirty="0"/>
            </a:p>
          </p:txBody>
        </p:sp>
        <p:sp>
          <p:nvSpPr>
            <p:cNvPr id="4" name="직사각형 3"/>
            <p:cNvSpPr/>
            <p:nvPr/>
          </p:nvSpPr>
          <p:spPr>
            <a:xfrm>
              <a:off x="1234277" y="2984472"/>
              <a:ext cx="5472610" cy="1131849"/>
            </a:xfrm>
            <a:prstGeom prst="rect">
              <a:avLst/>
            </a:prstGeom>
            <a:noFill/>
            <a:ln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555776" y="1300336"/>
              <a:ext cx="36724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VB.NET, C#, C++/CLI, F#, ……</a:t>
              </a:r>
              <a:endParaRPr lang="ko-KR" altLang="en-US" dirty="0"/>
            </a:p>
          </p:txBody>
        </p:sp>
        <p:cxnSp>
          <p:nvCxnSpPr>
            <p:cNvPr id="11" name="직선 화살표 연결선 10"/>
            <p:cNvCxnSpPr>
              <a:stCxn id="6" idx="2"/>
              <a:endCxn id="30" idx="0"/>
            </p:cNvCxnSpPr>
            <p:nvPr/>
          </p:nvCxnSpPr>
          <p:spPr>
            <a:xfrm flipH="1">
              <a:off x="2087722" y="1669668"/>
              <a:ext cx="2304258" cy="28845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0" name="직선 화살표 연결선 39"/>
            <p:cNvCxnSpPr>
              <a:stCxn id="6" idx="2"/>
              <a:endCxn id="29" idx="0"/>
            </p:cNvCxnSpPr>
            <p:nvPr/>
          </p:nvCxnSpPr>
          <p:spPr>
            <a:xfrm flipH="1">
              <a:off x="3885690" y="1669668"/>
              <a:ext cx="506290" cy="28845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1" name="직선 화살표 연결선 40"/>
            <p:cNvCxnSpPr>
              <a:stCxn id="6" idx="2"/>
              <a:endCxn id="31" idx="0"/>
            </p:cNvCxnSpPr>
            <p:nvPr/>
          </p:nvCxnSpPr>
          <p:spPr>
            <a:xfrm>
              <a:off x="4391980" y="1669668"/>
              <a:ext cx="1291678" cy="28845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74546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/>
          <p:cNvGrpSpPr/>
          <p:nvPr/>
        </p:nvGrpSpPr>
        <p:grpSpPr>
          <a:xfrm>
            <a:off x="1115616" y="836712"/>
            <a:ext cx="6480513" cy="5112568"/>
            <a:chOff x="1115616" y="836712"/>
            <a:chExt cx="6480513" cy="5112568"/>
          </a:xfrm>
        </p:grpSpPr>
        <p:sp>
          <p:nvSpPr>
            <p:cNvPr id="5" name="직사각형 4"/>
            <p:cNvSpPr/>
            <p:nvPr/>
          </p:nvSpPr>
          <p:spPr>
            <a:xfrm>
              <a:off x="1115616" y="4293096"/>
              <a:ext cx="6480107" cy="1656184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 smtClean="0"/>
                <a:t>System</a:t>
              </a:r>
              <a:endParaRPr lang="ko-KR" altLang="en-US" dirty="0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1187624" y="5617233"/>
              <a:ext cx="1512168" cy="27231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Globalization</a:t>
              </a:r>
              <a:endParaRPr lang="ko-KR" altLang="en-US" sz="1400" dirty="0"/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1187624" y="5322629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Diagnostics</a:t>
              </a:r>
              <a:endParaRPr lang="ko-KR" altLang="en-US" sz="1200" dirty="0"/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1187624" y="5013452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Configuration</a:t>
              </a:r>
              <a:endParaRPr lang="ko-KR" altLang="en-US" sz="1200" dirty="0"/>
            </a:p>
          </p:txBody>
        </p:sp>
        <p:sp>
          <p:nvSpPr>
            <p:cNvPr id="21" name="직사각형 20"/>
            <p:cNvSpPr/>
            <p:nvPr/>
          </p:nvSpPr>
          <p:spPr>
            <a:xfrm>
              <a:off x="1187624" y="4704275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Collections</a:t>
              </a:r>
              <a:endParaRPr lang="ko-KR" altLang="en-US" sz="1200" dirty="0"/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2789649" y="5617233"/>
              <a:ext cx="1512168" cy="27231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Resources</a:t>
              </a:r>
              <a:endParaRPr lang="ko-KR" altLang="en-US" sz="1200" dirty="0"/>
            </a:p>
          </p:txBody>
        </p:sp>
        <p:sp>
          <p:nvSpPr>
            <p:cNvPr id="24" name="직사각형 23"/>
            <p:cNvSpPr/>
            <p:nvPr/>
          </p:nvSpPr>
          <p:spPr>
            <a:xfrm>
              <a:off x="2789649" y="5322629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Reflection</a:t>
              </a:r>
              <a:endParaRPr lang="ko-KR" altLang="en-US" sz="1200" dirty="0"/>
            </a:p>
          </p:txBody>
        </p:sp>
        <p:sp>
          <p:nvSpPr>
            <p:cNvPr id="25" name="직사각형 24"/>
            <p:cNvSpPr/>
            <p:nvPr/>
          </p:nvSpPr>
          <p:spPr>
            <a:xfrm>
              <a:off x="2789649" y="5013452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Net</a:t>
              </a:r>
              <a:endParaRPr lang="ko-KR" altLang="en-US" sz="1200" dirty="0"/>
            </a:p>
          </p:txBody>
        </p:sp>
        <p:sp>
          <p:nvSpPr>
            <p:cNvPr id="32" name="직사각형 31"/>
            <p:cNvSpPr/>
            <p:nvPr/>
          </p:nvSpPr>
          <p:spPr>
            <a:xfrm>
              <a:off x="2789649" y="4704275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IO</a:t>
              </a:r>
              <a:endParaRPr lang="ko-KR" altLang="en-US" sz="1200" dirty="0"/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4391674" y="5617233"/>
              <a:ext cx="1512168" cy="27231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err="1" smtClean="0"/>
                <a:t>CodeDom</a:t>
              </a:r>
              <a:endParaRPr lang="ko-KR" altLang="en-US" sz="1200" dirty="0"/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4391674" y="5322629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Media</a:t>
              </a:r>
              <a:endParaRPr lang="ko-KR" altLang="en-US" sz="1200" dirty="0"/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4391674" y="5013452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Service Process</a:t>
              </a:r>
              <a:endParaRPr lang="ko-KR" altLang="en-US" sz="1200" dirty="0"/>
            </a:p>
          </p:txBody>
        </p:sp>
        <p:sp>
          <p:nvSpPr>
            <p:cNvPr id="37" name="직사각형 36"/>
            <p:cNvSpPr/>
            <p:nvPr/>
          </p:nvSpPr>
          <p:spPr>
            <a:xfrm>
              <a:off x="4391674" y="4704275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Security</a:t>
              </a:r>
              <a:endParaRPr lang="ko-KR" altLang="en-US" sz="1200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5993698" y="4623805"/>
              <a:ext cx="1545535" cy="126574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sz="1400" dirty="0" smtClean="0"/>
                <a:t>Runtime</a:t>
              </a:r>
              <a:endParaRPr lang="ko-KR" altLang="en-US" sz="1400" dirty="0"/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6083555" y="5545451"/>
              <a:ext cx="1368765" cy="27231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Serialization</a:t>
              </a:r>
              <a:endParaRPr lang="ko-KR" altLang="en-US" sz="1400" dirty="0"/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6083555" y="5250847"/>
              <a:ext cx="1368765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Remoting</a:t>
              </a:r>
              <a:endParaRPr lang="ko-KR" altLang="en-US" sz="1200" dirty="0"/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6083555" y="4941670"/>
              <a:ext cx="1368765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Interop Services</a:t>
              </a:r>
              <a:endParaRPr lang="ko-KR" altLang="en-US" sz="1200" dirty="0"/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1115616" y="3140968"/>
              <a:ext cx="3186201" cy="1080346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 smtClean="0"/>
                <a:t>System.Data</a:t>
              </a:r>
              <a:endParaRPr lang="ko-KR" altLang="en-US" dirty="0"/>
            </a:p>
          </p:txBody>
        </p:sp>
        <p:sp>
          <p:nvSpPr>
            <p:cNvPr id="44" name="직사각형 43"/>
            <p:cNvSpPr/>
            <p:nvPr/>
          </p:nvSpPr>
          <p:spPr>
            <a:xfrm>
              <a:off x="1187624" y="3854056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ODBC</a:t>
              </a:r>
              <a:endParaRPr lang="ko-KR" altLang="en-US" sz="1200" dirty="0"/>
            </a:p>
          </p:txBody>
        </p:sp>
        <p:sp>
          <p:nvSpPr>
            <p:cNvPr id="45" name="직사각형 44"/>
            <p:cNvSpPr/>
            <p:nvPr/>
          </p:nvSpPr>
          <p:spPr>
            <a:xfrm>
              <a:off x="1187624" y="3544879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OLEDB</a:t>
              </a:r>
              <a:endParaRPr lang="ko-KR" altLang="en-US" sz="1200" dirty="0"/>
            </a:p>
          </p:txBody>
        </p:sp>
        <p:sp>
          <p:nvSpPr>
            <p:cNvPr id="46" name="직사각형 45"/>
            <p:cNvSpPr/>
            <p:nvPr/>
          </p:nvSpPr>
          <p:spPr>
            <a:xfrm>
              <a:off x="2744720" y="3852636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SQL Types</a:t>
              </a:r>
              <a:endParaRPr lang="ko-KR" altLang="en-US" sz="1200" dirty="0"/>
            </a:p>
          </p:txBody>
        </p:sp>
        <p:sp>
          <p:nvSpPr>
            <p:cNvPr id="47" name="직사각형 46"/>
            <p:cNvSpPr/>
            <p:nvPr/>
          </p:nvSpPr>
          <p:spPr>
            <a:xfrm>
              <a:off x="2744720" y="3543459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SQL</a:t>
              </a:r>
              <a:endParaRPr lang="ko-KR" altLang="en-US" sz="1200" dirty="0"/>
            </a:p>
          </p:txBody>
        </p:sp>
        <p:sp>
          <p:nvSpPr>
            <p:cNvPr id="48" name="직사각형 47"/>
            <p:cNvSpPr/>
            <p:nvPr/>
          </p:nvSpPr>
          <p:spPr>
            <a:xfrm>
              <a:off x="4373826" y="3134883"/>
              <a:ext cx="3221898" cy="1080346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 smtClean="0"/>
                <a:t>System.XML</a:t>
              </a:r>
              <a:endParaRPr lang="ko-KR" altLang="en-US" dirty="0"/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4435183" y="3852636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XPath</a:t>
              </a:r>
              <a:endParaRPr lang="ko-KR" altLang="en-US" sz="1200" dirty="0"/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4435183" y="3543459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XSLT</a:t>
              </a:r>
              <a:endParaRPr lang="ko-KR" altLang="en-US" sz="1200" dirty="0"/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6027065" y="3543459"/>
              <a:ext cx="1512168" cy="567870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Serialization</a:t>
              </a:r>
              <a:endParaRPr lang="ko-KR" altLang="en-US" sz="1200" dirty="0"/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1115616" y="836712"/>
              <a:ext cx="3186201" cy="2232474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 smtClean="0"/>
                <a:t>System.Web</a:t>
              </a:r>
              <a:endParaRPr lang="ko-KR" altLang="en-US" dirty="0"/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1187624" y="2706272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Configuration</a:t>
              </a:r>
              <a:endParaRPr lang="ko-KR" altLang="en-US" sz="1200" dirty="0"/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1187624" y="2397095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Caching</a:t>
              </a:r>
              <a:endParaRPr lang="ko-KR" altLang="en-US" sz="1200" dirty="0"/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2744720" y="2704852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Session State</a:t>
              </a:r>
              <a:endParaRPr lang="ko-KR" altLang="en-US" sz="1200" dirty="0"/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2744720" y="2395675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Security</a:t>
              </a:r>
              <a:endParaRPr lang="ko-KR" altLang="en-US" sz="1200" dirty="0"/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1187624" y="1196752"/>
              <a:ext cx="1512168" cy="1148439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sz="1400" dirty="0" smtClean="0"/>
                <a:t>Services</a:t>
              </a:r>
              <a:endParaRPr lang="ko-KR" altLang="en-US" sz="1400" dirty="0"/>
            </a:p>
          </p:txBody>
        </p:sp>
        <p:sp>
          <p:nvSpPr>
            <p:cNvPr id="59" name="직사각형 58"/>
            <p:cNvSpPr/>
            <p:nvPr/>
          </p:nvSpPr>
          <p:spPr>
            <a:xfrm>
              <a:off x="1262069" y="2044887"/>
              <a:ext cx="1368765" cy="27231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Protocols</a:t>
              </a:r>
              <a:endParaRPr lang="ko-KR" altLang="en-US" sz="1200" dirty="0"/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1262069" y="1750283"/>
              <a:ext cx="1368765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Discovery</a:t>
              </a:r>
              <a:endParaRPr lang="ko-KR" altLang="en-US" sz="1200" dirty="0"/>
            </a:p>
          </p:txBody>
        </p:sp>
        <p:sp>
          <p:nvSpPr>
            <p:cNvPr id="61" name="직사각형 60"/>
            <p:cNvSpPr/>
            <p:nvPr/>
          </p:nvSpPr>
          <p:spPr>
            <a:xfrm>
              <a:off x="1262069" y="1441106"/>
              <a:ext cx="1368765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Description</a:t>
              </a:r>
              <a:endParaRPr lang="ko-KR" altLang="en-US" sz="1200" dirty="0"/>
            </a:p>
          </p:txBody>
        </p:sp>
        <p:sp>
          <p:nvSpPr>
            <p:cNvPr id="62" name="직사각형 61"/>
            <p:cNvSpPr/>
            <p:nvPr/>
          </p:nvSpPr>
          <p:spPr>
            <a:xfrm>
              <a:off x="2744720" y="1196752"/>
              <a:ext cx="1512168" cy="1148439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sz="1400" dirty="0" smtClean="0"/>
                <a:t>UI</a:t>
              </a:r>
              <a:endParaRPr lang="ko-KR" altLang="en-US" sz="1400" dirty="0"/>
            </a:p>
          </p:txBody>
        </p:sp>
        <p:sp>
          <p:nvSpPr>
            <p:cNvPr id="63" name="직사각형 62"/>
            <p:cNvSpPr/>
            <p:nvPr/>
          </p:nvSpPr>
          <p:spPr>
            <a:xfrm>
              <a:off x="2807498" y="1953121"/>
              <a:ext cx="1368765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Web Controls</a:t>
              </a:r>
              <a:endParaRPr lang="ko-KR" altLang="en-US" sz="1200" dirty="0"/>
            </a:p>
          </p:txBody>
        </p:sp>
        <p:sp>
          <p:nvSpPr>
            <p:cNvPr id="64" name="직사각형 63"/>
            <p:cNvSpPr/>
            <p:nvPr/>
          </p:nvSpPr>
          <p:spPr>
            <a:xfrm>
              <a:off x="2807498" y="1643944"/>
              <a:ext cx="1368765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HTML Controls</a:t>
              </a:r>
              <a:endParaRPr lang="ko-KR" altLang="en-US" sz="1200" dirty="0"/>
            </a:p>
          </p:txBody>
        </p:sp>
        <p:sp>
          <p:nvSpPr>
            <p:cNvPr id="65" name="직사각형 64"/>
            <p:cNvSpPr/>
            <p:nvPr/>
          </p:nvSpPr>
          <p:spPr>
            <a:xfrm>
              <a:off x="4364595" y="2003606"/>
              <a:ext cx="3231128" cy="106558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 smtClean="0"/>
                <a:t>System.Drawing</a:t>
              </a:r>
              <a:endParaRPr lang="ko-KR" altLang="en-US" dirty="0"/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4365001" y="849426"/>
              <a:ext cx="3231128" cy="1103695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 smtClean="0"/>
                <a:t>System.Windows.Forms</a:t>
              </a:r>
              <a:endParaRPr lang="ko-KR" altLang="en-US" dirty="0"/>
            </a:p>
          </p:txBody>
        </p:sp>
        <p:sp>
          <p:nvSpPr>
            <p:cNvPr id="67" name="직사각형 66"/>
            <p:cNvSpPr/>
            <p:nvPr/>
          </p:nvSpPr>
          <p:spPr>
            <a:xfrm>
              <a:off x="4436602" y="2743210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Imaging</a:t>
              </a:r>
              <a:endParaRPr lang="ko-KR" altLang="en-US" sz="1200" dirty="0"/>
            </a:p>
          </p:txBody>
        </p:sp>
        <p:sp>
          <p:nvSpPr>
            <p:cNvPr id="68" name="직사각형 67"/>
            <p:cNvSpPr/>
            <p:nvPr/>
          </p:nvSpPr>
          <p:spPr>
            <a:xfrm>
              <a:off x="4436602" y="2434033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Drawing2D</a:t>
              </a:r>
              <a:endParaRPr lang="ko-KR" altLang="en-US" sz="1200" dirty="0"/>
            </a:p>
          </p:txBody>
        </p:sp>
        <p:sp>
          <p:nvSpPr>
            <p:cNvPr id="69" name="직사각형 68"/>
            <p:cNvSpPr/>
            <p:nvPr/>
          </p:nvSpPr>
          <p:spPr>
            <a:xfrm>
              <a:off x="5993698" y="2741790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Text</a:t>
              </a:r>
              <a:endParaRPr lang="ko-KR" altLang="en-US" sz="1200" dirty="0"/>
            </a:p>
          </p:txBody>
        </p:sp>
        <p:sp>
          <p:nvSpPr>
            <p:cNvPr id="70" name="직사각형 69"/>
            <p:cNvSpPr/>
            <p:nvPr/>
          </p:nvSpPr>
          <p:spPr>
            <a:xfrm>
              <a:off x="5993698" y="2432613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Printing</a:t>
              </a:r>
              <a:endParaRPr lang="ko-KR" altLang="en-US" sz="1200" dirty="0"/>
            </a:p>
          </p:txBody>
        </p:sp>
        <p:sp>
          <p:nvSpPr>
            <p:cNvPr id="71" name="직사각형 70"/>
            <p:cNvSpPr/>
            <p:nvPr/>
          </p:nvSpPr>
          <p:spPr>
            <a:xfrm>
              <a:off x="4436602" y="1610124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Message Box</a:t>
              </a:r>
              <a:endParaRPr lang="ko-KR" altLang="en-US" sz="1200" dirty="0"/>
            </a:p>
          </p:txBody>
        </p:sp>
        <p:sp>
          <p:nvSpPr>
            <p:cNvPr id="72" name="직사각형 71"/>
            <p:cNvSpPr/>
            <p:nvPr/>
          </p:nvSpPr>
          <p:spPr>
            <a:xfrm>
              <a:off x="4436602" y="1300947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Form</a:t>
              </a:r>
              <a:endParaRPr lang="ko-KR" altLang="en-US" sz="1200" dirty="0"/>
            </a:p>
          </p:txBody>
        </p:sp>
        <p:sp>
          <p:nvSpPr>
            <p:cNvPr id="73" name="직사각형 72"/>
            <p:cNvSpPr/>
            <p:nvPr/>
          </p:nvSpPr>
          <p:spPr>
            <a:xfrm>
              <a:off x="5993698" y="1608704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List Control</a:t>
              </a:r>
              <a:endParaRPr lang="ko-KR" altLang="en-US" sz="1200" dirty="0"/>
            </a:p>
          </p:txBody>
        </p:sp>
        <p:sp>
          <p:nvSpPr>
            <p:cNvPr id="74" name="직사각형 73"/>
            <p:cNvSpPr/>
            <p:nvPr/>
          </p:nvSpPr>
          <p:spPr>
            <a:xfrm>
              <a:off x="5993698" y="1299527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Button</a:t>
              </a:r>
              <a:endParaRPr lang="ko-KR" alt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4397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그룹 23"/>
          <p:cNvGrpSpPr/>
          <p:nvPr/>
        </p:nvGrpSpPr>
        <p:grpSpPr>
          <a:xfrm>
            <a:off x="599085" y="320087"/>
            <a:ext cx="4104456" cy="2291194"/>
            <a:chOff x="2123728" y="1238253"/>
            <a:chExt cx="4104456" cy="2291194"/>
          </a:xfrm>
        </p:grpSpPr>
        <p:sp>
          <p:nvSpPr>
            <p:cNvPr id="4" name="TextBox 3"/>
            <p:cNvSpPr txBox="1"/>
            <p:nvPr/>
          </p:nvSpPr>
          <p:spPr>
            <a:xfrm>
              <a:off x="2123728" y="1238253"/>
              <a:ext cx="2232248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u="sng" dirty="0" smtClean="0"/>
                <a:t>int</a:t>
              </a:r>
              <a:r>
                <a:rPr lang="en-US" altLang="ko-KR" dirty="0" smtClean="0"/>
                <a:t>     </a:t>
              </a:r>
              <a:r>
                <a:rPr lang="en-US" altLang="ko-KR" u="sng" dirty="0" smtClean="0"/>
                <a:t>n</a:t>
              </a:r>
              <a:r>
                <a:rPr lang="en-US" altLang="ko-KR" dirty="0" smtClean="0"/>
                <a:t> = 5;</a:t>
              </a:r>
              <a:br>
                <a:rPr lang="en-US" altLang="ko-KR" dirty="0" smtClean="0"/>
              </a:br>
              <a:r>
                <a:rPr lang="en-US" altLang="ko-KR" dirty="0" smtClean="0"/>
                <a:t/>
              </a:r>
              <a:br>
                <a:rPr lang="en-US" altLang="ko-KR" dirty="0" smtClean="0"/>
              </a:br>
              <a:r>
                <a:rPr lang="en-US" altLang="ko-KR" dirty="0" smtClean="0"/>
                <a:t/>
              </a:r>
              <a:br>
                <a:rPr lang="en-US" altLang="ko-KR" dirty="0" smtClean="0"/>
              </a:br>
              <a:r>
                <a:rPr lang="en-US" altLang="ko-KR" dirty="0" smtClean="0"/>
                <a:t/>
              </a:r>
              <a:br>
                <a:rPr lang="en-US" altLang="ko-KR" dirty="0" smtClean="0"/>
              </a:br>
              <a:r>
                <a:rPr lang="en-US" altLang="ko-KR" dirty="0" smtClean="0"/>
                <a:t>4</a:t>
              </a:r>
              <a:r>
                <a:rPr lang="ko-KR" altLang="en-US" dirty="0" smtClean="0"/>
                <a:t>바이트 할</a:t>
              </a:r>
              <a:r>
                <a:rPr lang="ko-KR" altLang="en-US" dirty="0"/>
                <a:t>당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5148064" y="1238253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" name="직사각형 5"/>
            <p:cNvSpPr/>
            <p:nvPr/>
          </p:nvSpPr>
          <p:spPr>
            <a:xfrm>
              <a:off x="5148064" y="1670301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5148064" y="2102349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5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5148064" y="2534397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004048" y="3160115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메모</a:t>
              </a:r>
              <a:r>
                <a:rPr lang="ko-KR" altLang="en-US" dirty="0"/>
                <a:t>리</a:t>
              </a:r>
            </a:p>
          </p:txBody>
        </p:sp>
        <p:cxnSp>
          <p:nvCxnSpPr>
            <p:cNvPr id="11" name="직선 연결선 10"/>
            <p:cNvCxnSpPr/>
            <p:nvPr/>
          </p:nvCxnSpPr>
          <p:spPr>
            <a:xfrm>
              <a:off x="2339752" y="1556792"/>
              <a:ext cx="0" cy="7920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화살표 연결선 12"/>
            <p:cNvCxnSpPr/>
            <p:nvPr/>
          </p:nvCxnSpPr>
          <p:spPr>
            <a:xfrm>
              <a:off x="2339752" y="2348880"/>
              <a:ext cx="2448272" cy="0"/>
            </a:xfrm>
            <a:prstGeom prst="straightConnector1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/>
            <p:cNvCxnSpPr/>
            <p:nvPr/>
          </p:nvCxnSpPr>
          <p:spPr>
            <a:xfrm>
              <a:off x="4788024" y="2102349"/>
              <a:ext cx="21602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/>
            <p:cNvCxnSpPr/>
            <p:nvPr/>
          </p:nvCxnSpPr>
          <p:spPr>
            <a:xfrm>
              <a:off x="4794197" y="2534397"/>
              <a:ext cx="21602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직선 연결선 19"/>
            <p:cNvCxnSpPr/>
            <p:nvPr/>
          </p:nvCxnSpPr>
          <p:spPr>
            <a:xfrm>
              <a:off x="4794197" y="2102349"/>
              <a:ext cx="0" cy="43204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직선 화살표 연결선 21"/>
            <p:cNvCxnSpPr>
              <a:endCxn id="7" idx="1"/>
            </p:cNvCxnSpPr>
            <p:nvPr/>
          </p:nvCxnSpPr>
          <p:spPr>
            <a:xfrm>
              <a:off x="3059832" y="1556792"/>
              <a:ext cx="2088232" cy="76158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3205410" y="1670301"/>
              <a:ext cx="14981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저장소 이름</a:t>
              </a:r>
              <a:endParaRPr lang="ko-KR" altLang="en-US" dirty="0"/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5533598" y="536111"/>
            <a:ext cx="2638802" cy="5040067"/>
            <a:chOff x="5533598" y="536111"/>
            <a:chExt cx="2638802" cy="5040067"/>
          </a:xfrm>
        </p:grpSpPr>
        <p:sp>
          <p:nvSpPr>
            <p:cNvPr id="26" name="TextBox 25"/>
            <p:cNvSpPr txBox="1"/>
            <p:nvPr/>
          </p:nvSpPr>
          <p:spPr>
            <a:xfrm>
              <a:off x="5593927" y="1250677"/>
              <a:ext cx="12801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int n = 5;</a:t>
              </a:r>
              <a:endParaRPr lang="ko-KR" altLang="en-US" dirty="0"/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7092280" y="536111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7092280" y="968159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7092280" y="1400207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5</a:t>
              </a:r>
              <a:endParaRPr lang="ko-KR" altLang="en-US" dirty="0"/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7092280" y="1832255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7092280" y="3284984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7092280" y="3717032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7092280" y="4149080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10</a:t>
              </a:r>
              <a:endParaRPr lang="ko-KR" altLang="en-US" dirty="0"/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7092280" y="4581128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6948264" y="520684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메모</a:t>
              </a:r>
              <a:r>
                <a:rPr lang="ko-KR" altLang="en-US" dirty="0"/>
                <a:t>리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5964330" y="3981418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n = 10;</a:t>
              </a:r>
              <a:endParaRPr lang="ko-KR" altLang="en-US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533598" y="2535600"/>
              <a:ext cx="19645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(</a:t>
              </a:r>
              <a:r>
                <a:rPr lang="ko-KR" altLang="en-US" dirty="0" smtClean="0"/>
                <a:t>변수의 값 변경</a:t>
              </a:r>
              <a:r>
                <a:rPr lang="en-US" altLang="ko-KR" dirty="0" smtClean="0"/>
                <a:t>)</a:t>
              </a:r>
              <a:endParaRPr lang="ko-KR" altLang="en-US" dirty="0"/>
            </a:p>
          </p:txBody>
        </p:sp>
        <p:sp>
          <p:nvSpPr>
            <p:cNvPr id="2" name="아래쪽 화살표 1"/>
            <p:cNvSpPr/>
            <p:nvPr/>
          </p:nvSpPr>
          <p:spPr>
            <a:xfrm>
              <a:off x="7226105" y="2378147"/>
              <a:ext cx="334227" cy="786361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912512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4932040" y="4365104"/>
            <a:ext cx="4104456" cy="2291194"/>
            <a:chOff x="599085" y="320087"/>
            <a:chExt cx="4104456" cy="2291194"/>
          </a:xfrm>
        </p:grpSpPr>
        <p:sp>
          <p:nvSpPr>
            <p:cNvPr id="4" name="TextBox 3"/>
            <p:cNvSpPr txBox="1"/>
            <p:nvPr/>
          </p:nvSpPr>
          <p:spPr>
            <a:xfrm>
              <a:off x="599085" y="320087"/>
              <a:ext cx="2232248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u="sng" dirty="0" smtClean="0"/>
                <a:t>int</a:t>
              </a:r>
              <a:r>
                <a:rPr lang="en-US" altLang="ko-KR" dirty="0" smtClean="0"/>
                <a:t>  </a:t>
              </a:r>
              <a:r>
                <a:rPr lang="en-US" altLang="ko-KR" u="sng" dirty="0" smtClean="0"/>
                <a:t>product</a:t>
              </a:r>
              <a:r>
                <a:rPr lang="en-US" altLang="ko-KR" dirty="0" smtClean="0"/>
                <a:t> = 500;</a:t>
              </a:r>
              <a:br>
                <a:rPr lang="en-US" altLang="ko-KR" dirty="0" smtClean="0"/>
              </a:br>
              <a:r>
                <a:rPr lang="en-US" altLang="ko-KR" dirty="0" smtClean="0"/>
                <a:t/>
              </a:r>
              <a:br>
                <a:rPr lang="en-US" altLang="ko-KR" dirty="0" smtClean="0"/>
              </a:br>
              <a:r>
                <a:rPr lang="en-US" altLang="ko-KR" dirty="0" smtClean="0"/>
                <a:t/>
              </a:r>
              <a:br>
                <a:rPr lang="en-US" altLang="ko-KR" dirty="0" smtClean="0"/>
              </a:br>
              <a:r>
                <a:rPr lang="en-US" altLang="ko-KR" dirty="0" smtClean="0"/>
                <a:t/>
              </a:r>
              <a:br>
                <a:rPr lang="en-US" altLang="ko-KR" dirty="0" smtClean="0"/>
              </a:br>
              <a:r>
                <a:rPr lang="en-US" altLang="ko-KR" dirty="0" smtClean="0"/>
                <a:t>4</a:t>
              </a:r>
              <a:r>
                <a:rPr lang="ko-KR" altLang="en-US" dirty="0" smtClean="0"/>
                <a:t>바이트 할</a:t>
              </a:r>
              <a:r>
                <a:rPr lang="ko-KR" altLang="en-US" dirty="0"/>
                <a:t>당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3623421" y="320087"/>
              <a:ext cx="648072" cy="864096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3623421" y="1184183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500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3623421" y="1616231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479405" y="2241949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메모</a:t>
              </a:r>
              <a:r>
                <a:rPr lang="ko-KR" altLang="en-US" dirty="0"/>
                <a:t>리</a:t>
              </a:r>
            </a:p>
          </p:txBody>
        </p:sp>
        <p:cxnSp>
          <p:nvCxnSpPr>
            <p:cNvPr id="11" name="직선 연결선 10"/>
            <p:cNvCxnSpPr/>
            <p:nvPr/>
          </p:nvCxnSpPr>
          <p:spPr>
            <a:xfrm>
              <a:off x="815109" y="638626"/>
              <a:ext cx="0" cy="7920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화살표 연결선 12"/>
            <p:cNvCxnSpPr/>
            <p:nvPr/>
          </p:nvCxnSpPr>
          <p:spPr>
            <a:xfrm>
              <a:off x="815109" y="1430714"/>
              <a:ext cx="2448272" cy="0"/>
            </a:xfrm>
            <a:prstGeom prst="straightConnector1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/>
            <p:cNvCxnSpPr/>
            <p:nvPr/>
          </p:nvCxnSpPr>
          <p:spPr>
            <a:xfrm>
              <a:off x="3263381" y="1184183"/>
              <a:ext cx="21602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/>
            <p:cNvCxnSpPr/>
            <p:nvPr/>
          </p:nvCxnSpPr>
          <p:spPr>
            <a:xfrm>
              <a:off x="3269554" y="1616231"/>
              <a:ext cx="21602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직선 연결선 19"/>
            <p:cNvCxnSpPr/>
            <p:nvPr/>
          </p:nvCxnSpPr>
          <p:spPr>
            <a:xfrm>
              <a:off x="3269554" y="1184183"/>
              <a:ext cx="0" cy="43204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직선 화살표 연결선 21"/>
            <p:cNvCxnSpPr>
              <a:endCxn id="7" idx="1"/>
            </p:cNvCxnSpPr>
            <p:nvPr/>
          </p:nvCxnSpPr>
          <p:spPr>
            <a:xfrm>
              <a:off x="1535189" y="638626"/>
              <a:ext cx="2088232" cy="76158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/>
          <p:cNvGrpSpPr/>
          <p:nvPr/>
        </p:nvGrpSpPr>
        <p:grpSpPr>
          <a:xfrm>
            <a:off x="599085" y="320087"/>
            <a:ext cx="5374152" cy="3334229"/>
            <a:chOff x="599085" y="320087"/>
            <a:chExt cx="5374152" cy="3334229"/>
          </a:xfrm>
        </p:grpSpPr>
        <p:sp>
          <p:nvSpPr>
            <p:cNvPr id="16" name="TextBox 15"/>
            <p:cNvSpPr txBox="1"/>
            <p:nvPr/>
          </p:nvSpPr>
          <p:spPr>
            <a:xfrm>
              <a:off x="599085" y="320087"/>
              <a:ext cx="2232248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u="sng" dirty="0" smtClean="0"/>
                <a:t>int</a:t>
              </a:r>
              <a:r>
                <a:rPr lang="en-US" altLang="ko-KR" dirty="0" smtClean="0"/>
                <a:t>     </a:t>
              </a:r>
              <a:r>
                <a:rPr lang="en-US" altLang="ko-KR" u="sng" dirty="0" smtClean="0"/>
                <a:t>n</a:t>
              </a:r>
              <a:r>
                <a:rPr lang="en-US" altLang="ko-KR" dirty="0" smtClean="0"/>
                <a:t> = 5;</a:t>
              </a:r>
              <a:br>
                <a:rPr lang="en-US" altLang="ko-KR" dirty="0" smtClean="0"/>
              </a:br>
              <a:r>
                <a:rPr lang="en-US" altLang="ko-KR" dirty="0" smtClean="0"/>
                <a:t/>
              </a:r>
              <a:br>
                <a:rPr lang="en-US" altLang="ko-KR" dirty="0" smtClean="0"/>
              </a:br>
              <a:r>
                <a:rPr lang="en-US" altLang="ko-KR" dirty="0" smtClean="0"/>
                <a:t/>
              </a:r>
              <a:br>
                <a:rPr lang="en-US" altLang="ko-KR" dirty="0" smtClean="0"/>
              </a:br>
              <a:r>
                <a:rPr lang="en-US" altLang="ko-KR" dirty="0" smtClean="0"/>
                <a:t/>
              </a:r>
              <a:br>
                <a:rPr lang="en-US" altLang="ko-KR" dirty="0" smtClean="0"/>
              </a:br>
              <a:r>
                <a:rPr lang="en-US" altLang="ko-KR" dirty="0" smtClean="0"/>
                <a:t>4</a:t>
              </a:r>
              <a:r>
                <a:rPr lang="ko-KR" altLang="en-US" dirty="0" smtClean="0"/>
                <a:t>바이트 할</a:t>
              </a:r>
              <a:r>
                <a:rPr lang="ko-KR" altLang="en-US" dirty="0"/>
                <a:t>당</a:t>
              </a:r>
            </a:p>
          </p:txBody>
        </p:sp>
        <p:sp>
          <p:nvSpPr>
            <p:cNvPr id="18" name="직사각형 17"/>
            <p:cNvSpPr/>
            <p:nvPr/>
          </p:nvSpPr>
          <p:spPr>
            <a:xfrm>
              <a:off x="3623421" y="320087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3623421" y="752135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/>
            <p:cNvSpPr/>
            <p:nvPr/>
          </p:nvSpPr>
          <p:spPr>
            <a:xfrm>
              <a:off x="3623421" y="1184183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5</a:t>
              </a:r>
              <a:endParaRPr lang="ko-KR" altLang="en-US" dirty="0"/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3623421" y="1616230"/>
              <a:ext cx="648072" cy="166875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497262" y="328498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메모</a:t>
              </a:r>
              <a:r>
                <a:rPr lang="ko-KR" altLang="en-US" dirty="0"/>
                <a:t>리</a:t>
              </a:r>
            </a:p>
          </p:txBody>
        </p:sp>
        <p:cxnSp>
          <p:nvCxnSpPr>
            <p:cNvPr id="25" name="직선 연결선 24"/>
            <p:cNvCxnSpPr/>
            <p:nvPr/>
          </p:nvCxnSpPr>
          <p:spPr>
            <a:xfrm>
              <a:off x="815109" y="638626"/>
              <a:ext cx="0" cy="7920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직선 화살표 연결선 25"/>
            <p:cNvCxnSpPr/>
            <p:nvPr/>
          </p:nvCxnSpPr>
          <p:spPr>
            <a:xfrm>
              <a:off x="815109" y="1430714"/>
              <a:ext cx="2448272" cy="0"/>
            </a:xfrm>
            <a:prstGeom prst="straightConnector1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/>
            <p:cNvCxnSpPr/>
            <p:nvPr/>
          </p:nvCxnSpPr>
          <p:spPr>
            <a:xfrm>
              <a:off x="3263381" y="1184183"/>
              <a:ext cx="21602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/>
            <p:cNvCxnSpPr/>
            <p:nvPr/>
          </p:nvCxnSpPr>
          <p:spPr>
            <a:xfrm>
              <a:off x="3269554" y="1616231"/>
              <a:ext cx="21602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직선 연결선 28"/>
            <p:cNvCxnSpPr/>
            <p:nvPr/>
          </p:nvCxnSpPr>
          <p:spPr>
            <a:xfrm>
              <a:off x="3269554" y="1184183"/>
              <a:ext cx="0" cy="43204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직선 화살표 연결선 29"/>
            <p:cNvCxnSpPr>
              <a:endCxn id="21" idx="1"/>
            </p:cNvCxnSpPr>
            <p:nvPr/>
          </p:nvCxnSpPr>
          <p:spPr>
            <a:xfrm>
              <a:off x="1535189" y="638626"/>
              <a:ext cx="2088232" cy="76158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>
              <a:off x="1680767" y="752135"/>
              <a:ext cx="14981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저장소 이름</a:t>
              </a:r>
              <a:endParaRPr lang="ko-KR" altLang="en-US" dirty="0"/>
            </a:p>
          </p:txBody>
        </p:sp>
        <p:sp>
          <p:nvSpPr>
            <p:cNvPr id="3" name="오른쪽 중괄호 2"/>
            <p:cNvSpPr/>
            <p:nvPr/>
          </p:nvSpPr>
          <p:spPr>
            <a:xfrm>
              <a:off x="4343565" y="794423"/>
              <a:ext cx="131541" cy="1211567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직사각형 31"/>
            <p:cNvSpPr/>
            <p:nvPr/>
          </p:nvSpPr>
          <p:spPr>
            <a:xfrm>
              <a:off x="3623421" y="1586511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4475106" y="1217179"/>
              <a:ext cx="14981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스택 영역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436498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827584" y="1340768"/>
            <a:ext cx="5059785" cy="4063600"/>
            <a:chOff x="827584" y="1340768"/>
            <a:chExt cx="5059785" cy="4063600"/>
          </a:xfrm>
        </p:grpSpPr>
        <p:sp>
          <p:nvSpPr>
            <p:cNvPr id="16" name="TextBox 15"/>
            <p:cNvSpPr txBox="1"/>
            <p:nvPr/>
          </p:nvSpPr>
          <p:spPr>
            <a:xfrm>
              <a:off x="4270194" y="466570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0x0000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3622122" y="1525434"/>
              <a:ext cx="648072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827584" y="1525435"/>
              <a:ext cx="2892795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u="sng" dirty="0" smtClean="0"/>
                <a:t>string</a:t>
              </a:r>
              <a:r>
                <a:rPr lang="en-US" altLang="ko-KR" dirty="0" smtClean="0"/>
                <a:t>  </a:t>
              </a:r>
              <a:r>
                <a:rPr lang="en-US" altLang="ko-KR" u="sng" dirty="0" smtClean="0"/>
                <a:t>text</a:t>
              </a:r>
              <a:r>
                <a:rPr lang="en-US" altLang="ko-KR" dirty="0" smtClean="0"/>
                <a:t> = “Hello”;</a:t>
              </a:r>
              <a:br>
                <a:rPr lang="en-US" altLang="ko-KR" dirty="0" smtClean="0"/>
              </a:br>
              <a:r>
                <a:rPr lang="en-US" altLang="ko-KR" dirty="0" smtClean="0"/>
                <a:t/>
              </a:r>
              <a:br>
                <a:rPr lang="en-US" altLang="ko-KR" dirty="0" smtClean="0"/>
              </a:br>
              <a:r>
                <a:rPr lang="en-US" altLang="ko-KR" dirty="0" smtClean="0"/>
                <a:t/>
              </a:r>
              <a:br>
                <a:rPr lang="en-US" altLang="ko-KR" dirty="0" smtClean="0"/>
              </a:br>
              <a:r>
                <a:rPr lang="en-US" altLang="ko-KR" dirty="0" smtClean="0"/>
                <a:t/>
              </a:r>
              <a:br>
                <a:rPr lang="en-US" altLang="ko-KR" dirty="0" smtClean="0"/>
              </a:br>
              <a:endParaRPr lang="ko-KR" altLang="en-US" dirty="0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3622122" y="3384749"/>
              <a:ext cx="648072" cy="81755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 smtClean="0"/>
                <a:t>Hello</a:t>
              </a:r>
              <a:endParaRPr lang="ko-KR" altLang="en-US" sz="140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517098" y="503503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메모</a:t>
              </a:r>
              <a:r>
                <a:rPr lang="ko-KR" altLang="en-US" dirty="0"/>
                <a:t>리</a:t>
              </a:r>
            </a:p>
          </p:txBody>
        </p:sp>
        <p:cxnSp>
          <p:nvCxnSpPr>
            <p:cNvPr id="22" name="직선 화살표 연결선 21"/>
            <p:cNvCxnSpPr/>
            <p:nvPr/>
          </p:nvCxnSpPr>
          <p:spPr>
            <a:xfrm>
              <a:off x="1848171" y="1843973"/>
              <a:ext cx="1773950" cy="86874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직사각형 13"/>
            <p:cNvSpPr/>
            <p:nvPr/>
          </p:nvSpPr>
          <p:spPr>
            <a:xfrm>
              <a:off x="3622123" y="2295336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 smtClean="0"/>
                <a:t>0x0400</a:t>
              </a:r>
              <a:endParaRPr lang="ko-KR" altLang="en-US" sz="11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246665" y="1340768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0x2000</a:t>
              </a:r>
              <a:endParaRPr lang="ko-KR" altLang="en-US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416125" y="1957483"/>
              <a:ext cx="19912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스택 저장소 이름</a:t>
              </a:r>
              <a:endParaRPr lang="ko-KR" altLang="en-US" dirty="0"/>
            </a:p>
          </p:txBody>
        </p:sp>
        <p:cxnSp>
          <p:nvCxnSpPr>
            <p:cNvPr id="25" name="직선 연결선 24"/>
            <p:cNvCxnSpPr/>
            <p:nvPr/>
          </p:nvCxnSpPr>
          <p:spPr>
            <a:xfrm flipV="1">
              <a:off x="3011887" y="4204730"/>
              <a:ext cx="611079" cy="3074"/>
            </a:xfrm>
            <a:prstGeom prst="line">
              <a:avLst/>
            </a:prstGeom>
            <a:ln>
              <a:headEnd type="none" w="med" len="med"/>
              <a:tailEnd type="arrow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6" name="직선 연결선 25"/>
            <p:cNvCxnSpPr/>
            <p:nvPr/>
          </p:nvCxnSpPr>
          <p:spPr>
            <a:xfrm>
              <a:off x="3014831" y="2511360"/>
              <a:ext cx="607290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7" name="직선 연결선 26"/>
            <p:cNvCxnSpPr/>
            <p:nvPr/>
          </p:nvCxnSpPr>
          <p:spPr>
            <a:xfrm>
              <a:off x="3014831" y="2511360"/>
              <a:ext cx="0" cy="1676742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20" name="오른쪽 중괄호 19"/>
            <p:cNvSpPr/>
            <p:nvPr/>
          </p:nvSpPr>
          <p:spPr>
            <a:xfrm>
              <a:off x="4313359" y="1864840"/>
              <a:ext cx="131541" cy="1211567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389238" y="2279849"/>
              <a:ext cx="14981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스택 영역</a:t>
              </a:r>
              <a:endParaRPr lang="ko-KR" altLang="en-US" dirty="0"/>
            </a:p>
          </p:txBody>
        </p:sp>
        <p:sp>
          <p:nvSpPr>
            <p:cNvPr id="24" name="오른쪽 중괄호 23"/>
            <p:cNvSpPr/>
            <p:nvPr/>
          </p:nvSpPr>
          <p:spPr>
            <a:xfrm>
              <a:off x="4275798" y="3391650"/>
              <a:ext cx="131541" cy="1211567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367757" y="3812767"/>
              <a:ext cx="14981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힙</a:t>
              </a:r>
              <a:r>
                <a:rPr lang="ko-KR" altLang="en-US" dirty="0" smtClean="0"/>
                <a:t> 영역</a:t>
              </a:r>
              <a:endParaRPr lang="ko-KR" alt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735146" y="388000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0x0400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154497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751484" y="287820"/>
            <a:ext cx="5098533" cy="4063600"/>
            <a:chOff x="751484" y="287820"/>
            <a:chExt cx="5098533" cy="4063600"/>
          </a:xfrm>
        </p:grpSpPr>
        <p:sp>
          <p:nvSpPr>
            <p:cNvPr id="13" name="TextBox 12"/>
            <p:cNvSpPr txBox="1"/>
            <p:nvPr/>
          </p:nvSpPr>
          <p:spPr>
            <a:xfrm>
              <a:off x="4194094" y="361275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0x0000</a:t>
              </a:r>
              <a:endParaRPr lang="ko-KR" altLang="en-US" dirty="0"/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3546022" y="472486"/>
              <a:ext cx="648072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51484" y="472487"/>
              <a:ext cx="2892795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string  </a:t>
              </a:r>
              <a:r>
                <a:rPr lang="en-US" altLang="ko-KR" u="sng" dirty="0" smtClean="0"/>
                <a:t>text</a:t>
              </a:r>
              <a:r>
                <a:rPr lang="en-US" altLang="ko-KR" dirty="0" smtClean="0"/>
                <a:t>;</a:t>
              </a:r>
              <a:br>
                <a:rPr lang="en-US" altLang="ko-KR" dirty="0" smtClean="0"/>
              </a:br>
              <a:r>
                <a:rPr lang="en-US" altLang="ko-KR" dirty="0" smtClean="0"/>
                <a:t/>
              </a:r>
              <a:br>
                <a:rPr lang="en-US" altLang="ko-KR" dirty="0" smtClean="0"/>
              </a:br>
              <a:r>
                <a:rPr lang="en-US" altLang="ko-KR" dirty="0" smtClean="0"/>
                <a:t/>
              </a:r>
              <a:br>
                <a:rPr lang="en-US" altLang="ko-KR" dirty="0" smtClean="0"/>
              </a:br>
              <a:r>
                <a:rPr lang="en-US" altLang="ko-KR" dirty="0" smtClean="0"/>
                <a:t/>
              </a:r>
              <a:br>
                <a:rPr lang="en-US" altLang="ko-KR" dirty="0" smtClean="0"/>
              </a:br>
              <a:endParaRPr lang="ko-KR" alt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440998" y="3982088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메모</a:t>
              </a:r>
              <a:r>
                <a:rPr lang="ko-KR" altLang="en-US" dirty="0"/>
                <a:t>리</a:t>
              </a:r>
            </a:p>
          </p:txBody>
        </p:sp>
        <p:cxnSp>
          <p:nvCxnSpPr>
            <p:cNvPr id="23" name="직선 화살표 연결선 22"/>
            <p:cNvCxnSpPr/>
            <p:nvPr/>
          </p:nvCxnSpPr>
          <p:spPr>
            <a:xfrm>
              <a:off x="1772071" y="791025"/>
              <a:ext cx="1773950" cy="86874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직사각형 23"/>
            <p:cNvSpPr/>
            <p:nvPr/>
          </p:nvSpPr>
          <p:spPr>
            <a:xfrm>
              <a:off x="3546023" y="1242388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 smtClean="0"/>
                <a:t>null</a:t>
              </a:r>
              <a:endParaRPr lang="ko-KR" altLang="en-US" sz="1100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170565" y="28782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0x2000</a:t>
              </a:r>
              <a:endParaRPr lang="ko-KR" altLang="en-US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331641" y="904535"/>
              <a:ext cx="19996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스택 저장소 이름</a:t>
              </a:r>
              <a:endParaRPr lang="ko-KR" altLang="en-US" dirty="0"/>
            </a:p>
          </p:txBody>
        </p:sp>
        <p:sp>
          <p:nvSpPr>
            <p:cNvPr id="11" name="오른쪽 중괄호 10"/>
            <p:cNvSpPr/>
            <p:nvPr/>
          </p:nvSpPr>
          <p:spPr>
            <a:xfrm>
              <a:off x="4276007" y="929495"/>
              <a:ext cx="131541" cy="1211567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351886" y="1344504"/>
              <a:ext cx="14981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스택 영역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206625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그룹 10"/>
          <p:cNvGrpSpPr/>
          <p:nvPr/>
        </p:nvGrpSpPr>
        <p:grpSpPr>
          <a:xfrm>
            <a:off x="179512" y="692696"/>
            <a:ext cx="8078781" cy="4387816"/>
            <a:chOff x="179512" y="692696"/>
            <a:chExt cx="8078781" cy="4387816"/>
          </a:xfrm>
        </p:grpSpPr>
        <p:sp>
          <p:nvSpPr>
            <p:cNvPr id="16" name="TextBox 15"/>
            <p:cNvSpPr txBox="1"/>
            <p:nvPr/>
          </p:nvSpPr>
          <p:spPr>
            <a:xfrm>
              <a:off x="7034157" y="402502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0x0000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6386085" y="884750"/>
              <a:ext cx="648072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4171824" y="884750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string txt1;</a:t>
              </a:r>
              <a:endParaRPr lang="ko-KR" altLang="en-US" dirty="0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6388242" y="2872292"/>
              <a:ext cx="648072" cy="81755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C#</a:t>
              </a:r>
              <a:endParaRPr lang="ko-KR" alt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281061" y="439435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메모</a:t>
              </a:r>
              <a:r>
                <a:rPr lang="ko-KR" altLang="en-US" dirty="0"/>
                <a:t>리</a:t>
              </a:r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6386086" y="1278455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 smtClean="0"/>
                <a:t>0x0400</a:t>
              </a:r>
              <a:endParaRPr lang="ko-KR" altLang="en-US" sz="11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010628" y="70008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0x2000</a:t>
              </a:r>
              <a:endParaRPr lang="ko-KR" alt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79512" y="877362"/>
              <a:ext cx="22322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int  n1;</a:t>
              </a:r>
              <a:endParaRPr lang="ko-KR" altLang="en-US" dirty="0"/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1908146" y="877362"/>
              <a:ext cx="648072" cy="864096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1908146" y="1741458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5</a:t>
              </a:r>
              <a:endParaRPr lang="ko-KR" altLang="en-US" dirty="0"/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1908146" y="2173505"/>
              <a:ext cx="648072" cy="2091509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908146" y="444968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메모</a:t>
              </a:r>
              <a:r>
                <a:rPr lang="ko-KR" altLang="en-US" dirty="0"/>
                <a:t>리</a:t>
              </a:r>
            </a:p>
          </p:txBody>
        </p:sp>
        <p:cxnSp>
          <p:nvCxnSpPr>
            <p:cNvPr id="27" name="직선 화살표 연결선 26"/>
            <p:cNvCxnSpPr/>
            <p:nvPr/>
          </p:nvCxnSpPr>
          <p:spPr>
            <a:xfrm>
              <a:off x="935033" y="1274105"/>
              <a:ext cx="973113" cy="91378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4206822" y="3784623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string txt2;</a:t>
              </a:r>
              <a:endParaRPr lang="ko-KR" altLang="en-US" dirty="0"/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6388480" y="1844855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 smtClean="0"/>
                <a:t>0x0400</a:t>
              </a:r>
              <a:endParaRPr lang="ko-KR" altLang="en-US" sz="1100" dirty="0"/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1908146" y="2932429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5</a:t>
              </a:r>
              <a:endParaRPr lang="ko-KR" altLang="en-US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542976" y="401763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0x0000</a:t>
              </a:r>
              <a:endParaRPr lang="ko-KR" altLang="en-US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519447" y="69269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0x2000</a:t>
              </a:r>
              <a:endParaRPr lang="ko-KR" altLang="en-US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79512" y="2179275"/>
              <a:ext cx="22322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int  n2;</a:t>
              </a:r>
              <a:endParaRPr lang="ko-KR" altLang="en-US" dirty="0"/>
            </a:p>
          </p:txBody>
        </p:sp>
        <p:cxnSp>
          <p:nvCxnSpPr>
            <p:cNvPr id="44" name="직선 화살표 연결선 43"/>
            <p:cNvCxnSpPr/>
            <p:nvPr/>
          </p:nvCxnSpPr>
          <p:spPr>
            <a:xfrm>
              <a:off x="929053" y="2497190"/>
              <a:ext cx="979093" cy="86728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/>
            <p:cNvCxnSpPr/>
            <p:nvPr/>
          </p:nvCxnSpPr>
          <p:spPr>
            <a:xfrm flipH="1">
              <a:off x="3851920" y="692696"/>
              <a:ext cx="7149" cy="4387816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43" name="직선 화살표 연결선 42"/>
            <p:cNvCxnSpPr>
              <a:endCxn id="14" idx="1"/>
            </p:cNvCxnSpPr>
            <p:nvPr/>
          </p:nvCxnSpPr>
          <p:spPr>
            <a:xfrm>
              <a:off x="5131664" y="1217895"/>
              <a:ext cx="1254422" cy="27658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직선 화살표 연결선 44"/>
            <p:cNvCxnSpPr>
              <a:endCxn id="30" idx="1"/>
            </p:cNvCxnSpPr>
            <p:nvPr/>
          </p:nvCxnSpPr>
          <p:spPr>
            <a:xfrm flipV="1">
              <a:off x="5436096" y="2060879"/>
              <a:ext cx="952384" cy="190250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직선 연결선 54"/>
            <p:cNvCxnSpPr/>
            <p:nvPr/>
          </p:nvCxnSpPr>
          <p:spPr>
            <a:xfrm>
              <a:off x="7034157" y="2060879"/>
              <a:ext cx="607290" cy="0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3" name="직선 연결선 62"/>
            <p:cNvCxnSpPr/>
            <p:nvPr/>
          </p:nvCxnSpPr>
          <p:spPr>
            <a:xfrm flipV="1">
              <a:off x="7039902" y="3672900"/>
              <a:ext cx="611079" cy="3074"/>
            </a:xfrm>
            <a:prstGeom prst="line">
              <a:avLst/>
            </a:prstGeom>
            <a:ln>
              <a:headEnd type="arrow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4" name="직선 연결선 63"/>
            <p:cNvCxnSpPr/>
            <p:nvPr/>
          </p:nvCxnSpPr>
          <p:spPr>
            <a:xfrm>
              <a:off x="7034157" y="1515134"/>
              <a:ext cx="607290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9" name="직선 연결선 68"/>
            <p:cNvCxnSpPr/>
            <p:nvPr/>
          </p:nvCxnSpPr>
          <p:spPr>
            <a:xfrm>
              <a:off x="7622696" y="1515134"/>
              <a:ext cx="28285" cy="2174709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35" name="오른쪽 중괄호 34"/>
            <p:cNvSpPr/>
            <p:nvPr/>
          </p:nvSpPr>
          <p:spPr>
            <a:xfrm>
              <a:off x="2566274" y="1515134"/>
              <a:ext cx="205526" cy="2269489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2697860" y="2475342"/>
              <a:ext cx="23407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스택 영역</a:t>
              </a:r>
              <a:endParaRPr lang="ko-KR" altLang="en-US" dirty="0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4970275" y="1756403"/>
              <a:ext cx="14981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스택 영역</a:t>
              </a:r>
              <a:endParaRPr lang="ko-KR" altLang="en-US" dirty="0"/>
            </a:p>
          </p:txBody>
        </p:sp>
        <p:sp>
          <p:nvSpPr>
            <p:cNvPr id="6" name="왼쪽 중괄호 5"/>
            <p:cNvSpPr/>
            <p:nvPr/>
          </p:nvSpPr>
          <p:spPr>
            <a:xfrm>
              <a:off x="6118732" y="1302384"/>
              <a:ext cx="143651" cy="1235410"/>
            </a:xfrm>
            <a:prstGeom prst="lef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왼쪽 중괄호 48"/>
            <p:cNvSpPr/>
            <p:nvPr/>
          </p:nvSpPr>
          <p:spPr>
            <a:xfrm>
              <a:off x="6140499" y="2670946"/>
              <a:ext cx="143651" cy="1235410"/>
            </a:xfrm>
            <a:prstGeom prst="lef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5226088" y="3109065"/>
              <a:ext cx="14981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힙</a:t>
              </a:r>
              <a:r>
                <a:rPr lang="ko-KR" altLang="en-US" dirty="0" smtClean="0"/>
                <a:t> 영역</a:t>
              </a:r>
              <a:endParaRPr lang="ko-KR" alt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971632" y="3070701"/>
              <a:ext cx="12241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/>
              </a:r>
              <a:br>
                <a:rPr lang="en-US" altLang="ko-KR" dirty="0" smtClean="0"/>
              </a:br>
              <a:r>
                <a:rPr lang="en-US" altLang="ko-KR" dirty="0" smtClean="0"/>
                <a:t>0x0400</a:t>
              </a:r>
              <a:endParaRPr lang="ko-KR" altLang="en-US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526596" y="194701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0x1600</a:t>
              </a:r>
              <a:endParaRPr lang="ko-KR" altLang="en-US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2506675" y="313705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0x1200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204864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그룹 36"/>
          <p:cNvGrpSpPr/>
          <p:nvPr/>
        </p:nvGrpSpPr>
        <p:grpSpPr>
          <a:xfrm>
            <a:off x="1323944" y="1181123"/>
            <a:ext cx="7776140" cy="4079229"/>
            <a:chOff x="1323944" y="1181123"/>
            <a:chExt cx="7776140" cy="4079229"/>
          </a:xfrm>
        </p:grpSpPr>
        <p:sp>
          <p:nvSpPr>
            <p:cNvPr id="30" name="직사각형 29"/>
            <p:cNvSpPr/>
            <p:nvPr/>
          </p:nvSpPr>
          <p:spPr>
            <a:xfrm>
              <a:off x="4007431" y="1381418"/>
              <a:ext cx="748037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236296" y="4521688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0x0000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6588224" y="1381418"/>
              <a:ext cx="648072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499185" y="1181123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Book book1;</a:t>
              </a:r>
              <a:endParaRPr lang="ko-KR" altLang="en-US" dirty="0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6588224" y="3421508"/>
              <a:ext cx="648072" cy="81755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9788998139018</a:t>
              </a:r>
              <a:endParaRPr lang="ko-KR" altLang="en-US" sz="120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483200" y="489102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메모리 </a:t>
              </a:r>
              <a:r>
                <a:rPr lang="en-US" altLang="ko-KR" dirty="0" smtClean="0"/>
                <a:t>#1</a:t>
              </a:r>
              <a:endParaRPr lang="ko-KR" altLang="en-US" dirty="0"/>
            </a:p>
          </p:txBody>
        </p:sp>
        <p:cxnSp>
          <p:nvCxnSpPr>
            <p:cNvPr id="11" name="직선 연결선 10"/>
            <p:cNvCxnSpPr>
              <a:endCxn id="14" idx="0"/>
            </p:cNvCxnSpPr>
            <p:nvPr/>
          </p:nvCxnSpPr>
          <p:spPr>
            <a:xfrm>
              <a:off x="2806562" y="1493039"/>
              <a:ext cx="1574888" cy="78941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직사각형 13"/>
            <p:cNvSpPr/>
            <p:nvPr/>
          </p:nvSpPr>
          <p:spPr>
            <a:xfrm>
              <a:off x="4007431" y="2282456"/>
              <a:ext cx="748037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0x1600</a:t>
              </a:r>
              <a:endParaRPr lang="ko-KR" altLang="en-US" sz="12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212767" y="119675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0x2000</a:t>
              </a:r>
              <a:endParaRPr lang="ko-KR" alt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212767" y="4012929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0x0400</a:t>
              </a:r>
              <a:endParaRPr lang="ko-KR" altLang="en-US" dirty="0"/>
            </a:p>
          </p:txBody>
        </p:sp>
        <p:cxnSp>
          <p:nvCxnSpPr>
            <p:cNvPr id="28" name="직선 화살표 연결선 27"/>
            <p:cNvCxnSpPr>
              <a:stCxn id="14" idx="3"/>
            </p:cNvCxnSpPr>
            <p:nvPr/>
          </p:nvCxnSpPr>
          <p:spPr>
            <a:xfrm>
              <a:off x="4755468" y="2498480"/>
              <a:ext cx="1816714" cy="21602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1451124" y="4617514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Book book2;</a:t>
              </a:r>
              <a:endParaRPr lang="ko-KR" altLang="en-US" dirty="0"/>
            </a:p>
          </p:txBody>
        </p:sp>
        <p:cxnSp>
          <p:nvCxnSpPr>
            <p:cNvPr id="31" name="직선 연결선 30"/>
            <p:cNvCxnSpPr>
              <a:stCxn id="26" idx="2"/>
            </p:cNvCxnSpPr>
            <p:nvPr/>
          </p:nvCxnSpPr>
          <p:spPr>
            <a:xfrm flipH="1">
              <a:off x="2812652" y="3717032"/>
              <a:ext cx="1565423" cy="100823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직선 화살표 연결선 32"/>
            <p:cNvCxnSpPr>
              <a:stCxn id="26" idx="3"/>
            </p:cNvCxnSpPr>
            <p:nvPr/>
          </p:nvCxnSpPr>
          <p:spPr>
            <a:xfrm>
              <a:off x="4752093" y="3501008"/>
              <a:ext cx="1829430" cy="74539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직사각형 33"/>
            <p:cNvSpPr/>
            <p:nvPr/>
          </p:nvSpPr>
          <p:spPr>
            <a:xfrm>
              <a:off x="6588224" y="1879827"/>
              <a:ext cx="651131" cy="81755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9788998139018</a:t>
              </a:r>
              <a:endParaRPr lang="ko-KR" altLang="en-US" sz="1200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7206939" y="2518973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0x1600</a:t>
              </a:r>
              <a:endParaRPr lang="ko-KR" alt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323944" y="2812057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다른 참조 값</a:t>
              </a:r>
              <a:endParaRPr lang="ko-KR" altLang="en-US" dirty="0"/>
            </a:p>
          </p:txBody>
        </p:sp>
        <p:cxnSp>
          <p:nvCxnSpPr>
            <p:cNvPr id="43" name="직선 화살표 연결선 42"/>
            <p:cNvCxnSpPr>
              <a:endCxn id="14" idx="1"/>
            </p:cNvCxnSpPr>
            <p:nvPr/>
          </p:nvCxnSpPr>
          <p:spPr>
            <a:xfrm flipV="1">
              <a:off x="2703064" y="2498480"/>
              <a:ext cx="1304367" cy="49129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직선 화살표 연결선 44"/>
            <p:cNvCxnSpPr>
              <a:endCxn id="26" idx="1"/>
            </p:cNvCxnSpPr>
            <p:nvPr/>
          </p:nvCxnSpPr>
          <p:spPr>
            <a:xfrm>
              <a:off x="2703064" y="2996723"/>
              <a:ext cx="1300992" cy="50428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직사각형 25"/>
            <p:cNvSpPr/>
            <p:nvPr/>
          </p:nvSpPr>
          <p:spPr>
            <a:xfrm>
              <a:off x="4004056" y="3284984"/>
              <a:ext cx="748037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0x0400</a:t>
              </a:r>
              <a:endParaRPr lang="ko-KR" altLang="en-US" sz="1200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716016" y="453028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0x2000</a:t>
              </a:r>
              <a:endParaRPr lang="ko-KR" altLang="en-US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4716016" y="121223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0x4000</a:t>
              </a:r>
              <a:endParaRPr lang="ko-KR" altLang="en-US" dirty="0"/>
            </a:p>
          </p:txBody>
        </p:sp>
        <p:sp>
          <p:nvSpPr>
            <p:cNvPr id="27" name="오른쪽 중괄호 26"/>
            <p:cNvSpPr/>
            <p:nvPr/>
          </p:nvSpPr>
          <p:spPr>
            <a:xfrm>
              <a:off x="4770901" y="2132856"/>
              <a:ext cx="399032" cy="1697427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090241" y="2805110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스택</a:t>
              </a:r>
              <a:endParaRPr lang="ko-KR" altLang="en-US" dirty="0"/>
            </a:p>
          </p:txBody>
        </p:sp>
        <p:sp>
          <p:nvSpPr>
            <p:cNvPr id="40" name="오른쪽 중괄호 39"/>
            <p:cNvSpPr/>
            <p:nvPr/>
          </p:nvSpPr>
          <p:spPr>
            <a:xfrm>
              <a:off x="7242997" y="1800860"/>
              <a:ext cx="399032" cy="2581401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7587916" y="2906894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힙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866105" y="489102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메모리 </a:t>
              </a:r>
              <a:r>
                <a:rPr lang="en-US" altLang="ko-KR" dirty="0" smtClean="0"/>
                <a:t>#2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738846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1187624" y="758616"/>
            <a:ext cx="8026348" cy="4767908"/>
            <a:chOff x="1187624" y="758616"/>
            <a:chExt cx="8026348" cy="4767908"/>
          </a:xfrm>
        </p:grpSpPr>
        <p:grpSp>
          <p:nvGrpSpPr>
            <p:cNvPr id="16" name="그룹 15"/>
            <p:cNvGrpSpPr/>
            <p:nvPr/>
          </p:nvGrpSpPr>
          <p:grpSpPr>
            <a:xfrm>
              <a:off x="1187624" y="758616"/>
              <a:ext cx="6325684" cy="4767908"/>
              <a:chOff x="1187624" y="758616"/>
              <a:chExt cx="6325684" cy="4767908"/>
            </a:xfrm>
          </p:grpSpPr>
          <p:sp>
            <p:nvSpPr>
              <p:cNvPr id="33" name="TextBox 32"/>
              <p:cNvSpPr txBox="1"/>
              <p:nvPr/>
            </p:nvSpPr>
            <p:spPr>
              <a:xfrm>
                <a:off x="1187624" y="3356992"/>
                <a:ext cx="3695937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 smtClean="0"/>
                  <a:t>int  [] </a:t>
                </a:r>
                <a:r>
                  <a:rPr lang="en-US" altLang="ko-KR" u="sng" dirty="0" smtClean="0"/>
                  <a:t>products</a:t>
                </a:r>
                <a:r>
                  <a:rPr lang="en-US" altLang="ko-KR" dirty="0" smtClean="0"/>
                  <a:t> = new </a:t>
                </a:r>
                <a:r>
                  <a:rPr lang="en-US" altLang="ko-KR" u="sng" dirty="0" smtClean="0"/>
                  <a:t>int[10]</a:t>
                </a:r>
                <a:r>
                  <a:rPr lang="en-US" altLang="ko-KR" dirty="0" smtClean="0"/>
                  <a:t>;</a:t>
                </a:r>
                <a:br>
                  <a:rPr lang="en-US" altLang="ko-KR" dirty="0" smtClean="0"/>
                </a:br>
                <a:r>
                  <a:rPr lang="en-US" altLang="ko-KR" dirty="0" smtClean="0"/>
                  <a:t/>
                </a:r>
                <a:br>
                  <a:rPr lang="en-US" altLang="ko-KR" dirty="0" smtClean="0"/>
                </a:br>
                <a:r>
                  <a:rPr lang="en-US" altLang="ko-KR" dirty="0" smtClean="0"/>
                  <a:t/>
                </a:r>
                <a:br>
                  <a:rPr lang="en-US" altLang="ko-KR" dirty="0" smtClean="0"/>
                </a:br>
                <a:endParaRPr lang="ko-KR" altLang="en-US" dirty="0"/>
              </a:p>
            </p:txBody>
          </p:sp>
          <p:sp>
            <p:nvSpPr>
              <p:cNvPr id="34" name="직사각형 33"/>
              <p:cNvSpPr/>
              <p:nvPr/>
            </p:nvSpPr>
            <p:spPr>
              <a:xfrm>
                <a:off x="5675649" y="1058751"/>
                <a:ext cx="648072" cy="4026433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6" name="직사각형 35"/>
              <p:cNvSpPr/>
              <p:nvPr/>
            </p:nvSpPr>
            <p:spPr>
              <a:xfrm>
                <a:off x="5675649" y="4215361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5558144" y="5157192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 smtClean="0"/>
                  <a:t>메모</a:t>
                </a:r>
                <a:r>
                  <a:rPr lang="ko-KR" altLang="en-US" dirty="0"/>
                  <a:t>리</a:t>
                </a:r>
              </a:p>
            </p:txBody>
          </p:sp>
          <p:cxnSp>
            <p:nvCxnSpPr>
              <p:cNvPr id="38" name="직선 연결선 37"/>
              <p:cNvCxnSpPr/>
              <p:nvPr/>
            </p:nvCxnSpPr>
            <p:spPr>
              <a:xfrm>
                <a:off x="3851920" y="3675531"/>
                <a:ext cx="0" cy="7920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직선 화살표 연결선 44"/>
              <p:cNvCxnSpPr/>
              <p:nvPr/>
            </p:nvCxnSpPr>
            <p:spPr>
              <a:xfrm>
                <a:off x="3851920" y="4467619"/>
                <a:ext cx="1152128" cy="19053"/>
              </a:xfrm>
              <a:prstGeom prst="straightConnector1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직선 연결선 48"/>
              <p:cNvCxnSpPr/>
              <p:nvPr/>
            </p:nvCxnSpPr>
            <p:spPr>
              <a:xfrm>
                <a:off x="4990911" y="1988840"/>
                <a:ext cx="1" cy="2800081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직선 화살표 연결선 49"/>
              <p:cNvCxnSpPr/>
              <p:nvPr/>
            </p:nvCxnSpPr>
            <p:spPr>
              <a:xfrm flipV="1">
                <a:off x="2411760" y="1551481"/>
                <a:ext cx="3258485" cy="182986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직사각형 54"/>
              <p:cNvSpPr/>
              <p:nvPr/>
            </p:nvSpPr>
            <p:spPr>
              <a:xfrm>
                <a:off x="5675649" y="3929666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6" name="직사각형 55"/>
              <p:cNvSpPr/>
              <p:nvPr/>
            </p:nvSpPr>
            <p:spPr>
              <a:xfrm>
                <a:off x="5675649" y="3663397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7" name="직사각형 56"/>
              <p:cNvSpPr/>
              <p:nvPr/>
            </p:nvSpPr>
            <p:spPr>
              <a:xfrm>
                <a:off x="5675649" y="3381772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8" name="직사각형 57"/>
              <p:cNvSpPr/>
              <p:nvPr/>
            </p:nvSpPr>
            <p:spPr>
              <a:xfrm>
                <a:off x="5675649" y="3093740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9" name="직사각형 58"/>
              <p:cNvSpPr/>
              <p:nvPr/>
            </p:nvSpPr>
            <p:spPr>
              <a:xfrm>
                <a:off x="5674770" y="2827660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60" name="직사각형 59"/>
              <p:cNvSpPr/>
              <p:nvPr/>
            </p:nvSpPr>
            <p:spPr>
              <a:xfrm>
                <a:off x="5675649" y="253962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61" name="직사각형 60"/>
              <p:cNvSpPr/>
              <p:nvPr/>
            </p:nvSpPr>
            <p:spPr>
              <a:xfrm>
                <a:off x="5675649" y="2251596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62" name="직사각형 61"/>
              <p:cNvSpPr/>
              <p:nvPr/>
            </p:nvSpPr>
            <p:spPr>
              <a:xfrm>
                <a:off x="5674770" y="1988840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2333510" y="4503851"/>
                <a:ext cx="276866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400" dirty="0" smtClean="0"/>
                  <a:t>4</a:t>
                </a:r>
                <a:r>
                  <a:rPr lang="ko-KR" altLang="en-US" sz="1400" dirty="0" smtClean="0"/>
                  <a:t>바이트로 </a:t>
                </a:r>
                <a:r>
                  <a:rPr lang="en-US" altLang="ko-KR" sz="1400" dirty="0" smtClean="0"/>
                  <a:t>10</a:t>
                </a:r>
                <a:r>
                  <a:rPr lang="ko-KR" altLang="en-US" sz="1400" dirty="0" smtClean="0"/>
                  <a:t>개의 공간을 할당</a:t>
                </a:r>
                <a:endParaRPr lang="ko-KR" altLang="en-US" sz="1400" dirty="0"/>
              </a:p>
            </p:txBody>
          </p:sp>
          <p:sp>
            <p:nvSpPr>
              <p:cNvPr id="22" name="직사각형 21"/>
              <p:cNvSpPr/>
              <p:nvPr/>
            </p:nvSpPr>
            <p:spPr>
              <a:xfrm>
                <a:off x="5674770" y="1268760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100" dirty="0" smtClean="0"/>
                  <a:t>0x0030</a:t>
                </a:r>
                <a:endParaRPr lang="ko-KR" altLang="en-US" sz="1100" dirty="0"/>
              </a:p>
            </p:txBody>
          </p:sp>
          <p:cxnSp>
            <p:nvCxnSpPr>
              <p:cNvPr id="26" name="직선 연결선 25"/>
              <p:cNvCxnSpPr/>
              <p:nvPr/>
            </p:nvCxnSpPr>
            <p:spPr>
              <a:xfrm flipV="1">
                <a:off x="6322096" y="4798623"/>
                <a:ext cx="611079" cy="3074"/>
              </a:xfrm>
              <a:prstGeom prst="line">
                <a:avLst/>
              </a:prstGeom>
              <a:ln>
                <a:headEnd type="arrow" w="med" len="med"/>
                <a:tailEnd type="none" w="med" len="med"/>
              </a:ln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7" name="직선 연결선 26"/>
              <p:cNvCxnSpPr/>
              <p:nvPr/>
            </p:nvCxnSpPr>
            <p:spPr>
              <a:xfrm>
                <a:off x="6322096" y="1412776"/>
                <a:ext cx="607290" cy="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8" name="직선 연결선 27"/>
              <p:cNvCxnSpPr/>
              <p:nvPr/>
            </p:nvCxnSpPr>
            <p:spPr>
              <a:xfrm>
                <a:off x="6933175" y="1412776"/>
                <a:ext cx="0" cy="3384376"/>
              </a:xfrm>
              <a:prstGeom prst="line">
                <a:avLst/>
              </a:prstGeom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sp>
            <p:nvSpPr>
              <p:cNvPr id="30" name="TextBox 29"/>
              <p:cNvSpPr txBox="1"/>
              <p:nvPr/>
            </p:nvSpPr>
            <p:spPr>
              <a:xfrm>
                <a:off x="6289172" y="4936522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 smtClean="0"/>
                  <a:t>0x0000</a:t>
                </a:r>
                <a:endParaRPr lang="ko-KR" altLang="en-US" dirty="0"/>
              </a:p>
            </p:txBody>
          </p:sp>
          <p:sp>
            <p:nvSpPr>
              <p:cNvPr id="35" name="직사각형 34"/>
              <p:cNvSpPr/>
              <p:nvPr/>
            </p:nvSpPr>
            <p:spPr>
              <a:xfrm>
                <a:off x="5679926" y="4500889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6270022" y="758616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 smtClean="0"/>
                  <a:t>0x2000</a:t>
                </a:r>
                <a:endParaRPr lang="ko-KR" altLang="en-US" dirty="0"/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6270544" y="4486672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 smtClean="0"/>
                  <a:t>0x0030</a:t>
                </a:r>
                <a:endParaRPr lang="ko-KR" altLang="en-US" dirty="0"/>
              </a:p>
            </p:txBody>
          </p:sp>
          <p:cxnSp>
            <p:nvCxnSpPr>
              <p:cNvPr id="13" name="직선 연결선 12"/>
              <p:cNvCxnSpPr/>
              <p:nvPr/>
            </p:nvCxnSpPr>
            <p:spPr>
              <a:xfrm>
                <a:off x="4990912" y="1988840"/>
                <a:ext cx="67933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직선 연결선 41"/>
              <p:cNvCxnSpPr/>
              <p:nvPr/>
            </p:nvCxnSpPr>
            <p:spPr>
              <a:xfrm>
                <a:off x="4990911" y="4797152"/>
                <a:ext cx="67933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1" name="TextBox 50"/>
              <p:cNvSpPr txBox="1"/>
              <p:nvPr/>
            </p:nvSpPr>
            <p:spPr>
              <a:xfrm>
                <a:off x="5292080" y="1948012"/>
                <a:ext cx="357898" cy="31731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altLang="ko-KR" sz="1400" dirty="0" smtClean="0"/>
                  <a:t>[9]</a:t>
                </a:r>
              </a:p>
              <a:p>
                <a:pPr>
                  <a:lnSpc>
                    <a:spcPct val="130000"/>
                  </a:lnSpc>
                </a:pPr>
                <a:r>
                  <a:rPr lang="en-US" altLang="ko-KR" sz="1400" dirty="0" smtClean="0"/>
                  <a:t>[8]</a:t>
                </a:r>
              </a:p>
              <a:p>
                <a:pPr>
                  <a:lnSpc>
                    <a:spcPct val="130000"/>
                  </a:lnSpc>
                </a:pPr>
                <a:r>
                  <a:rPr lang="en-US" altLang="ko-KR" sz="1400" dirty="0" smtClean="0"/>
                  <a:t>[7]</a:t>
                </a:r>
              </a:p>
              <a:p>
                <a:pPr>
                  <a:lnSpc>
                    <a:spcPct val="130000"/>
                  </a:lnSpc>
                </a:pPr>
                <a:r>
                  <a:rPr lang="en-US" altLang="ko-KR" sz="1400" dirty="0" smtClean="0"/>
                  <a:t>[6]</a:t>
                </a:r>
              </a:p>
              <a:p>
                <a:pPr>
                  <a:lnSpc>
                    <a:spcPct val="130000"/>
                  </a:lnSpc>
                </a:pPr>
                <a:r>
                  <a:rPr lang="en-US" altLang="ko-KR" sz="1400" dirty="0" smtClean="0"/>
                  <a:t>[5]</a:t>
                </a:r>
              </a:p>
              <a:p>
                <a:pPr>
                  <a:lnSpc>
                    <a:spcPct val="130000"/>
                  </a:lnSpc>
                </a:pPr>
                <a:r>
                  <a:rPr lang="en-US" altLang="ko-KR" sz="1400" dirty="0" smtClean="0"/>
                  <a:t>[4]</a:t>
                </a:r>
              </a:p>
              <a:p>
                <a:pPr>
                  <a:lnSpc>
                    <a:spcPct val="130000"/>
                  </a:lnSpc>
                </a:pPr>
                <a:r>
                  <a:rPr lang="en-US" altLang="ko-KR" sz="1400" dirty="0" smtClean="0"/>
                  <a:t>[3]</a:t>
                </a:r>
              </a:p>
              <a:p>
                <a:pPr>
                  <a:lnSpc>
                    <a:spcPct val="130000"/>
                  </a:lnSpc>
                </a:pPr>
                <a:r>
                  <a:rPr lang="en-US" altLang="ko-KR" sz="1400" dirty="0" smtClean="0"/>
                  <a:t>[2]</a:t>
                </a:r>
              </a:p>
              <a:p>
                <a:pPr>
                  <a:lnSpc>
                    <a:spcPct val="130000"/>
                  </a:lnSpc>
                </a:pPr>
                <a:r>
                  <a:rPr lang="en-US" altLang="ko-KR" sz="1400" dirty="0" smtClean="0"/>
                  <a:t>[1]</a:t>
                </a:r>
              </a:p>
              <a:p>
                <a:pPr>
                  <a:lnSpc>
                    <a:spcPct val="130000"/>
                  </a:lnSpc>
                </a:pPr>
                <a:r>
                  <a:rPr lang="en-US" altLang="ko-KR" sz="1400" dirty="0" smtClean="0"/>
                  <a:t>[0]</a:t>
                </a:r>
              </a:p>
              <a:p>
                <a:pPr>
                  <a:lnSpc>
                    <a:spcPct val="130000"/>
                  </a:lnSpc>
                </a:pPr>
                <a:endParaRPr lang="ko-KR" altLang="en-US" sz="1400" dirty="0"/>
              </a:p>
            </p:txBody>
          </p:sp>
        </p:grpSp>
        <p:sp>
          <p:nvSpPr>
            <p:cNvPr id="31" name="오른쪽 중괄호 30"/>
            <p:cNvSpPr/>
            <p:nvPr/>
          </p:nvSpPr>
          <p:spPr>
            <a:xfrm>
              <a:off x="7294642" y="1824753"/>
              <a:ext cx="399032" cy="3111769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7693674" y="3195971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힙</a:t>
              </a:r>
            </a:p>
          </p:txBody>
        </p:sp>
        <p:sp>
          <p:nvSpPr>
            <p:cNvPr id="41" name="오른쪽 중괄호 40"/>
            <p:cNvSpPr/>
            <p:nvPr/>
          </p:nvSpPr>
          <p:spPr>
            <a:xfrm>
              <a:off x="7294642" y="1127948"/>
              <a:ext cx="399032" cy="626308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7701804" y="1256436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mtClean="0"/>
                <a:t>스택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76875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971600" y="836712"/>
            <a:ext cx="6494756" cy="721335"/>
            <a:chOff x="971600" y="836712"/>
            <a:chExt cx="6494756" cy="721335"/>
          </a:xfrm>
        </p:grpSpPr>
        <p:sp>
          <p:nvSpPr>
            <p:cNvPr id="33" name="TextBox 32"/>
            <p:cNvSpPr txBox="1"/>
            <p:nvPr/>
          </p:nvSpPr>
          <p:spPr>
            <a:xfrm>
              <a:off x="971600" y="836712"/>
              <a:ext cx="36959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int  [] arr = new int[10];</a:t>
              </a:r>
              <a:endParaRPr lang="ko-KR" altLang="en-US" dirty="0"/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6170212" y="1267495"/>
              <a:ext cx="648072" cy="29055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 smtClean="0"/>
                <a:t>arr[8]</a:t>
              </a:r>
              <a:endParaRPr lang="ko-KR" altLang="en-US" sz="1600" dirty="0"/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5522140" y="1268760"/>
              <a:ext cx="648072" cy="28928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 smtClean="0"/>
                <a:t>arr[7]</a:t>
              </a:r>
              <a:endParaRPr lang="ko-KR" altLang="en-US" sz="1600" dirty="0"/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4870404" y="1268760"/>
              <a:ext cx="648072" cy="28928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 smtClean="0"/>
                <a:t>arr[6]</a:t>
              </a:r>
              <a:endParaRPr lang="ko-KR" altLang="en-US" sz="1600" dirty="0"/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4222332" y="1268760"/>
              <a:ext cx="648072" cy="28928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 smtClean="0"/>
                <a:t>arr[5]</a:t>
              </a:r>
              <a:endParaRPr lang="ko-KR" altLang="en-US" sz="1600" dirty="0"/>
            </a:p>
          </p:txBody>
        </p:sp>
        <p:sp>
          <p:nvSpPr>
            <p:cNvPr id="58" name="직사각형 57"/>
            <p:cNvSpPr/>
            <p:nvPr/>
          </p:nvSpPr>
          <p:spPr>
            <a:xfrm>
              <a:off x="3574260" y="1268760"/>
              <a:ext cx="648072" cy="28928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 smtClean="0"/>
                <a:t>arr[4]</a:t>
              </a:r>
              <a:endParaRPr lang="ko-KR" altLang="en-US" sz="1600" dirty="0"/>
            </a:p>
          </p:txBody>
        </p:sp>
        <p:sp>
          <p:nvSpPr>
            <p:cNvPr id="59" name="직사각형 58"/>
            <p:cNvSpPr/>
            <p:nvPr/>
          </p:nvSpPr>
          <p:spPr>
            <a:xfrm>
              <a:off x="2926188" y="1268760"/>
              <a:ext cx="648072" cy="28928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 smtClean="0"/>
                <a:t>arr[3]</a:t>
              </a:r>
              <a:endParaRPr lang="ko-KR" altLang="en-US" sz="1600" dirty="0"/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2307457" y="1267495"/>
              <a:ext cx="648072" cy="29055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 smtClean="0"/>
                <a:t>arr[2]</a:t>
              </a:r>
              <a:endParaRPr lang="ko-KR" altLang="en-US" sz="1600" dirty="0"/>
            </a:p>
          </p:txBody>
        </p:sp>
        <p:sp>
          <p:nvSpPr>
            <p:cNvPr id="61" name="직사각형 60"/>
            <p:cNvSpPr/>
            <p:nvPr/>
          </p:nvSpPr>
          <p:spPr>
            <a:xfrm>
              <a:off x="1659385" y="1268760"/>
              <a:ext cx="648072" cy="28928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 smtClean="0"/>
                <a:t>arr[1]</a:t>
              </a:r>
              <a:endParaRPr lang="ko-KR" altLang="en-US" sz="1600" dirty="0"/>
            </a:p>
          </p:txBody>
        </p:sp>
        <p:sp>
          <p:nvSpPr>
            <p:cNvPr id="62" name="직사각형 61"/>
            <p:cNvSpPr/>
            <p:nvPr/>
          </p:nvSpPr>
          <p:spPr>
            <a:xfrm>
              <a:off x="1011313" y="1267495"/>
              <a:ext cx="648072" cy="29055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 smtClean="0"/>
                <a:t>arr[0]</a:t>
              </a:r>
              <a:endParaRPr lang="ko-KR" altLang="en-US" sz="1600" dirty="0"/>
            </a:p>
          </p:txBody>
        </p:sp>
        <p:sp>
          <p:nvSpPr>
            <p:cNvPr id="22" name="직사각형 21"/>
            <p:cNvSpPr/>
            <p:nvPr/>
          </p:nvSpPr>
          <p:spPr>
            <a:xfrm>
              <a:off x="6818284" y="1267495"/>
              <a:ext cx="648072" cy="29055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 smtClean="0"/>
                <a:t>arr[9]</a:t>
              </a:r>
              <a:endParaRPr lang="ko-KR" altLang="en-US" sz="1600" dirty="0"/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1011313" y="2060848"/>
            <a:ext cx="6494756" cy="1297400"/>
            <a:chOff x="1011313" y="2060848"/>
            <a:chExt cx="6494756" cy="1297400"/>
          </a:xfrm>
        </p:grpSpPr>
        <p:sp>
          <p:nvSpPr>
            <p:cNvPr id="26" name="TextBox 25"/>
            <p:cNvSpPr txBox="1"/>
            <p:nvPr/>
          </p:nvSpPr>
          <p:spPr>
            <a:xfrm>
              <a:off x="1011313" y="2060848"/>
              <a:ext cx="36959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int  [,] arr = new int[3,10];</a:t>
              </a:r>
              <a:endParaRPr lang="ko-KR" altLang="en-US" dirty="0"/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6209925" y="2495405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arr[0,8]</a:t>
              </a:r>
              <a:endParaRPr lang="ko-KR" altLang="en-US" sz="1200" dirty="0"/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5561853" y="249540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arr[0,7]</a:t>
              </a:r>
              <a:endParaRPr lang="ko-KR" altLang="en-US" sz="1200" dirty="0"/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4910117" y="249540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arr[0,6]</a:t>
              </a:r>
              <a:endParaRPr lang="ko-KR" altLang="en-US" sz="1200" dirty="0"/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4262045" y="249540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arr[0,5]</a:t>
              </a:r>
              <a:endParaRPr lang="ko-KR" altLang="en-US" sz="1200" dirty="0"/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3613973" y="249540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arr[0,4]</a:t>
              </a:r>
              <a:endParaRPr lang="ko-KR" altLang="en-US" sz="1200" dirty="0"/>
            </a:p>
          </p:txBody>
        </p:sp>
        <p:sp>
          <p:nvSpPr>
            <p:cNvPr id="32" name="직사각형 31"/>
            <p:cNvSpPr/>
            <p:nvPr/>
          </p:nvSpPr>
          <p:spPr>
            <a:xfrm>
              <a:off x="2965901" y="249540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arr[0,3]</a:t>
              </a:r>
              <a:endParaRPr lang="ko-KR" altLang="en-US" sz="1200" dirty="0"/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2347170" y="2495405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arr[0,2]</a:t>
              </a:r>
              <a:endParaRPr lang="ko-KR" altLang="en-US" sz="1200" dirty="0"/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1699098" y="249540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arr[0,1]</a:t>
              </a:r>
              <a:endParaRPr lang="ko-KR" altLang="en-US" sz="1200" dirty="0"/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1051026" y="2495405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arr[0,0]</a:t>
              </a:r>
              <a:endParaRPr lang="ko-KR" altLang="en-US" sz="1200" dirty="0"/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6857997" y="2495405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arr[0,9]</a:t>
              </a:r>
              <a:endParaRPr lang="ko-KR" altLang="en-US" sz="1200" dirty="0"/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6209925" y="2782182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arr[1,8]</a:t>
              </a:r>
              <a:endParaRPr lang="ko-KR" altLang="en-US" sz="1200" dirty="0"/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5561853" y="2782183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arr[1,7]</a:t>
              </a:r>
              <a:endParaRPr lang="ko-KR" altLang="en-US" sz="1200" dirty="0"/>
            </a:p>
          </p:txBody>
        </p:sp>
        <p:sp>
          <p:nvSpPr>
            <p:cNvPr id="44" name="직사각형 43"/>
            <p:cNvSpPr/>
            <p:nvPr/>
          </p:nvSpPr>
          <p:spPr>
            <a:xfrm>
              <a:off x="4910117" y="2782183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arr[1,6]</a:t>
              </a:r>
              <a:endParaRPr lang="ko-KR" altLang="en-US" sz="1200" dirty="0"/>
            </a:p>
          </p:txBody>
        </p:sp>
        <p:sp>
          <p:nvSpPr>
            <p:cNvPr id="46" name="직사각형 45"/>
            <p:cNvSpPr/>
            <p:nvPr/>
          </p:nvSpPr>
          <p:spPr>
            <a:xfrm>
              <a:off x="4262045" y="2782183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arr[1,5]</a:t>
              </a:r>
              <a:endParaRPr lang="ko-KR" altLang="en-US" sz="1200" dirty="0"/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3613973" y="2782183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arr[1,4]</a:t>
              </a:r>
              <a:endParaRPr lang="ko-KR" altLang="en-US" sz="1200" dirty="0"/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2965901" y="2782183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arr[1,3]</a:t>
              </a:r>
              <a:endParaRPr lang="ko-KR" altLang="en-US" sz="1200" dirty="0"/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2347170" y="2782182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arr[1,2]</a:t>
              </a:r>
              <a:endParaRPr lang="ko-KR" altLang="en-US" sz="1200" dirty="0"/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1699098" y="2782183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arr[1,1]</a:t>
              </a:r>
              <a:endParaRPr lang="ko-KR" altLang="en-US" sz="1200" dirty="0"/>
            </a:p>
          </p:txBody>
        </p:sp>
        <p:sp>
          <p:nvSpPr>
            <p:cNvPr id="63" name="직사각형 62"/>
            <p:cNvSpPr/>
            <p:nvPr/>
          </p:nvSpPr>
          <p:spPr>
            <a:xfrm>
              <a:off x="1051026" y="2782182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arr[1,0]</a:t>
              </a:r>
              <a:endParaRPr lang="ko-KR" altLang="en-US" sz="1200" dirty="0"/>
            </a:p>
          </p:txBody>
        </p:sp>
        <p:sp>
          <p:nvSpPr>
            <p:cNvPr id="64" name="직사각형 63"/>
            <p:cNvSpPr/>
            <p:nvPr/>
          </p:nvSpPr>
          <p:spPr>
            <a:xfrm>
              <a:off x="6857997" y="2782182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arr[1,9]</a:t>
              </a:r>
              <a:endParaRPr lang="ko-KR" altLang="en-US" sz="1200" dirty="0"/>
            </a:p>
          </p:txBody>
        </p:sp>
        <p:sp>
          <p:nvSpPr>
            <p:cNvPr id="65" name="직사각형 64"/>
            <p:cNvSpPr/>
            <p:nvPr/>
          </p:nvSpPr>
          <p:spPr>
            <a:xfrm>
              <a:off x="6209925" y="3070215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arr[2,8]</a:t>
              </a:r>
              <a:endParaRPr lang="ko-KR" altLang="en-US" sz="1200" dirty="0"/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5561853" y="307021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arr[2,7]</a:t>
              </a:r>
              <a:endParaRPr lang="ko-KR" altLang="en-US" sz="1200" dirty="0"/>
            </a:p>
          </p:txBody>
        </p:sp>
        <p:sp>
          <p:nvSpPr>
            <p:cNvPr id="67" name="직사각형 66"/>
            <p:cNvSpPr/>
            <p:nvPr/>
          </p:nvSpPr>
          <p:spPr>
            <a:xfrm>
              <a:off x="4910117" y="307021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arr[2,6]</a:t>
              </a:r>
              <a:endParaRPr lang="ko-KR" altLang="en-US" sz="1200" dirty="0"/>
            </a:p>
          </p:txBody>
        </p:sp>
        <p:sp>
          <p:nvSpPr>
            <p:cNvPr id="68" name="직사각형 67"/>
            <p:cNvSpPr/>
            <p:nvPr/>
          </p:nvSpPr>
          <p:spPr>
            <a:xfrm>
              <a:off x="4262045" y="307021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arr[2,5]</a:t>
              </a:r>
              <a:endParaRPr lang="ko-KR" altLang="en-US" sz="1200" dirty="0"/>
            </a:p>
          </p:txBody>
        </p:sp>
        <p:sp>
          <p:nvSpPr>
            <p:cNvPr id="69" name="직사각형 68"/>
            <p:cNvSpPr/>
            <p:nvPr/>
          </p:nvSpPr>
          <p:spPr>
            <a:xfrm>
              <a:off x="3613973" y="307021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arr[2,4]</a:t>
              </a:r>
              <a:endParaRPr lang="ko-KR" altLang="en-US" sz="1200" dirty="0"/>
            </a:p>
          </p:txBody>
        </p:sp>
        <p:sp>
          <p:nvSpPr>
            <p:cNvPr id="70" name="직사각형 69"/>
            <p:cNvSpPr/>
            <p:nvPr/>
          </p:nvSpPr>
          <p:spPr>
            <a:xfrm>
              <a:off x="2965901" y="307021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arr[2,3]</a:t>
              </a:r>
              <a:endParaRPr lang="ko-KR" altLang="en-US" sz="1200" dirty="0"/>
            </a:p>
          </p:txBody>
        </p:sp>
        <p:sp>
          <p:nvSpPr>
            <p:cNvPr id="71" name="직사각형 70"/>
            <p:cNvSpPr/>
            <p:nvPr/>
          </p:nvSpPr>
          <p:spPr>
            <a:xfrm>
              <a:off x="2347170" y="3070215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arr[2,2]</a:t>
              </a:r>
              <a:endParaRPr lang="ko-KR" altLang="en-US" sz="1200" dirty="0"/>
            </a:p>
          </p:txBody>
        </p:sp>
        <p:sp>
          <p:nvSpPr>
            <p:cNvPr id="72" name="직사각형 71"/>
            <p:cNvSpPr/>
            <p:nvPr/>
          </p:nvSpPr>
          <p:spPr>
            <a:xfrm>
              <a:off x="1699098" y="307021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arr[2,1]</a:t>
              </a:r>
              <a:endParaRPr lang="ko-KR" altLang="en-US" sz="1200" dirty="0"/>
            </a:p>
          </p:txBody>
        </p:sp>
        <p:sp>
          <p:nvSpPr>
            <p:cNvPr id="73" name="직사각형 72"/>
            <p:cNvSpPr/>
            <p:nvPr/>
          </p:nvSpPr>
          <p:spPr>
            <a:xfrm>
              <a:off x="1051026" y="3070215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arr[2,0]</a:t>
              </a:r>
              <a:endParaRPr lang="ko-KR" altLang="en-US" sz="1200" dirty="0"/>
            </a:p>
          </p:txBody>
        </p:sp>
        <p:sp>
          <p:nvSpPr>
            <p:cNvPr id="74" name="직사각형 73"/>
            <p:cNvSpPr/>
            <p:nvPr/>
          </p:nvSpPr>
          <p:spPr>
            <a:xfrm>
              <a:off x="6857997" y="3070215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arr[2,9]</a:t>
              </a:r>
              <a:endParaRPr lang="ko-KR" altLang="en-US" sz="1200" dirty="0"/>
            </a:p>
          </p:txBody>
        </p:sp>
      </p:grpSp>
      <p:grpSp>
        <p:nvGrpSpPr>
          <p:cNvPr id="5" name="그룹 4"/>
          <p:cNvGrpSpPr/>
          <p:nvPr/>
        </p:nvGrpSpPr>
        <p:grpSpPr>
          <a:xfrm>
            <a:off x="1040971" y="3933056"/>
            <a:ext cx="7019462" cy="2006432"/>
            <a:chOff x="1040971" y="3933056"/>
            <a:chExt cx="7019462" cy="2006432"/>
          </a:xfrm>
        </p:grpSpPr>
        <p:sp>
          <p:nvSpPr>
            <p:cNvPr id="76" name="TextBox 75"/>
            <p:cNvSpPr txBox="1"/>
            <p:nvPr/>
          </p:nvSpPr>
          <p:spPr>
            <a:xfrm>
              <a:off x="1040971" y="3933056"/>
              <a:ext cx="36959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int  [,,] arr = new int[4,3,10];</a:t>
              </a:r>
              <a:endParaRPr lang="ko-KR" altLang="en-US" dirty="0"/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051026" y="4399306"/>
              <a:ext cx="6455043" cy="862843"/>
              <a:chOff x="1051026" y="4223597"/>
              <a:chExt cx="6455043" cy="862843"/>
            </a:xfrm>
          </p:grpSpPr>
          <p:sp>
            <p:nvSpPr>
              <p:cNvPr id="77" name="직사각형 76"/>
              <p:cNvSpPr/>
              <p:nvPr/>
            </p:nvSpPr>
            <p:spPr>
              <a:xfrm>
                <a:off x="6209925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arr[0,0,8]</a:t>
                </a:r>
                <a:endParaRPr lang="ko-KR" altLang="en-US" sz="1000" dirty="0"/>
              </a:p>
            </p:txBody>
          </p:sp>
          <p:sp>
            <p:nvSpPr>
              <p:cNvPr id="78" name="직사각형 77"/>
              <p:cNvSpPr/>
              <p:nvPr/>
            </p:nvSpPr>
            <p:spPr>
              <a:xfrm>
                <a:off x="5561853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arr[0,0,7]</a:t>
                </a:r>
                <a:endParaRPr lang="ko-KR" altLang="en-US" sz="1000" dirty="0"/>
              </a:p>
            </p:txBody>
          </p:sp>
          <p:sp>
            <p:nvSpPr>
              <p:cNvPr id="79" name="직사각형 78"/>
              <p:cNvSpPr/>
              <p:nvPr/>
            </p:nvSpPr>
            <p:spPr>
              <a:xfrm>
                <a:off x="4910117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arr[0,0,6]</a:t>
                </a:r>
                <a:endParaRPr lang="ko-KR" altLang="en-US" sz="1000" dirty="0"/>
              </a:p>
            </p:txBody>
          </p:sp>
          <p:sp>
            <p:nvSpPr>
              <p:cNvPr id="80" name="직사각형 79"/>
              <p:cNvSpPr/>
              <p:nvPr/>
            </p:nvSpPr>
            <p:spPr>
              <a:xfrm>
                <a:off x="4262045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arr[0,0,5]</a:t>
                </a:r>
                <a:endParaRPr lang="ko-KR" altLang="en-US" sz="1000" dirty="0"/>
              </a:p>
            </p:txBody>
          </p:sp>
          <p:sp>
            <p:nvSpPr>
              <p:cNvPr id="81" name="직사각형 80"/>
              <p:cNvSpPr/>
              <p:nvPr/>
            </p:nvSpPr>
            <p:spPr>
              <a:xfrm>
                <a:off x="3613973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arr[0,0,4]</a:t>
                </a:r>
                <a:endParaRPr lang="ko-KR" altLang="en-US" sz="1000" dirty="0"/>
              </a:p>
            </p:txBody>
          </p:sp>
          <p:sp>
            <p:nvSpPr>
              <p:cNvPr id="82" name="직사각형 81"/>
              <p:cNvSpPr/>
              <p:nvPr/>
            </p:nvSpPr>
            <p:spPr>
              <a:xfrm>
                <a:off x="2965901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arr[0,0,3]</a:t>
                </a:r>
                <a:endParaRPr lang="ko-KR" altLang="en-US" sz="1000" dirty="0"/>
              </a:p>
            </p:txBody>
          </p:sp>
          <p:sp>
            <p:nvSpPr>
              <p:cNvPr id="83" name="직사각형 82"/>
              <p:cNvSpPr/>
              <p:nvPr/>
            </p:nvSpPr>
            <p:spPr>
              <a:xfrm>
                <a:off x="2347170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arr[0,0,2]</a:t>
                </a:r>
                <a:endParaRPr lang="ko-KR" altLang="en-US" sz="1000" dirty="0"/>
              </a:p>
            </p:txBody>
          </p:sp>
          <p:sp>
            <p:nvSpPr>
              <p:cNvPr id="84" name="직사각형 83"/>
              <p:cNvSpPr/>
              <p:nvPr/>
            </p:nvSpPr>
            <p:spPr>
              <a:xfrm>
                <a:off x="1699098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arr[0,0,1]</a:t>
                </a:r>
                <a:endParaRPr lang="ko-KR" altLang="en-US" sz="1000" dirty="0"/>
              </a:p>
            </p:txBody>
          </p:sp>
          <p:sp>
            <p:nvSpPr>
              <p:cNvPr id="85" name="직사각형 84"/>
              <p:cNvSpPr/>
              <p:nvPr/>
            </p:nvSpPr>
            <p:spPr>
              <a:xfrm>
                <a:off x="1051026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arr[0,0,0]</a:t>
                </a:r>
                <a:endParaRPr lang="ko-KR" altLang="en-US" sz="1000" dirty="0"/>
              </a:p>
            </p:txBody>
          </p:sp>
          <p:sp>
            <p:nvSpPr>
              <p:cNvPr id="86" name="직사각형 85"/>
              <p:cNvSpPr/>
              <p:nvPr/>
            </p:nvSpPr>
            <p:spPr>
              <a:xfrm>
                <a:off x="6857997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arr[0,0,9]</a:t>
                </a:r>
                <a:endParaRPr lang="ko-KR" altLang="en-US" sz="1000" dirty="0"/>
              </a:p>
            </p:txBody>
          </p:sp>
          <p:sp>
            <p:nvSpPr>
              <p:cNvPr id="87" name="직사각형 86"/>
              <p:cNvSpPr/>
              <p:nvPr/>
            </p:nvSpPr>
            <p:spPr>
              <a:xfrm>
                <a:off x="6209925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arr[0,1,8]</a:t>
                </a:r>
                <a:endParaRPr lang="ko-KR" altLang="en-US" sz="1000" dirty="0"/>
              </a:p>
            </p:txBody>
          </p:sp>
          <p:sp>
            <p:nvSpPr>
              <p:cNvPr id="88" name="직사각형 87"/>
              <p:cNvSpPr/>
              <p:nvPr/>
            </p:nvSpPr>
            <p:spPr>
              <a:xfrm>
                <a:off x="5561853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arr[0,1,7]</a:t>
                </a:r>
                <a:endParaRPr lang="ko-KR" altLang="en-US" sz="1000" dirty="0"/>
              </a:p>
            </p:txBody>
          </p:sp>
          <p:sp>
            <p:nvSpPr>
              <p:cNvPr id="89" name="직사각형 88"/>
              <p:cNvSpPr/>
              <p:nvPr/>
            </p:nvSpPr>
            <p:spPr>
              <a:xfrm>
                <a:off x="4910117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arr[0,1,6]</a:t>
                </a:r>
                <a:endParaRPr lang="ko-KR" altLang="en-US" sz="1000" dirty="0"/>
              </a:p>
            </p:txBody>
          </p:sp>
          <p:sp>
            <p:nvSpPr>
              <p:cNvPr id="90" name="직사각형 89"/>
              <p:cNvSpPr/>
              <p:nvPr/>
            </p:nvSpPr>
            <p:spPr>
              <a:xfrm>
                <a:off x="4262045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arr[0,1,5]</a:t>
                </a:r>
                <a:endParaRPr lang="ko-KR" altLang="en-US" sz="1000" dirty="0"/>
              </a:p>
            </p:txBody>
          </p:sp>
          <p:sp>
            <p:nvSpPr>
              <p:cNvPr id="91" name="직사각형 90"/>
              <p:cNvSpPr/>
              <p:nvPr/>
            </p:nvSpPr>
            <p:spPr>
              <a:xfrm>
                <a:off x="3613973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arr[0,1,4]</a:t>
                </a:r>
                <a:endParaRPr lang="ko-KR" altLang="en-US" sz="1000" dirty="0"/>
              </a:p>
            </p:txBody>
          </p:sp>
          <p:sp>
            <p:nvSpPr>
              <p:cNvPr id="92" name="직사각형 91"/>
              <p:cNvSpPr/>
              <p:nvPr/>
            </p:nvSpPr>
            <p:spPr>
              <a:xfrm>
                <a:off x="2965901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arr[0,1,3]</a:t>
                </a:r>
                <a:endParaRPr lang="ko-KR" altLang="en-US" sz="1000" dirty="0"/>
              </a:p>
            </p:txBody>
          </p:sp>
          <p:sp>
            <p:nvSpPr>
              <p:cNvPr id="93" name="직사각형 92"/>
              <p:cNvSpPr/>
              <p:nvPr/>
            </p:nvSpPr>
            <p:spPr>
              <a:xfrm>
                <a:off x="2347170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arr[0,1,2]</a:t>
                </a:r>
                <a:endParaRPr lang="ko-KR" altLang="en-US" sz="1000" dirty="0"/>
              </a:p>
            </p:txBody>
          </p:sp>
          <p:sp>
            <p:nvSpPr>
              <p:cNvPr id="94" name="직사각형 93"/>
              <p:cNvSpPr/>
              <p:nvPr/>
            </p:nvSpPr>
            <p:spPr>
              <a:xfrm>
                <a:off x="1699098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arr[0,1,1]</a:t>
                </a:r>
                <a:endParaRPr lang="ko-KR" altLang="en-US" sz="1000" dirty="0"/>
              </a:p>
            </p:txBody>
          </p:sp>
          <p:sp>
            <p:nvSpPr>
              <p:cNvPr id="95" name="직사각형 94"/>
              <p:cNvSpPr/>
              <p:nvPr/>
            </p:nvSpPr>
            <p:spPr>
              <a:xfrm>
                <a:off x="1051026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arr[0,1,0]</a:t>
                </a:r>
                <a:endParaRPr lang="ko-KR" altLang="en-US" sz="1000" dirty="0"/>
              </a:p>
            </p:txBody>
          </p:sp>
          <p:sp>
            <p:nvSpPr>
              <p:cNvPr id="96" name="직사각형 95"/>
              <p:cNvSpPr/>
              <p:nvPr/>
            </p:nvSpPr>
            <p:spPr>
              <a:xfrm>
                <a:off x="6857997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arr[0,1,9]</a:t>
                </a:r>
                <a:endParaRPr lang="ko-KR" altLang="en-US" sz="1000" dirty="0"/>
              </a:p>
            </p:txBody>
          </p:sp>
          <p:sp>
            <p:nvSpPr>
              <p:cNvPr id="97" name="직사각형 96"/>
              <p:cNvSpPr/>
              <p:nvPr/>
            </p:nvSpPr>
            <p:spPr>
              <a:xfrm>
                <a:off x="6209925" y="479840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arr[0,2,8]</a:t>
                </a:r>
                <a:endParaRPr lang="ko-KR" altLang="en-US" sz="1000" dirty="0"/>
              </a:p>
            </p:txBody>
          </p:sp>
          <p:sp>
            <p:nvSpPr>
              <p:cNvPr id="98" name="직사각형 97"/>
              <p:cNvSpPr/>
              <p:nvPr/>
            </p:nvSpPr>
            <p:spPr>
              <a:xfrm>
                <a:off x="5561853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arr[0,2,7]</a:t>
                </a:r>
                <a:endParaRPr lang="ko-KR" altLang="en-US" sz="1000" dirty="0"/>
              </a:p>
            </p:txBody>
          </p:sp>
          <p:sp>
            <p:nvSpPr>
              <p:cNvPr id="99" name="직사각형 98"/>
              <p:cNvSpPr/>
              <p:nvPr/>
            </p:nvSpPr>
            <p:spPr>
              <a:xfrm>
                <a:off x="4910117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arr[0,2,6]</a:t>
                </a:r>
                <a:endParaRPr lang="ko-KR" altLang="en-US" sz="1000" dirty="0"/>
              </a:p>
            </p:txBody>
          </p:sp>
          <p:sp>
            <p:nvSpPr>
              <p:cNvPr id="100" name="직사각형 99"/>
              <p:cNvSpPr/>
              <p:nvPr/>
            </p:nvSpPr>
            <p:spPr>
              <a:xfrm>
                <a:off x="4262045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arr[0,2,5]</a:t>
                </a:r>
                <a:endParaRPr lang="ko-KR" altLang="en-US" sz="1000" dirty="0"/>
              </a:p>
            </p:txBody>
          </p:sp>
          <p:sp>
            <p:nvSpPr>
              <p:cNvPr id="101" name="직사각형 100"/>
              <p:cNvSpPr/>
              <p:nvPr/>
            </p:nvSpPr>
            <p:spPr>
              <a:xfrm>
                <a:off x="3613973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arr[0,2,4]</a:t>
                </a:r>
                <a:endParaRPr lang="ko-KR" altLang="en-US" sz="1000" dirty="0"/>
              </a:p>
            </p:txBody>
          </p:sp>
          <p:sp>
            <p:nvSpPr>
              <p:cNvPr id="102" name="직사각형 101"/>
              <p:cNvSpPr/>
              <p:nvPr/>
            </p:nvSpPr>
            <p:spPr>
              <a:xfrm>
                <a:off x="2965901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arr[0,2,3]</a:t>
                </a:r>
                <a:endParaRPr lang="ko-KR" altLang="en-US" sz="1000" dirty="0"/>
              </a:p>
            </p:txBody>
          </p:sp>
          <p:sp>
            <p:nvSpPr>
              <p:cNvPr id="103" name="직사각형 102"/>
              <p:cNvSpPr/>
              <p:nvPr/>
            </p:nvSpPr>
            <p:spPr>
              <a:xfrm>
                <a:off x="2347170" y="4798408"/>
                <a:ext cx="648072" cy="286776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arr[0,2,2]</a:t>
                </a:r>
                <a:endParaRPr lang="ko-KR" altLang="en-US" sz="1000" dirty="0"/>
              </a:p>
            </p:txBody>
          </p:sp>
          <p:sp>
            <p:nvSpPr>
              <p:cNvPr id="104" name="직사각형 103"/>
              <p:cNvSpPr/>
              <p:nvPr/>
            </p:nvSpPr>
            <p:spPr>
              <a:xfrm>
                <a:off x="1699098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arr[0,2,1]</a:t>
                </a:r>
                <a:endParaRPr lang="ko-KR" altLang="en-US" sz="1000" dirty="0"/>
              </a:p>
            </p:txBody>
          </p:sp>
          <p:sp>
            <p:nvSpPr>
              <p:cNvPr id="105" name="직사각형 104"/>
              <p:cNvSpPr/>
              <p:nvPr/>
            </p:nvSpPr>
            <p:spPr>
              <a:xfrm>
                <a:off x="1051026" y="4798408"/>
                <a:ext cx="648072" cy="286776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arr[0,2,0]</a:t>
                </a:r>
                <a:endParaRPr lang="ko-KR" altLang="en-US" sz="1000" dirty="0"/>
              </a:p>
            </p:txBody>
          </p:sp>
          <p:sp>
            <p:nvSpPr>
              <p:cNvPr id="106" name="직사각형 105"/>
              <p:cNvSpPr/>
              <p:nvPr/>
            </p:nvSpPr>
            <p:spPr>
              <a:xfrm>
                <a:off x="6857997" y="479840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arr[0,2,9]</a:t>
                </a:r>
                <a:endParaRPr lang="ko-KR" altLang="en-US" sz="1000" dirty="0"/>
              </a:p>
            </p:txBody>
          </p:sp>
        </p:grpSp>
        <p:grpSp>
          <p:nvGrpSpPr>
            <p:cNvPr id="169" name="그룹 168"/>
            <p:cNvGrpSpPr/>
            <p:nvPr/>
          </p:nvGrpSpPr>
          <p:grpSpPr>
            <a:xfrm>
              <a:off x="1224817" y="4623614"/>
              <a:ext cx="6455043" cy="862843"/>
              <a:chOff x="1051026" y="4223597"/>
              <a:chExt cx="6455043" cy="862843"/>
            </a:xfrm>
          </p:grpSpPr>
          <p:sp>
            <p:nvSpPr>
              <p:cNvPr id="170" name="직사각형 169"/>
              <p:cNvSpPr/>
              <p:nvPr/>
            </p:nvSpPr>
            <p:spPr>
              <a:xfrm>
                <a:off x="6209925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arr[1,0,8]</a:t>
                </a:r>
                <a:endParaRPr lang="ko-KR" altLang="en-US" sz="1000" dirty="0"/>
              </a:p>
            </p:txBody>
          </p:sp>
          <p:sp>
            <p:nvSpPr>
              <p:cNvPr id="171" name="직사각형 170"/>
              <p:cNvSpPr/>
              <p:nvPr/>
            </p:nvSpPr>
            <p:spPr>
              <a:xfrm>
                <a:off x="5561853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arr[1,0,7]</a:t>
                </a:r>
                <a:endParaRPr lang="ko-KR" altLang="en-US" sz="1000" dirty="0"/>
              </a:p>
            </p:txBody>
          </p:sp>
          <p:sp>
            <p:nvSpPr>
              <p:cNvPr id="172" name="직사각형 171"/>
              <p:cNvSpPr/>
              <p:nvPr/>
            </p:nvSpPr>
            <p:spPr>
              <a:xfrm>
                <a:off x="4910117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arr[1,0,6]</a:t>
                </a:r>
                <a:endParaRPr lang="ko-KR" altLang="en-US" sz="1000" dirty="0"/>
              </a:p>
            </p:txBody>
          </p:sp>
          <p:sp>
            <p:nvSpPr>
              <p:cNvPr id="173" name="직사각형 172"/>
              <p:cNvSpPr/>
              <p:nvPr/>
            </p:nvSpPr>
            <p:spPr>
              <a:xfrm>
                <a:off x="4262045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arr[1,0,5]</a:t>
                </a:r>
                <a:endParaRPr lang="ko-KR" altLang="en-US" sz="1000" dirty="0"/>
              </a:p>
            </p:txBody>
          </p:sp>
          <p:sp>
            <p:nvSpPr>
              <p:cNvPr id="174" name="직사각형 173"/>
              <p:cNvSpPr/>
              <p:nvPr/>
            </p:nvSpPr>
            <p:spPr>
              <a:xfrm>
                <a:off x="3613973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arr[1,0,4]</a:t>
                </a:r>
                <a:endParaRPr lang="ko-KR" altLang="en-US" sz="1000" dirty="0"/>
              </a:p>
            </p:txBody>
          </p:sp>
          <p:sp>
            <p:nvSpPr>
              <p:cNvPr id="175" name="직사각형 174"/>
              <p:cNvSpPr/>
              <p:nvPr/>
            </p:nvSpPr>
            <p:spPr>
              <a:xfrm>
                <a:off x="2965901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arr[1,0,3]</a:t>
                </a:r>
                <a:endParaRPr lang="ko-KR" altLang="en-US" sz="1000" dirty="0"/>
              </a:p>
            </p:txBody>
          </p:sp>
          <p:sp>
            <p:nvSpPr>
              <p:cNvPr id="176" name="직사각형 175"/>
              <p:cNvSpPr/>
              <p:nvPr/>
            </p:nvSpPr>
            <p:spPr>
              <a:xfrm>
                <a:off x="2347170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arr[1,0,2]</a:t>
                </a:r>
                <a:endParaRPr lang="ko-KR" altLang="en-US" sz="1000" dirty="0"/>
              </a:p>
            </p:txBody>
          </p:sp>
          <p:sp>
            <p:nvSpPr>
              <p:cNvPr id="177" name="직사각형 176"/>
              <p:cNvSpPr/>
              <p:nvPr/>
            </p:nvSpPr>
            <p:spPr>
              <a:xfrm>
                <a:off x="1699098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arr[1,0,1]</a:t>
                </a:r>
                <a:endParaRPr lang="ko-KR" altLang="en-US" sz="1000" dirty="0"/>
              </a:p>
            </p:txBody>
          </p:sp>
          <p:sp>
            <p:nvSpPr>
              <p:cNvPr id="178" name="직사각형 177"/>
              <p:cNvSpPr/>
              <p:nvPr/>
            </p:nvSpPr>
            <p:spPr>
              <a:xfrm>
                <a:off x="1051026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arr[1,0,0]</a:t>
                </a:r>
                <a:endParaRPr lang="ko-KR" altLang="en-US" sz="1000" dirty="0"/>
              </a:p>
            </p:txBody>
          </p:sp>
          <p:sp>
            <p:nvSpPr>
              <p:cNvPr id="179" name="직사각형 178"/>
              <p:cNvSpPr/>
              <p:nvPr/>
            </p:nvSpPr>
            <p:spPr>
              <a:xfrm>
                <a:off x="6857997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arr[1,0,9]</a:t>
                </a:r>
                <a:endParaRPr lang="ko-KR" altLang="en-US" sz="1000" dirty="0"/>
              </a:p>
            </p:txBody>
          </p:sp>
          <p:sp>
            <p:nvSpPr>
              <p:cNvPr id="180" name="직사각형 179"/>
              <p:cNvSpPr/>
              <p:nvPr/>
            </p:nvSpPr>
            <p:spPr>
              <a:xfrm>
                <a:off x="6209925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arr[1,1,8]</a:t>
                </a:r>
                <a:endParaRPr lang="ko-KR" altLang="en-US" sz="1000" dirty="0"/>
              </a:p>
            </p:txBody>
          </p:sp>
          <p:sp>
            <p:nvSpPr>
              <p:cNvPr id="181" name="직사각형 180"/>
              <p:cNvSpPr/>
              <p:nvPr/>
            </p:nvSpPr>
            <p:spPr>
              <a:xfrm>
                <a:off x="5561853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arr[1,1,7]</a:t>
                </a:r>
                <a:endParaRPr lang="ko-KR" altLang="en-US" sz="1000" dirty="0"/>
              </a:p>
            </p:txBody>
          </p:sp>
          <p:sp>
            <p:nvSpPr>
              <p:cNvPr id="182" name="직사각형 181"/>
              <p:cNvSpPr/>
              <p:nvPr/>
            </p:nvSpPr>
            <p:spPr>
              <a:xfrm>
                <a:off x="4910117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arr[1,1,6]</a:t>
                </a:r>
                <a:endParaRPr lang="ko-KR" altLang="en-US" sz="1000" dirty="0"/>
              </a:p>
            </p:txBody>
          </p:sp>
          <p:sp>
            <p:nvSpPr>
              <p:cNvPr id="183" name="직사각형 182"/>
              <p:cNvSpPr/>
              <p:nvPr/>
            </p:nvSpPr>
            <p:spPr>
              <a:xfrm>
                <a:off x="4262045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arr[1,1,5]</a:t>
                </a:r>
                <a:endParaRPr lang="ko-KR" altLang="en-US" sz="1000" dirty="0"/>
              </a:p>
            </p:txBody>
          </p:sp>
          <p:sp>
            <p:nvSpPr>
              <p:cNvPr id="184" name="직사각형 183"/>
              <p:cNvSpPr/>
              <p:nvPr/>
            </p:nvSpPr>
            <p:spPr>
              <a:xfrm>
                <a:off x="3613973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arr[1,1,4]</a:t>
                </a:r>
                <a:endParaRPr lang="ko-KR" altLang="en-US" sz="1000" dirty="0"/>
              </a:p>
            </p:txBody>
          </p:sp>
          <p:sp>
            <p:nvSpPr>
              <p:cNvPr id="185" name="직사각형 184"/>
              <p:cNvSpPr/>
              <p:nvPr/>
            </p:nvSpPr>
            <p:spPr>
              <a:xfrm>
                <a:off x="2965901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arr[1,1,3]</a:t>
                </a:r>
                <a:endParaRPr lang="ko-KR" altLang="en-US" sz="1000" dirty="0"/>
              </a:p>
            </p:txBody>
          </p:sp>
          <p:sp>
            <p:nvSpPr>
              <p:cNvPr id="186" name="직사각형 185"/>
              <p:cNvSpPr/>
              <p:nvPr/>
            </p:nvSpPr>
            <p:spPr>
              <a:xfrm>
                <a:off x="2347170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arr[1,1,2]</a:t>
                </a:r>
                <a:endParaRPr lang="ko-KR" altLang="en-US" sz="1000" dirty="0"/>
              </a:p>
            </p:txBody>
          </p:sp>
          <p:sp>
            <p:nvSpPr>
              <p:cNvPr id="187" name="직사각형 186"/>
              <p:cNvSpPr/>
              <p:nvPr/>
            </p:nvSpPr>
            <p:spPr>
              <a:xfrm>
                <a:off x="1699098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arr[1,1,1]</a:t>
                </a:r>
                <a:endParaRPr lang="ko-KR" altLang="en-US" sz="1000" dirty="0"/>
              </a:p>
            </p:txBody>
          </p:sp>
          <p:sp>
            <p:nvSpPr>
              <p:cNvPr id="188" name="직사각형 187"/>
              <p:cNvSpPr/>
              <p:nvPr/>
            </p:nvSpPr>
            <p:spPr>
              <a:xfrm>
                <a:off x="1051026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arr[1,1,0]</a:t>
                </a:r>
                <a:endParaRPr lang="ko-KR" altLang="en-US" sz="1000" dirty="0"/>
              </a:p>
            </p:txBody>
          </p:sp>
          <p:sp>
            <p:nvSpPr>
              <p:cNvPr id="189" name="직사각형 188"/>
              <p:cNvSpPr/>
              <p:nvPr/>
            </p:nvSpPr>
            <p:spPr>
              <a:xfrm>
                <a:off x="6857997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arr[1,1,9]</a:t>
                </a:r>
                <a:endParaRPr lang="ko-KR" altLang="en-US" sz="1000" dirty="0"/>
              </a:p>
            </p:txBody>
          </p:sp>
          <p:sp>
            <p:nvSpPr>
              <p:cNvPr id="190" name="직사각형 189"/>
              <p:cNvSpPr/>
              <p:nvPr/>
            </p:nvSpPr>
            <p:spPr>
              <a:xfrm>
                <a:off x="6209925" y="479840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arr[1,2,8]</a:t>
                </a:r>
                <a:endParaRPr lang="ko-KR" altLang="en-US" sz="1000" dirty="0"/>
              </a:p>
            </p:txBody>
          </p:sp>
          <p:sp>
            <p:nvSpPr>
              <p:cNvPr id="191" name="직사각형 190"/>
              <p:cNvSpPr/>
              <p:nvPr/>
            </p:nvSpPr>
            <p:spPr>
              <a:xfrm>
                <a:off x="5561853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arr[1,2,7]</a:t>
                </a:r>
                <a:endParaRPr lang="ko-KR" altLang="en-US" sz="1000" dirty="0"/>
              </a:p>
            </p:txBody>
          </p:sp>
          <p:sp>
            <p:nvSpPr>
              <p:cNvPr id="192" name="직사각형 191"/>
              <p:cNvSpPr/>
              <p:nvPr/>
            </p:nvSpPr>
            <p:spPr>
              <a:xfrm>
                <a:off x="4910117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arr[1,2,6]</a:t>
                </a:r>
                <a:endParaRPr lang="ko-KR" altLang="en-US" sz="1000" dirty="0"/>
              </a:p>
            </p:txBody>
          </p:sp>
          <p:sp>
            <p:nvSpPr>
              <p:cNvPr id="193" name="직사각형 192"/>
              <p:cNvSpPr/>
              <p:nvPr/>
            </p:nvSpPr>
            <p:spPr>
              <a:xfrm>
                <a:off x="4262045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arr[1,2,5]</a:t>
                </a:r>
                <a:endParaRPr lang="ko-KR" altLang="en-US" sz="1000" dirty="0"/>
              </a:p>
            </p:txBody>
          </p:sp>
          <p:sp>
            <p:nvSpPr>
              <p:cNvPr id="194" name="직사각형 193"/>
              <p:cNvSpPr/>
              <p:nvPr/>
            </p:nvSpPr>
            <p:spPr>
              <a:xfrm>
                <a:off x="3613973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arr[1,2,4]</a:t>
                </a:r>
                <a:endParaRPr lang="ko-KR" altLang="en-US" sz="1000" dirty="0"/>
              </a:p>
            </p:txBody>
          </p:sp>
          <p:sp>
            <p:nvSpPr>
              <p:cNvPr id="195" name="직사각형 194"/>
              <p:cNvSpPr/>
              <p:nvPr/>
            </p:nvSpPr>
            <p:spPr>
              <a:xfrm>
                <a:off x="2965901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arr[1,2,3]</a:t>
                </a:r>
                <a:endParaRPr lang="ko-KR" altLang="en-US" sz="1000" dirty="0"/>
              </a:p>
            </p:txBody>
          </p:sp>
          <p:sp>
            <p:nvSpPr>
              <p:cNvPr id="196" name="직사각형 195"/>
              <p:cNvSpPr/>
              <p:nvPr/>
            </p:nvSpPr>
            <p:spPr>
              <a:xfrm>
                <a:off x="2347170" y="4798408"/>
                <a:ext cx="648072" cy="286776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arr[1,2,2]</a:t>
                </a:r>
                <a:endParaRPr lang="ko-KR" altLang="en-US" sz="1000" dirty="0"/>
              </a:p>
            </p:txBody>
          </p:sp>
          <p:sp>
            <p:nvSpPr>
              <p:cNvPr id="197" name="직사각형 196"/>
              <p:cNvSpPr/>
              <p:nvPr/>
            </p:nvSpPr>
            <p:spPr>
              <a:xfrm>
                <a:off x="1699098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arr[1,2,1]</a:t>
                </a:r>
                <a:endParaRPr lang="ko-KR" altLang="en-US" sz="1000" dirty="0"/>
              </a:p>
            </p:txBody>
          </p:sp>
          <p:sp>
            <p:nvSpPr>
              <p:cNvPr id="198" name="직사각형 197"/>
              <p:cNvSpPr/>
              <p:nvPr/>
            </p:nvSpPr>
            <p:spPr>
              <a:xfrm>
                <a:off x="1051026" y="4798408"/>
                <a:ext cx="648072" cy="286776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arr[1,2,0]</a:t>
                </a:r>
                <a:endParaRPr lang="ko-KR" altLang="en-US" sz="1000" dirty="0"/>
              </a:p>
            </p:txBody>
          </p:sp>
          <p:sp>
            <p:nvSpPr>
              <p:cNvPr id="199" name="직사각형 198"/>
              <p:cNvSpPr/>
              <p:nvPr/>
            </p:nvSpPr>
            <p:spPr>
              <a:xfrm>
                <a:off x="6857997" y="479840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arr[1,2,9]</a:t>
                </a:r>
                <a:endParaRPr lang="ko-KR" altLang="en-US" sz="1000" dirty="0"/>
              </a:p>
            </p:txBody>
          </p:sp>
        </p:grpSp>
        <p:grpSp>
          <p:nvGrpSpPr>
            <p:cNvPr id="200" name="그룹 199"/>
            <p:cNvGrpSpPr/>
            <p:nvPr/>
          </p:nvGrpSpPr>
          <p:grpSpPr>
            <a:xfrm>
              <a:off x="1408922" y="4869160"/>
              <a:ext cx="6455043" cy="862843"/>
              <a:chOff x="1051026" y="4223597"/>
              <a:chExt cx="6455043" cy="862843"/>
            </a:xfrm>
          </p:grpSpPr>
          <p:sp>
            <p:nvSpPr>
              <p:cNvPr id="201" name="직사각형 200"/>
              <p:cNvSpPr/>
              <p:nvPr/>
            </p:nvSpPr>
            <p:spPr>
              <a:xfrm>
                <a:off x="6209925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arr[2,0,8]</a:t>
                </a:r>
                <a:endParaRPr lang="ko-KR" altLang="en-US" sz="1000" dirty="0"/>
              </a:p>
            </p:txBody>
          </p:sp>
          <p:sp>
            <p:nvSpPr>
              <p:cNvPr id="202" name="직사각형 201"/>
              <p:cNvSpPr/>
              <p:nvPr/>
            </p:nvSpPr>
            <p:spPr>
              <a:xfrm>
                <a:off x="5561853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arr[2,0,7]</a:t>
                </a:r>
                <a:endParaRPr lang="ko-KR" altLang="en-US" sz="1000" dirty="0"/>
              </a:p>
            </p:txBody>
          </p:sp>
          <p:sp>
            <p:nvSpPr>
              <p:cNvPr id="203" name="직사각형 202"/>
              <p:cNvSpPr/>
              <p:nvPr/>
            </p:nvSpPr>
            <p:spPr>
              <a:xfrm>
                <a:off x="4910117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arr[2,0,6]</a:t>
                </a:r>
                <a:endParaRPr lang="ko-KR" altLang="en-US" sz="1000" dirty="0"/>
              </a:p>
            </p:txBody>
          </p:sp>
          <p:sp>
            <p:nvSpPr>
              <p:cNvPr id="204" name="직사각형 203"/>
              <p:cNvSpPr/>
              <p:nvPr/>
            </p:nvSpPr>
            <p:spPr>
              <a:xfrm>
                <a:off x="4262045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arr[2,0,5]</a:t>
                </a:r>
                <a:endParaRPr lang="ko-KR" altLang="en-US" sz="1000" dirty="0"/>
              </a:p>
            </p:txBody>
          </p:sp>
          <p:sp>
            <p:nvSpPr>
              <p:cNvPr id="205" name="직사각형 204"/>
              <p:cNvSpPr/>
              <p:nvPr/>
            </p:nvSpPr>
            <p:spPr>
              <a:xfrm>
                <a:off x="3613973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arr[2,0,4]</a:t>
                </a:r>
                <a:endParaRPr lang="ko-KR" altLang="en-US" sz="1000" dirty="0"/>
              </a:p>
            </p:txBody>
          </p:sp>
          <p:sp>
            <p:nvSpPr>
              <p:cNvPr id="206" name="직사각형 205"/>
              <p:cNvSpPr/>
              <p:nvPr/>
            </p:nvSpPr>
            <p:spPr>
              <a:xfrm>
                <a:off x="2965901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arr[2,0,3]</a:t>
                </a:r>
                <a:endParaRPr lang="ko-KR" altLang="en-US" sz="1000" dirty="0"/>
              </a:p>
            </p:txBody>
          </p:sp>
          <p:sp>
            <p:nvSpPr>
              <p:cNvPr id="207" name="직사각형 206"/>
              <p:cNvSpPr/>
              <p:nvPr/>
            </p:nvSpPr>
            <p:spPr>
              <a:xfrm>
                <a:off x="2347170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arr[2,0,2]</a:t>
                </a:r>
                <a:endParaRPr lang="ko-KR" altLang="en-US" sz="1000" dirty="0"/>
              </a:p>
            </p:txBody>
          </p:sp>
          <p:sp>
            <p:nvSpPr>
              <p:cNvPr id="208" name="직사각형 207"/>
              <p:cNvSpPr/>
              <p:nvPr/>
            </p:nvSpPr>
            <p:spPr>
              <a:xfrm>
                <a:off x="1699098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arr[2,0,1]</a:t>
                </a:r>
                <a:endParaRPr lang="ko-KR" altLang="en-US" sz="1000" dirty="0"/>
              </a:p>
            </p:txBody>
          </p:sp>
          <p:sp>
            <p:nvSpPr>
              <p:cNvPr id="209" name="직사각형 208"/>
              <p:cNvSpPr/>
              <p:nvPr/>
            </p:nvSpPr>
            <p:spPr>
              <a:xfrm>
                <a:off x="1051026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arr[2,0,0]</a:t>
                </a:r>
                <a:endParaRPr lang="ko-KR" altLang="en-US" sz="1000" dirty="0"/>
              </a:p>
            </p:txBody>
          </p:sp>
          <p:sp>
            <p:nvSpPr>
              <p:cNvPr id="210" name="직사각형 209"/>
              <p:cNvSpPr/>
              <p:nvPr/>
            </p:nvSpPr>
            <p:spPr>
              <a:xfrm>
                <a:off x="6857997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arr[2,0,9]</a:t>
                </a:r>
                <a:endParaRPr lang="ko-KR" altLang="en-US" sz="1000" dirty="0"/>
              </a:p>
            </p:txBody>
          </p:sp>
          <p:sp>
            <p:nvSpPr>
              <p:cNvPr id="211" name="직사각형 210"/>
              <p:cNvSpPr/>
              <p:nvPr/>
            </p:nvSpPr>
            <p:spPr>
              <a:xfrm>
                <a:off x="6209925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arr[2,1,8]</a:t>
                </a:r>
                <a:endParaRPr lang="ko-KR" altLang="en-US" sz="1000" dirty="0"/>
              </a:p>
            </p:txBody>
          </p:sp>
          <p:sp>
            <p:nvSpPr>
              <p:cNvPr id="212" name="직사각형 211"/>
              <p:cNvSpPr/>
              <p:nvPr/>
            </p:nvSpPr>
            <p:spPr>
              <a:xfrm>
                <a:off x="5561853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arr[2,1,7]</a:t>
                </a:r>
                <a:endParaRPr lang="ko-KR" altLang="en-US" sz="1000" dirty="0"/>
              </a:p>
            </p:txBody>
          </p:sp>
          <p:sp>
            <p:nvSpPr>
              <p:cNvPr id="213" name="직사각형 212"/>
              <p:cNvSpPr/>
              <p:nvPr/>
            </p:nvSpPr>
            <p:spPr>
              <a:xfrm>
                <a:off x="4910117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arr[2,1,6]</a:t>
                </a:r>
                <a:endParaRPr lang="ko-KR" altLang="en-US" sz="1000" dirty="0"/>
              </a:p>
            </p:txBody>
          </p:sp>
          <p:sp>
            <p:nvSpPr>
              <p:cNvPr id="214" name="직사각형 213"/>
              <p:cNvSpPr/>
              <p:nvPr/>
            </p:nvSpPr>
            <p:spPr>
              <a:xfrm>
                <a:off x="4262045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arr[2,1,5]</a:t>
                </a:r>
                <a:endParaRPr lang="ko-KR" altLang="en-US" sz="1000" dirty="0"/>
              </a:p>
            </p:txBody>
          </p:sp>
          <p:sp>
            <p:nvSpPr>
              <p:cNvPr id="215" name="직사각형 214"/>
              <p:cNvSpPr/>
              <p:nvPr/>
            </p:nvSpPr>
            <p:spPr>
              <a:xfrm>
                <a:off x="3613973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arr[2,1,4]</a:t>
                </a:r>
                <a:endParaRPr lang="ko-KR" altLang="en-US" sz="1000" dirty="0"/>
              </a:p>
            </p:txBody>
          </p:sp>
          <p:sp>
            <p:nvSpPr>
              <p:cNvPr id="216" name="직사각형 215"/>
              <p:cNvSpPr/>
              <p:nvPr/>
            </p:nvSpPr>
            <p:spPr>
              <a:xfrm>
                <a:off x="2965901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arr[2,1,3]</a:t>
                </a:r>
                <a:endParaRPr lang="ko-KR" altLang="en-US" sz="1000" dirty="0"/>
              </a:p>
            </p:txBody>
          </p:sp>
          <p:sp>
            <p:nvSpPr>
              <p:cNvPr id="217" name="직사각형 216"/>
              <p:cNvSpPr/>
              <p:nvPr/>
            </p:nvSpPr>
            <p:spPr>
              <a:xfrm>
                <a:off x="2347170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arr[2,1,2]</a:t>
                </a:r>
                <a:endParaRPr lang="ko-KR" altLang="en-US" sz="1000" dirty="0"/>
              </a:p>
            </p:txBody>
          </p:sp>
          <p:sp>
            <p:nvSpPr>
              <p:cNvPr id="218" name="직사각형 217"/>
              <p:cNvSpPr/>
              <p:nvPr/>
            </p:nvSpPr>
            <p:spPr>
              <a:xfrm>
                <a:off x="1699098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arr[2,1,1]</a:t>
                </a:r>
                <a:endParaRPr lang="ko-KR" altLang="en-US" sz="1000" dirty="0"/>
              </a:p>
            </p:txBody>
          </p:sp>
          <p:sp>
            <p:nvSpPr>
              <p:cNvPr id="219" name="직사각형 218"/>
              <p:cNvSpPr/>
              <p:nvPr/>
            </p:nvSpPr>
            <p:spPr>
              <a:xfrm>
                <a:off x="1051026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arr[2,1,0]</a:t>
                </a:r>
                <a:endParaRPr lang="ko-KR" altLang="en-US" sz="1000" dirty="0"/>
              </a:p>
            </p:txBody>
          </p:sp>
          <p:sp>
            <p:nvSpPr>
              <p:cNvPr id="220" name="직사각형 219"/>
              <p:cNvSpPr/>
              <p:nvPr/>
            </p:nvSpPr>
            <p:spPr>
              <a:xfrm>
                <a:off x="6857997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arr[2,1,9]</a:t>
                </a:r>
                <a:endParaRPr lang="ko-KR" altLang="en-US" sz="1000" dirty="0"/>
              </a:p>
            </p:txBody>
          </p:sp>
          <p:sp>
            <p:nvSpPr>
              <p:cNvPr id="221" name="직사각형 220"/>
              <p:cNvSpPr/>
              <p:nvPr/>
            </p:nvSpPr>
            <p:spPr>
              <a:xfrm>
                <a:off x="6209925" y="479840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arr[2,2,8]</a:t>
                </a:r>
                <a:endParaRPr lang="ko-KR" altLang="en-US" sz="1000" dirty="0"/>
              </a:p>
            </p:txBody>
          </p:sp>
          <p:sp>
            <p:nvSpPr>
              <p:cNvPr id="222" name="직사각형 221"/>
              <p:cNvSpPr/>
              <p:nvPr/>
            </p:nvSpPr>
            <p:spPr>
              <a:xfrm>
                <a:off x="5561853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arr[2,2,7]</a:t>
                </a:r>
                <a:endParaRPr lang="ko-KR" altLang="en-US" sz="1000" dirty="0"/>
              </a:p>
            </p:txBody>
          </p:sp>
          <p:sp>
            <p:nvSpPr>
              <p:cNvPr id="223" name="직사각형 222"/>
              <p:cNvSpPr/>
              <p:nvPr/>
            </p:nvSpPr>
            <p:spPr>
              <a:xfrm>
                <a:off x="4910117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arr[2,2,6]</a:t>
                </a:r>
                <a:endParaRPr lang="ko-KR" altLang="en-US" sz="1000" dirty="0"/>
              </a:p>
            </p:txBody>
          </p:sp>
          <p:sp>
            <p:nvSpPr>
              <p:cNvPr id="224" name="직사각형 223"/>
              <p:cNvSpPr/>
              <p:nvPr/>
            </p:nvSpPr>
            <p:spPr>
              <a:xfrm>
                <a:off x="4262045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arr[2,2,5]</a:t>
                </a:r>
                <a:endParaRPr lang="ko-KR" altLang="en-US" sz="1000" dirty="0"/>
              </a:p>
            </p:txBody>
          </p:sp>
          <p:sp>
            <p:nvSpPr>
              <p:cNvPr id="225" name="직사각형 224"/>
              <p:cNvSpPr/>
              <p:nvPr/>
            </p:nvSpPr>
            <p:spPr>
              <a:xfrm>
                <a:off x="3613973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arr[2,2,4]</a:t>
                </a:r>
                <a:endParaRPr lang="ko-KR" altLang="en-US" sz="1000" dirty="0"/>
              </a:p>
            </p:txBody>
          </p:sp>
          <p:sp>
            <p:nvSpPr>
              <p:cNvPr id="226" name="직사각형 225"/>
              <p:cNvSpPr/>
              <p:nvPr/>
            </p:nvSpPr>
            <p:spPr>
              <a:xfrm>
                <a:off x="2965901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arr[2,2,3]</a:t>
                </a:r>
                <a:endParaRPr lang="ko-KR" altLang="en-US" sz="1000" dirty="0"/>
              </a:p>
            </p:txBody>
          </p:sp>
          <p:sp>
            <p:nvSpPr>
              <p:cNvPr id="227" name="직사각형 226"/>
              <p:cNvSpPr/>
              <p:nvPr/>
            </p:nvSpPr>
            <p:spPr>
              <a:xfrm>
                <a:off x="2347170" y="4798408"/>
                <a:ext cx="648072" cy="286776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arr[2,2,2]</a:t>
                </a:r>
                <a:endParaRPr lang="ko-KR" altLang="en-US" sz="1000" dirty="0"/>
              </a:p>
            </p:txBody>
          </p:sp>
          <p:sp>
            <p:nvSpPr>
              <p:cNvPr id="228" name="직사각형 227"/>
              <p:cNvSpPr/>
              <p:nvPr/>
            </p:nvSpPr>
            <p:spPr>
              <a:xfrm>
                <a:off x="1699098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arr[2,2,1]</a:t>
                </a:r>
                <a:endParaRPr lang="ko-KR" altLang="en-US" sz="1000" dirty="0"/>
              </a:p>
            </p:txBody>
          </p:sp>
          <p:sp>
            <p:nvSpPr>
              <p:cNvPr id="229" name="직사각형 228"/>
              <p:cNvSpPr/>
              <p:nvPr/>
            </p:nvSpPr>
            <p:spPr>
              <a:xfrm>
                <a:off x="1051026" y="4798408"/>
                <a:ext cx="648072" cy="286776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arr[2,2,0]</a:t>
                </a:r>
                <a:endParaRPr lang="ko-KR" altLang="en-US" sz="1000" dirty="0"/>
              </a:p>
            </p:txBody>
          </p:sp>
          <p:sp>
            <p:nvSpPr>
              <p:cNvPr id="230" name="직사각형 229"/>
              <p:cNvSpPr/>
              <p:nvPr/>
            </p:nvSpPr>
            <p:spPr>
              <a:xfrm>
                <a:off x="6857997" y="479840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arr[2,2,9]</a:t>
                </a:r>
                <a:endParaRPr lang="ko-KR" altLang="en-US" sz="1000" dirty="0"/>
              </a:p>
            </p:txBody>
          </p:sp>
        </p:grpSp>
        <p:grpSp>
          <p:nvGrpSpPr>
            <p:cNvPr id="231" name="그룹 230"/>
            <p:cNvGrpSpPr/>
            <p:nvPr/>
          </p:nvGrpSpPr>
          <p:grpSpPr>
            <a:xfrm>
              <a:off x="1605390" y="5076645"/>
              <a:ext cx="6455043" cy="862843"/>
              <a:chOff x="1051026" y="4223597"/>
              <a:chExt cx="6455043" cy="862843"/>
            </a:xfrm>
          </p:grpSpPr>
          <p:sp>
            <p:nvSpPr>
              <p:cNvPr id="232" name="직사각형 231"/>
              <p:cNvSpPr/>
              <p:nvPr/>
            </p:nvSpPr>
            <p:spPr>
              <a:xfrm>
                <a:off x="6209925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arr[3,0,8]</a:t>
                </a:r>
                <a:endParaRPr lang="ko-KR" altLang="en-US" sz="1000" dirty="0"/>
              </a:p>
            </p:txBody>
          </p:sp>
          <p:sp>
            <p:nvSpPr>
              <p:cNvPr id="233" name="직사각형 232"/>
              <p:cNvSpPr/>
              <p:nvPr/>
            </p:nvSpPr>
            <p:spPr>
              <a:xfrm>
                <a:off x="5561853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arr[3,0,7]</a:t>
                </a:r>
                <a:endParaRPr lang="ko-KR" altLang="en-US" sz="1000" dirty="0"/>
              </a:p>
            </p:txBody>
          </p:sp>
          <p:sp>
            <p:nvSpPr>
              <p:cNvPr id="234" name="직사각형 233"/>
              <p:cNvSpPr/>
              <p:nvPr/>
            </p:nvSpPr>
            <p:spPr>
              <a:xfrm>
                <a:off x="4910117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arr[3,0,6]</a:t>
                </a:r>
                <a:endParaRPr lang="ko-KR" altLang="en-US" sz="1000" dirty="0"/>
              </a:p>
            </p:txBody>
          </p:sp>
          <p:sp>
            <p:nvSpPr>
              <p:cNvPr id="235" name="직사각형 234"/>
              <p:cNvSpPr/>
              <p:nvPr/>
            </p:nvSpPr>
            <p:spPr>
              <a:xfrm>
                <a:off x="4262045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arr[3,0,5]</a:t>
                </a:r>
                <a:endParaRPr lang="ko-KR" altLang="en-US" sz="1000" dirty="0"/>
              </a:p>
            </p:txBody>
          </p:sp>
          <p:sp>
            <p:nvSpPr>
              <p:cNvPr id="236" name="직사각형 235"/>
              <p:cNvSpPr/>
              <p:nvPr/>
            </p:nvSpPr>
            <p:spPr>
              <a:xfrm>
                <a:off x="3613973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arr[3,0,4]</a:t>
                </a:r>
                <a:endParaRPr lang="ko-KR" altLang="en-US" sz="1000" dirty="0"/>
              </a:p>
            </p:txBody>
          </p:sp>
          <p:sp>
            <p:nvSpPr>
              <p:cNvPr id="237" name="직사각형 236"/>
              <p:cNvSpPr/>
              <p:nvPr/>
            </p:nvSpPr>
            <p:spPr>
              <a:xfrm>
                <a:off x="2965901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arr[3,0,3]</a:t>
                </a:r>
                <a:endParaRPr lang="ko-KR" altLang="en-US" sz="1000" dirty="0"/>
              </a:p>
            </p:txBody>
          </p:sp>
          <p:sp>
            <p:nvSpPr>
              <p:cNvPr id="238" name="직사각형 237"/>
              <p:cNvSpPr/>
              <p:nvPr/>
            </p:nvSpPr>
            <p:spPr>
              <a:xfrm>
                <a:off x="2347170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arr[3,0,2]</a:t>
                </a:r>
                <a:endParaRPr lang="ko-KR" altLang="en-US" sz="1000" dirty="0"/>
              </a:p>
            </p:txBody>
          </p:sp>
          <p:sp>
            <p:nvSpPr>
              <p:cNvPr id="239" name="직사각형 238"/>
              <p:cNvSpPr/>
              <p:nvPr/>
            </p:nvSpPr>
            <p:spPr>
              <a:xfrm>
                <a:off x="1699098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arr[3,0,1]</a:t>
                </a:r>
                <a:endParaRPr lang="ko-KR" altLang="en-US" sz="1000" dirty="0"/>
              </a:p>
            </p:txBody>
          </p:sp>
          <p:sp>
            <p:nvSpPr>
              <p:cNvPr id="240" name="직사각형 239"/>
              <p:cNvSpPr/>
              <p:nvPr/>
            </p:nvSpPr>
            <p:spPr>
              <a:xfrm>
                <a:off x="1051026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arr[3,0,0]</a:t>
                </a:r>
                <a:endParaRPr lang="ko-KR" altLang="en-US" sz="1000" dirty="0"/>
              </a:p>
            </p:txBody>
          </p:sp>
          <p:sp>
            <p:nvSpPr>
              <p:cNvPr id="241" name="직사각형 240"/>
              <p:cNvSpPr/>
              <p:nvPr/>
            </p:nvSpPr>
            <p:spPr>
              <a:xfrm>
                <a:off x="6857997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arr[3,0,9]</a:t>
                </a:r>
                <a:endParaRPr lang="ko-KR" altLang="en-US" sz="1000" dirty="0"/>
              </a:p>
            </p:txBody>
          </p:sp>
          <p:sp>
            <p:nvSpPr>
              <p:cNvPr id="242" name="직사각형 241"/>
              <p:cNvSpPr/>
              <p:nvPr/>
            </p:nvSpPr>
            <p:spPr>
              <a:xfrm>
                <a:off x="6209925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arr[3,1,8]</a:t>
                </a:r>
                <a:endParaRPr lang="ko-KR" altLang="en-US" sz="1000" dirty="0"/>
              </a:p>
            </p:txBody>
          </p:sp>
          <p:sp>
            <p:nvSpPr>
              <p:cNvPr id="243" name="직사각형 242"/>
              <p:cNvSpPr/>
              <p:nvPr/>
            </p:nvSpPr>
            <p:spPr>
              <a:xfrm>
                <a:off x="5561853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arr[3,1,7]</a:t>
                </a:r>
                <a:endParaRPr lang="ko-KR" altLang="en-US" sz="1000" dirty="0"/>
              </a:p>
            </p:txBody>
          </p:sp>
          <p:sp>
            <p:nvSpPr>
              <p:cNvPr id="244" name="직사각형 243"/>
              <p:cNvSpPr/>
              <p:nvPr/>
            </p:nvSpPr>
            <p:spPr>
              <a:xfrm>
                <a:off x="4910117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arr[3,1,6]</a:t>
                </a:r>
                <a:endParaRPr lang="ko-KR" altLang="en-US" sz="1000" dirty="0"/>
              </a:p>
            </p:txBody>
          </p:sp>
          <p:sp>
            <p:nvSpPr>
              <p:cNvPr id="245" name="직사각형 244"/>
              <p:cNvSpPr/>
              <p:nvPr/>
            </p:nvSpPr>
            <p:spPr>
              <a:xfrm>
                <a:off x="4262045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arr[3,1,5]</a:t>
                </a:r>
                <a:endParaRPr lang="ko-KR" altLang="en-US" sz="1000" dirty="0"/>
              </a:p>
            </p:txBody>
          </p:sp>
          <p:sp>
            <p:nvSpPr>
              <p:cNvPr id="246" name="직사각형 245"/>
              <p:cNvSpPr/>
              <p:nvPr/>
            </p:nvSpPr>
            <p:spPr>
              <a:xfrm>
                <a:off x="3613973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arr[3,1,4]</a:t>
                </a:r>
                <a:endParaRPr lang="ko-KR" altLang="en-US" sz="1000" dirty="0"/>
              </a:p>
            </p:txBody>
          </p:sp>
          <p:sp>
            <p:nvSpPr>
              <p:cNvPr id="247" name="직사각형 246"/>
              <p:cNvSpPr/>
              <p:nvPr/>
            </p:nvSpPr>
            <p:spPr>
              <a:xfrm>
                <a:off x="2965901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arr[3,1,3]</a:t>
                </a:r>
                <a:endParaRPr lang="ko-KR" altLang="en-US" sz="1000" dirty="0"/>
              </a:p>
            </p:txBody>
          </p:sp>
          <p:sp>
            <p:nvSpPr>
              <p:cNvPr id="248" name="직사각형 247"/>
              <p:cNvSpPr/>
              <p:nvPr/>
            </p:nvSpPr>
            <p:spPr>
              <a:xfrm>
                <a:off x="2347170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arr[3,1,2]</a:t>
                </a:r>
                <a:endParaRPr lang="ko-KR" altLang="en-US" sz="1000" dirty="0"/>
              </a:p>
            </p:txBody>
          </p:sp>
          <p:sp>
            <p:nvSpPr>
              <p:cNvPr id="249" name="직사각형 248"/>
              <p:cNvSpPr/>
              <p:nvPr/>
            </p:nvSpPr>
            <p:spPr>
              <a:xfrm>
                <a:off x="1699098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arr[3,1,1]</a:t>
                </a:r>
                <a:endParaRPr lang="ko-KR" altLang="en-US" sz="1000" dirty="0"/>
              </a:p>
            </p:txBody>
          </p:sp>
          <p:sp>
            <p:nvSpPr>
              <p:cNvPr id="250" name="직사각형 249"/>
              <p:cNvSpPr/>
              <p:nvPr/>
            </p:nvSpPr>
            <p:spPr>
              <a:xfrm>
                <a:off x="1051026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arr[3,1,0]</a:t>
                </a:r>
                <a:endParaRPr lang="ko-KR" altLang="en-US" sz="1000" dirty="0"/>
              </a:p>
            </p:txBody>
          </p:sp>
          <p:sp>
            <p:nvSpPr>
              <p:cNvPr id="251" name="직사각형 250"/>
              <p:cNvSpPr/>
              <p:nvPr/>
            </p:nvSpPr>
            <p:spPr>
              <a:xfrm>
                <a:off x="6857997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arr[3,1,9]</a:t>
                </a:r>
                <a:endParaRPr lang="ko-KR" altLang="en-US" sz="1000" dirty="0"/>
              </a:p>
            </p:txBody>
          </p:sp>
          <p:sp>
            <p:nvSpPr>
              <p:cNvPr id="252" name="직사각형 251"/>
              <p:cNvSpPr/>
              <p:nvPr/>
            </p:nvSpPr>
            <p:spPr>
              <a:xfrm>
                <a:off x="6209925" y="479840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arr[3,2,8]</a:t>
                </a:r>
                <a:endParaRPr lang="ko-KR" altLang="en-US" sz="1000" dirty="0"/>
              </a:p>
            </p:txBody>
          </p:sp>
          <p:sp>
            <p:nvSpPr>
              <p:cNvPr id="253" name="직사각형 252"/>
              <p:cNvSpPr/>
              <p:nvPr/>
            </p:nvSpPr>
            <p:spPr>
              <a:xfrm>
                <a:off x="5561853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arr[3,2,7]</a:t>
                </a:r>
                <a:endParaRPr lang="ko-KR" altLang="en-US" sz="1000" dirty="0"/>
              </a:p>
            </p:txBody>
          </p:sp>
          <p:sp>
            <p:nvSpPr>
              <p:cNvPr id="254" name="직사각형 253"/>
              <p:cNvSpPr/>
              <p:nvPr/>
            </p:nvSpPr>
            <p:spPr>
              <a:xfrm>
                <a:off x="4910117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arr[3,2,6]</a:t>
                </a:r>
                <a:endParaRPr lang="ko-KR" altLang="en-US" sz="1000" dirty="0"/>
              </a:p>
            </p:txBody>
          </p:sp>
          <p:sp>
            <p:nvSpPr>
              <p:cNvPr id="255" name="직사각형 254"/>
              <p:cNvSpPr/>
              <p:nvPr/>
            </p:nvSpPr>
            <p:spPr>
              <a:xfrm>
                <a:off x="4262045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arr[3,2,5]</a:t>
                </a:r>
                <a:endParaRPr lang="ko-KR" altLang="en-US" sz="1000" dirty="0"/>
              </a:p>
            </p:txBody>
          </p:sp>
          <p:sp>
            <p:nvSpPr>
              <p:cNvPr id="256" name="직사각형 255"/>
              <p:cNvSpPr/>
              <p:nvPr/>
            </p:nvSpPr>
            <p:spPr>
              <a:xfrm>
                <a:off x="3613973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arr[3,2,4]</a:t>
                </a:r>
                <a:endParaRPr lang="ko-KR" altLang="en-US" sz="1000" dirty="0"/>
              </a:p>
            </p:txBody>
          </p:sp>
          <p:sp>
            <p:nvSpPr>
              <p:cNvPr id="257" name="직사각형 256"/>
              <p:cNvSpPr/>
              <p:nvPr/>
            </p:nvSpPr>
            <p:spPr>
              <a:xfrm>
                <a:off x="2965901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arr[3,2,3]</a:t>
                </a:r>
                <a:endParaRPr lang="ko-KR" altLang="en-US" sz="1000" dirty="0"/>
              </a:p>
            </p:txBody>
          </p:sp>
          <p:sp>
            <p:nvSpPr>
              <p:cNvPr id="258" name="직사각형 257"/>
              <p:cNvSpPr/>
              <p:nvPr/>
            </p:nvSpPr>
            <p:spPr>
              <a:xfrm>
                <a:off x="2347170" y="4798408"/>
                <a:ext cx="648072" cy="286776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arr[3,2,2]</a:t>
                </a:r>
                <a:endParaRPr lang="ko-KR" altLang="en-US" sz="1000" dirty="0"/>
              </a:p>
            </p:txBody>
          </p:sp>
          <p:sp>
            <p:nvSpPr>
              <p:cNvPr id="259" name="직사각형 258"/>
              <p:cNvSpPr/>
              <p:nvPr/>
            </p:nvSpPr>
            <p:spPr>
              <a:xfrm>
                <a:off x="1699098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arr[3,2,1]</a:t>
                </a:r>
                <a:endParaRPr lang="ko-KR" altLang="en-US" sz="1000" dirty="0"/>
              </a:p>
            </p:txBody>
          </p:sp>
          <p:sp>
            <p:nvSpPr>
              <p:cNvPr id="260" name="직사각형 259"/>
              <p:cNvSpPr/>
              <p:nvPr/>
            </p:nvSpPr>
            <p:spPr>
              <a:xfrm>
                <a:off x="1051026" y="4798408"/>
                <a:ext cx="648072" cy="286776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arr[3,2,0]</a:t>
                </a:r>
                <a:endParaRPr lang="ko-KR" altLang="en-US" sz="1000" dirty="0"/>
              </a:p>
            </p:txBody>
          </p:sp>
          <p:sp>
            <p:nvSpPr>
              <p:cNvPr id="261" name="직사각형 260"/>
              <p:cNvSpPr/>
              <p:nvPr/>
            </p:nvSpPr>
            <p:spPr>
              <a:xfrm>
                <a:off x="6857997" y="479840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arr[3,2,9]</a:t>
                </a:r>
                <a:endParaRPr lang="ko-KR" altLang="en-US" sz="10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56666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>
            <a:off x="175848" y="2464890"/>
            <a:ext cx="7330221" cy="1491542"/>
            <a:chOff x="175848" y="2464890"/>
            <a:chExt cx="7330221" cy="1491542"/>
          </a:xfrm>
        </p:grpSpPr>
        <p:sp>
          <p:nvSpPr>
            <p:cNvPr id="27" name="직사각형 26"/>
            <p:cNvSpPr/>
            <p:nvPr/>
          </p:nvSpPr>
          <p:spPr>
            <a:xfrm>
              <a:off x="6209925" y="2495405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 smtClean="0"/>
                <a:t>arr[0][8]</a:t>
              </a:r>
              <a:endParaRPr lang="ko-KR" altLang="en-US" sz="1000" dirty="0"/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5561853" y="249540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 smtClean="0"/>
                <a:t>arr[0][7]</a:t>
              </a:r>
              <a:endParaRPr lang="ko-KR" altLang="en-US" sz="1000" dirty="0"/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4910117" y="249540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 smtClean="0"/>
                <a:t>arr[0][6]</a:t>
              </a:r>
              <a:endParaRPr lang="ko-KR" altLang="en-US" sz="1000" dirty="0"/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4262045" y="249540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 smtClean="0"/>
                <a:t>arr[0][5]</a:t>
              </a:r>
              <a:endParaRPr lang="ko-KR" altLang="en-US" sz="1000" dirty="0"/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3613973" y="249540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 smtClean="0"/>
                <a:t>arr[0][4]</a:t>
              </a:r>
              <a:endParaRPr lang="ko-KR" altLang="en-US" sz="1000" dirty="0"/>
            </a:p>
          </p:txBody>
        </p:sp>
        <p:sp>
          <p:nvSpPr>
            <p:cNvPr id="32" name="직사각형 31"/>
            <p:cNvSpPr/>
            <p:nvPr/>
          </p:nvSpPr>
          <p:spPr>
            <a:xfrm>
              <a:off x="2965901" y="249540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 smtClean="0"/>
                <a:t>arr[0][3]</a:t>
              </a:r>
              <a:endParaRPr lang="ko-KR" altLang="en-US" sz="1000" dirty="0"/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2347170" y="2495405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 smtClean="0"/>
                <a:t>arr[0][2]</a:t>
              </a:r>
              <a:endParaRPr lang="ko-KR" altLang="en-US" sz="1000" dirty="0"/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1699098" y="249540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 smtClean="0"/>
                <a:t>arr[0][1]</a:t>
              </a:r>
              <a:endParaRPr lang="ko-KR" altLang="en-US" sz="1000" dirty="0"/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1051026" y="2495405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 smtClean="0"/>
                <a:t>arr[0][0]</a:t>
              </a:r>
              <a:endParaRPr lang="ko-KR" altLang="en-US" sz="1000" dirty="0"/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6857997" y="2495405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 smtClean="0"/>
                <a:t>arr[0][9]</a:t>
              </a:r>
              <a:endParaRPr lang="ko-KR" altLang="en-US" sz="1000" dirty="0"/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6209925" y="2782182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 smtClean="0"/>
                <a:t>arr[1][8]</a:t>
              </a:r>
              <a:endParaRPr lang="ko-KR" altLang="en-US" sz="1000" dirty="0"/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5561853" y="2782183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 smtClean="0"/>
                <a:t>arr[1][7]</a:t>
              </a:r>
              <a:endParaRPr lang="ko-KR" altLang="en-US" sz="1000" dirty="0"/>
            </a:p>
          </p:txBody>
        </p:sp>
        <p:sp>
          <p:nvSpPr>
            <p:cNvPr id="44" name="직사각형 43"/>
            <p:cNvSpPr/>
            <p:nvPr/>
          </p:nvSpPr>
          <p:spPr>
            <a:xfrm>
              <a:off x="4910117" y="2782183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 smtClean="0"/>
                <a:t>arr[1][6]</a:t>
              </a:r>
              <a:endParaRPr lang="ko-KR" altLang="en-US" sz="1000" dirty="0"/>
            </a:p>
          </p:txBody>
        </p:sp>
        <p:sp>
          <p:nvSpPr>
            <p:cNvPr id="46" name="직사각형 45"/>
            <p:cNvSpPr/>
            <p:nvPr/>
          </p:nvSpPr>
          <p:spPr>
            <a:xfrm>
              <a:off x="4262045" y="2782183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 smtClean="0"/>
                <a:t>arr[1][5]</a:t>
              </a:r>
              <a:endParaRPr lang="ko-KR" altLang="en-US" sz="1000" dirty="0"/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3613973" y="2782183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 smtClean="0"/>
                <a:t>arr[1][4]</a:t>
              </a:r>
              <a:endParaRPr lang="ko-KR" altLang="en-US" sz="1000" dirty="0"/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2965901" y="2782183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 smtClean="0"/>
                <a:t>arr[1][3]</a:t>
              </a:r>
              <a:endParaRPr lang="ko-KR" altLang="en-US" sz="1000" dirty="0"/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2347170" y="2782182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 smtClean="0"/>
                <a:t>arr[1][2]</a:t>
              </a:r>
              <a:endParaRPr lang="ko-KR" altLang="en-US" sz="1000" dirty="0"/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1699098" y="2782183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 smtClean="0"/>
                <a:t>arr[1][1]</a:t>
              </a:r>
              <a:endParaRPr lang="ko-KR" altLang="en-US" sz="1000" dirty="0"/>
            </a:p>
          </p:txBody>
        </p:sp>
        <p:sp>
          <p:nvSpPr>
            <p:cNvPr id="63" name="직사각형 62"/>
            <p:cNvSpPr/>
            <p:nvPr/>
          </p:nvSpPr>
          <p:spPr>
            <a:xfrm>
              <a:off x="1051026" y="2782182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 smtClean="0"/>
                <a:t>arr[1][0]</a:t>
              </a:r>
              <a:endParaRPr lang="ko-KR" altLang="en-US" sz="1000" dirty="0"/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5561853" y="307021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 smtClean="0"/>
                <a:t>arr[2][7]</a:t>
              </a:r>
              <a:endParaRPr lang="ko-KR" altLang="en-US" sz="1000" dirty="0"/>
            </a:p>
          </p:txBody>
        </p:sp>
        <p:sp>
          <p:nvSpPr>
            <p:cNvPr id="67" name="직사각형 66"/>
            <p:cNvSpPr/>
            <p:nvPr/>
          </p:nvSpPr>
          <p:spPr>
            <a:xfrm>
              <a:off x="4910117" y="307021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 smtClean="0"/>
                <a:t>arr[2][6]</a:t>
              </a:r>
              <a:endParaRPr lang="ko-KR" altLang="en-US" sz="1000" dirty="0"/>
            </a:p>
          </p:txBody>
        </p:sp>
        <p:sp>
          <p:nvSpPr>
            <p:cNvPr id="68" name="직사각형 67"/>
            <p:cNvSpPr/>
            <p:nvPr/>
          </p:nvSpPr>
          <p:spPr>
            <a:xfrm>
              <a:off x="4262045" y="307021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 smtClean="0"/>
                <a:t>arr[2][5]</a:t>
              </a:r>
              <a:endParaRPr lang="ko-KR" altLang="en-US" sz="1000" dirty="0"/>
            </a:p>
          </p:txBody>
        </p:sp>
        <p:sp>
          <p:nvSpPr>
            <p:cNvPr id="69" name="직사각형 68"/>
            <p:cNvSpPr/>
            <p:nvPr/>
          </p:nvSpPr>
          <p:spPr>
            <a:xfrm>
              <a:off x="3613973" y="307021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 smtClean="0"/>
                <a:t>arr[2][4]</a:t>
              </a:r>
              <a:endParaRPr lang="ko-KR" altLang="en-US" sz="1000" dirty="0"/>
            </a:p>
          </p:txBody>
        </p:sp>
        <p:sp>
          <p:nvSpPr>
            <p:cNvPr id="70" name="직사각형 69"/>
            <p:cNvSpPr/>
            <p:nvPr/>
          </p:nvSpPr>
          <p:spPr>
            <a:xfrm>
              <a:off x="2965901" y="307021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 smtClean="0"/>
                <a:t>arr[2][3]</a:t>
              </a:r>
              <a:endParaRPr lang="ko-KR" altLang="en-US" sz="1000" dirty="0"/>
            </a:p>
          </p:txBody>
        </p:sp>
        <p:sp>
          <p:nvSpPr>
            <p:cNvPr id="71" name="직사각형 70"/>
            <p:cNvSpPr/>
            <p:nvPr/>
          </p:nvSpPr>
          <p:spPr>
            <a:xfrm>
              <a:off x="2347170" y="3070215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 smtClean="0"/>
                <a:t>arr[2][2]</a:t>
              </a:r>
              <a:endParaRPr lang="ko-KR" altLang="en-US" sz="1000" dirty="0"/>
            </a:p>
          </p:txBody>
        </p:sp>
        <p:sp>
          <p:nvSpPr>
            <p:cNvPr id="72" name="직사각형 71"/>
            <p:cNvSpPr/>
            <p:nvPr/>
          </p:nvSpPr>
          <p:spPr>
            <a:xfrm>
              <a:off x="1699098" y="307021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 smtClean="0"/>
                <a:t>arr[2][1]</a:t>
              </a:r>
              <a:endParaRPr lang="ko-KR" altLang="en-US" sz="1000" dirty="0"/>
            </a:p>
          </p:txBody>
        </p:sp>
        <p:sp>
          <p:nvSpPr>
            <p:cNvPr id="73" name="직사각형 72"/>
            <p:cNvSpPr/>
            <p:nvPr/>
          </p:nvSpPr>
          <p:spPr>
            <a:xfrm>
              <a:off x="1051026" y="3070215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 smtClean="0"/>
                <a:t>arr[2][0]</a:t>
              </a:r>
              <a:endParaRPr lang="ko-KR" altLang="en-US" sz="1000" dirty="0"/>
            </a:p>
          </p:txBody>
        </p:sp>
        <p:sp>
          <p:nvSpPr>
            <p:cNvPr id="267" name="직사각형 266"/>
            <p:cNvSpPr/>
            <p:nvPr/>
          </p:nvSpPr>
          <p:spPr>
            <a:xfrm>
              <a:off x="2343506" y="3356991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 smtClean="0"/>
                <a:t>arr[3][2]</a:t>
              </a:r>
              <a:endParaRPr lang="ko-KR" altLang="en-US" sz="1000" dirty="0"/>
            </a:p>
          </p:txBody>
        </p:sp>
        <p:sp>
          <p:nvSpPr>
            <p:cNvPr id="268" name="직사각형 267"/>
            <p:cNvSpPr/>
            <p:nvPr/>
          </p:nvSpPr>
          <p:spPr>
            <a:xfrm>
              <a:off x="1695434" y="3356992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 smtClean="0"/>
                <a:t>arr[3][1]</a:t>
              </a:r>
              <a:endParaRPr lang="ko-KR" altLang="en-US" sz="1000" dirty="0"/>
            </a:p>
          </p:txBody>
        </p:sp>
        <p:sp>
          <p:nvSpPr>
            <p:cNvPr id="269" name="직사각형 268"/>
            <p:cNvSpPr/>
            <p:nvPr/>
          </p:nvSpPr>
          <p:spPr>
            <a:xfrm>
              <a:off x="1047362" y="3356991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 smtClean="0"/>
                <a:t>arr[3][0]</a:t>
              </a:r>
              <a:endParaRPr lang="ko-KR" altLang="en-US" sz="1000" dirty="0"/>
            </a:p>
          </p:txBody>
        </p:sp>
        <p:sp>
          <p:nvSpPr>
            <p:cNvPr id="270" name="직사각형 269"/>
            <p:cNvSpPr/>
            <p:nvPr/>
          </p:nvSpPr>
          <p:spPr>
            <a:xfrm>
              <a:off x="3610309" y="3643768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 smtClean="0"/>
                <a:t>arr[4][4]</a:t>
              </a:r>
              <a:endParaRPr lang="ko-KR" altLang="en-US" sz="1000" dirty="0"/>
            </a:p>
          </p:txBody>
        </p:sp>
        <p:sp>
          <p:nvSpPr>
            <p:cNvPr id="271" name="직사각형 270"/>
            <p:cNvSpPr/>
            <p:nvPr/>
          </p:nvSpPr>
          <p:spPr>
            <a:xfrm>
              <a:off x="2962237" y="3643768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 smtClean="0"/>
                <a:t>arr[4][3]</a:t>
              </a:r>
              <a:endParaRPr lang="ko-KR" altLang="en-US" sz="1000" dirty="0"/>
            </a:p>
          </p:txBody>
        </p:sp>
        <p:sp>
          <p:nvSpPr>
            <p:cNvPr id="272" name="직사각형 271"/>
            <p:cNvSpPr/>
            <p:nvPr/>
          </p:nvSpPr>
          <p:spPr>
            <a:xfrm>
              <a:off x="2343506" y="3643767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 smtClean="0"/>
                <a:t>arr[4][2]</a:t>
              </a:r>
              <a:endParaRPr lang="ko-KR" altLang="en-US" sz="1000" dirty="0"/>
            </a:p>
          </p:txBody>
        </p:sp>
        <p:sp>
          <p:nvSpPr>
            <p:cNvPr id="273" name="직사각형 272"/>
            <p:cNvSpPr/>
            <p:nvPr/>
          </p:nvSpPr>
          <p:spPr>
            <a:xfrm>
              <a:off x="1695434" y="3643768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 smtClean="0"/>
                <a:t>arr[4][1]</a:t>
              </a:r>
              <a:endParaRPr lang="ko-KR" altLang="en-US" sz="1000" dirty="0"/>
            </a:p>
          </p:txBody>
        </p:sp>
        <p:sp>
          <p:nvSpPr>
            <p:cNvPr id="274" name="직사각형 273"/>
            <p:cNvSpPr/>
            <p:nvPr/>
          </p:nvSpPr>
          <p:spPr>
            <a:xfrm>
              <a:off x="1047362" y="3643767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 smtClean="0"/>
                <a:t>arr[4][0]</a:t>
              </a:r>
              <a:endParaRPr lang="ko-KR" altLang="en-US" sz="1000" dirty="0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175848" y="2464890"/>
              <a:ext cx="8715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/>
                <a:t>i</a:t>
              </a:r>
              <a:r>
                <a:rPr lang="en-US" altLang="ko-KR" sz="1600" dirty="0" smtClean="0"/>
                <a:t>nt [10]</a:t>
              </a:r>
              <a:endParaRPr lang="ko-KR" altLang="en-US" sz="1600" dirty="0"/>
            </a:p>
          </p:txBody>
        </p:sp>
        <p:sp>
          <p:nvSpPr>
            <p:cNvPr id="275" name="TextBox 274"/>
            <p:cNvSpPr txBox="1"/>
            <p:nvPr/>
          </p:nvSpPr>
          <p:spPr>
            <a:xfrm>
              <a:off x="175848" y="2756922"/>
              <a:ext cx="8715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/>
                <a:t>i</a:t>
              </a:r>
              <a:r>
                <a:rPr lang="en-US" altLang="ko-KR" sz="1600" dirty="0" smtClean="0"/>
                <a:t>nt [9]</a:t>
              </a:r>
              <a:endParaRPr lang="ko-KR" altLang="en-US" sz="1600" dirty="0"/>
            </a:p>
          </p:txBody>
        </p:sp>
        <p:sp>
          <p:nvSpPr>
            <p:cNvPr id="276" name="TextBox 275"/>
            <p:cNvSpPr txBox="1"/>
            <p:nvPr/>
          </p:nvSpPr>
          <p:spPr>
            <a:xfrm>
              <a:off x="186738" y="3044326"/>
              <a:ext cx="8715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/>
                <a:t>i</a:t>
              </a:r>
              <a:r>
                <a:rPr lang="en-US" altLang="ko-KR" sz="1600" dirty="0" smtClean="0"/>
                <a:t>nt [8]</a:t>
              </a:r>
              <a:endParaRPr lang="ko-KR" altLang="en-US" sz="1600" dirty="0"/>
            </a:p>
          </p:txBody>
        </p:sp>
        <p:sp>
          <p:nvSpPr>
            <p:cNvPr id="277" name="TextBox 276"/>
            <p:cNvSpPr txBox="1"/>
            <p:nvPr/>
          </p:nvSpPr>
          <p:spPr>
            <a:xfrm>
              <a:off x="186738" y="3331102"/>
              <a:ext cx="8715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/>
                <a:t>i</a:t>
              </a:r>
              <a:r>
                <a:rPr lang="en-US" altLang="ko-KR" sz="1600" dirty="0" smtClean="0"/>
                <a:t>nt [3]</a:t>
              </a:r>
              <a:endParaRPr lang="ko-KR" altLang="en-US" sz="1600" dirty="0"/>
            </a:p>
          </p:txBody>
        </p:sp>
        <p:sp>
          <p:nvSpPr>
            <p:cNvPr id="278" name="TextBox 277"/>
            <p:cNvSpPr txBox="1"/>
            <p:nvPr/>
          </p:nvSpPr>
          <p:spPr>
            <a:xfrm>
              <a:off x="210887" y="3617878"/>
              <a:ext cx="8715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/>
                <a:t>i</a:t>
              </a:r>
              <a:r>
                <a:rPr lang="en-US" altLang="ko-KR" sz="1600" dirty="0" smtClean="0"/>
                <a:t>nt [5]</a:t>
              </a:r>
              <a:endParaRPr lang="ko-KR" altLang="en-US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83007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그룹 29"/>
          <p:cNvGrpSpPr/>
          <p:nvPr/>
        </p:nvGrpSpPr>
        <p:grpSpPr>
          <a:xfrm>
            <a:off x="827584" y="612845"/>
            <a:ext cx="7632848" cy="5355312"/>
            <a:chOff x="827584" y="612845"/>
            <a:chExt cx="7632848" cy="5355312"/>
          </a:xfrm>
        </p:grpSpPr>
        <p:sp>
          <p:nvSpPr>
            <p:cNvPr id="4" name="직사각형 3"/>
            <p:cNvSpPr/>
            <p:nvPr/>
          </p:nvSpPr>
          <p:spPr>
            <a:xfrm>
              <a:off x="2286000" y="612845"/>
              <a:ext cx="6174432" cy="53553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dirty="0"/>
                <a:t>int i = 2;</a:t>
              </a:r>
            </a:p>
            <a:p>
              <a:r>
                <a:rPr lang="en-US" altLang="ko-KR" dirty="0"/>
                <a:t>while (true)</a:t>
              </a:r>
            </a:p>
            <a:p>
              <a:r>
                <a:rPr lang="en-US" altLang="ko-KR" dirty="0"/>
                <a:t>{</a:t>
              </a:r>
            </a:p>
            <a:p>
              <a:r>
                <a:rPr lang="en-US" altLang="ko-KR" dirty="0"/>
                <a:t>    int j = 1;</a:t>
              </a:r>
            </a:p>
            <a:p>
              <a:r>
                <a:rPr lang="en-US" altLang="ko-KR" dirty="0"/>
                <a:t>    while (true)</a:t>
              </a:r>
            </a:p>
            <a:p>
              <a:r>
                <a:rPr lang="ko-KR" altLang="en-US" dirty="0"/>
                <a:t>    </a:t>
              </a:r>
              <a:r>
                <a:rPr lang="en-US" altLang="ko-KR" dirty="0"/>
                <a:t>{</a:t>
              </a:r>
            </a:p>
            <a:p>
              <a:r>
                <a:rPr lang="en-US" altLang="ko-KR" dirty="0"/>
                <a:t>        Console.WriteLine(i + " * " + j + " = " + (i * j));</a:t>
              </a:r>
            </a:p>
            <a:p>
              <a:endParaRPr lang="ko-KR" altLang="en-US" dirty="0"/>
            </a:p>
            <a:p>
              <a:r>
                <a:rPr lang="en-US" altLang="ko-KR" dirty="0"/>
                <a:t>        if (++j &gt; 9)</a:t>
              </a:r>
            </a:p>
            <a:p>
              <a:r>
                <a:rPr lang="ko-KR" altLang="en-US" dirty="0"/>
                <a:t>        </a:t>
              </a:r>
              <a:r>
                <a:rPr lang="en-US" altLang="ko-KR" dirty="0"/>
                <a:t>{</a:t>
              </a:r>
            </a:p>
            <a:p>
              <a:r>
                <a:rPr lang="en-US" altLang="ko-KR" dirty="0"/>
                <a:t>            break;</a:t>
              </a:r>
            </a:p>
            <a:p>
              <a:r>
                <a:rPr lang="ko-KR" altLang="en-US" dirty="0"/>
                <a:t>        </a:t>
              </a:r>
              <a:r>
                <a:rPr lang="en-US" altLang="ko-KR" dirty="0"/>
                <a:t>}</a:t>
              </a:r>
            </a:p>
            <a:p>
              <a:r>
                <a:rPr lang="ko-KR" altLang="en-US" dirty="0"/>
                <a:t>    </a:t>
              </a:r>
              <a:r>
                <a:rPr lang="en-US" altLang="ko-KR" dirty="0"/>
                <a:t>}</a:t>
              </a:r>
            </a:p>
            <a:p>
              <a:endParaRPr lang="ko-KR" altLang="en-US" dirty="0"/>
            </a:p>
            <a:p>
              <a:r>
                <a:rPr lang="en-US" altLang="ko-KR" dirty="0"/>
                <a:t>    if (++i &gt; 9)</a:t>
              </a:r>
            </a:p>
            <a:p>
              <a:r>
                <a:rPr lang="ko-KR" altLang="en-US" dirty="0"/>
                <a:t>    </a:t>
              </a:r>
              <a:r>
                <a:rPr lang="en-US" altLang="ko-KR" dirty="0"/>
                <a:t>{</a:t>
              </a:r>
            </a:p>
            <a:p>
              <a:r>
                <a:rPr lang="en-US" altLang="ko-KR" dirty="0"/>
                <a:t>        break;</a:t>
              </a:r>
            </a:p>
            <a:p>
              <a:r>
                <a:rPr lang="ko-KR" altLang="en-US" dirty="0"/>
                <a:t>    </a:t>
              </a:r>
              <a:r>
                <a:rPr lang="en-US" altLang="ko-KR" dirty="0"/>
                <a:t>}</a:t>
              </a:r>
            </a:p>
            <a:p>
              <a:r>
                <a:rPr lang="en-US" altLang="ko-KR" dirty="0"/>
                <a:t>}</a:t>
              </a:r>
              <a:endParaRPr lang="ko-KR" altLang="en-US" dirty="0"/>
            </a:p>
          </p:txBody>
        </p:sp>
        <p:cxnSp>
          <p:nvCxnSpPr>
            <p:cNvPr id="6" name="직선 연결선 5"/>
            <p:cNvCxnSpPr/>
            <p:nvPr/>
          </p:nvCxnSpPr>
          <p:spPr>
            <a:xfrm flipH="1">
              <a:off x="1763688" y="1916832"/>
              <a:ext cx="79208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직선 연결선 6"/>
            <p:cNvCxnSpPr/>
            <p:nvPr/>
          </p:nvCxnSpPr>
          <p:spPr>
            <a:xfrm flipH="1">
              <a:off x="1763688" y="4077072"/>
              <a:ext cx="79208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/>
            <p:cNvCxnSpPr/>
            <p:nvPr/>
          </p:nvCxnSpPr>
          <p:spPr>
            <a:xfrm>
              <a:off x="1763688" y="1916832"/>
              <a:ext cx="0" cy="21602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/>
            <p:cNvCxnSpPr/>
            <p:nvPr/>
          </p:nvCxnSpPr>
          <p:spPr>
            <a:xfrm flipH="1">
              <a:off x="827584" y="1077611"/>
              <a:ext cx="145841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 flipH="1">
              <a:off x="827584" y="5744273"/>
              <a:ext cx="133214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/>
            <p:cNvCxnSpPr/>
            <p:nvPr/>
          </p:nvCxnSpPr>
          <p:spPr>
            <a:xfrm>
              <a:off x="827584" y="1077611"/>
              <a:ext cx="0" cy="465564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화살표 연결선 22"/>
            <p:cNvCxnSpPr/>
            <p:nvPr/>
          </p:nvCxnSpPr>
          <p:spPr>
            <a:xfrm flipH="1">
              <a:off x="1763688" y="3573016"/>
              <a:ext cx="144016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직선 화살표 연결선 25"/>
            <p:cNvCxnSpPr/>
            <p:nvPr/>
          </p:nvCxnSpPr>
          <p:spPr>
            <a:xfrm flipH="1">
              <a:off x="827584" y="5229200"/>
              <a:ext cx="2016224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67657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그룹 63"/>
          <p:cNvGrpSpPr/>
          <p:nvPr/>
        </p:nvGrpSpPr>
        <p:grpSpPr>
          <a:xfrm>
            <a:off x="790428" y="260648"/>
            <a:ext cx="6011517" cy="5256584"/>
            <a:chOff x="790428" y="260648"/>
            <a:chExt cx="6011517" cy="5256584"/>
          </a:xfrm>
        </p:grpSpPr>
        <p:sp>
          <p:nvSpPr>
            <p:cNvPr id="2" name="직사각형 1"/>
            <p:cNvSpPr/>
            <p:nvPr/>
          </p:nvSpPr>
          <p:spPr>
            <a:xfrm>
              <a:off x="2697489" y="260648"/>
              <a:ext cx="1944216" cy="432048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N = 1,Sum = 0</a:t>
              </a:r>
              <a:endParaRPr lang="ko-KR" altLang="en-US" dirty="0"/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5361785" y="3500429"/>
              <a:ext cx="1440160" cy="432048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N = N + 1</a:t>
              </a:r>
              <a:endParaRPr lang="ko-KR" altLang="en-US" dirty="0"/>
            </a:p>
          </p:txBody>
        </p:sp>
        <p:sp>
          <p:nvSpPr>
            <p:cNvPr id="3" name="순서도: 판단 2"/>
            <p:cNvSpPr/>
            <p:nvPr/>
          </p:nvSpPr>
          <p:spPr>
            <a:xfrm>
              <a:off x="2841505" y="1340768"/>
              <a:ext cx="1656184" cy="1008112"/>
            </a:xfrm>
            <a:prstGeom prst="flowChartDecision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 smtClean="0"/>
                <a:t>N &lt; 1,000</a:t>
              </a:r>
              <a:endParaRPr lang="ko-KR" altLang="en-US" sz="1100" dirty="0"/>
            </a:p>
          </p:txBody>
        </p:sp>
        <p:cxnSp>
          <p:nvCxnSpPr>
            <p:cNvPr id="8" name="직선 화살표 연결선 7"/>
            <p:cNvCxnSpPr>
              <a:stCxn id="3" idx="2"/>
            </p:cNvCxnSpPr>
            <p:nvPr/>
          </p:nvCxnSpPr>
          <p:spPr>
            <a:xfrm>
              <a:off x="3669597" y="2348880"/>
              <a:ext cx="0" cy="86409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7" name="직선 화살표 연결선 16"/>
            <p:cNvCxnSpPr>
              <a:stCxn id="16" idx="0"/>
            </p:cNvCxnSpPr>
            <p:nvPr/>
          </p:nvCxnSpPr>
          <p:spPr>
            <a:xfrm flipV="1">
              <a:off x="6081865" y="911921"/>
              <a:ext cx="0" cy="2588508"/>
            </a:xfrm>
            <a:prstGeom prst="straightConnector1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0" name="직선 화살표 연결선 19"/>
            <p:cNvCxnSpPr/>
            <p:nvPr/>
          </p:nvCxnSpPr>
          <p:spPr>
            <a:xfrm flipH="1">
              <a:off x="3669597" y="911921"/>
              <a:ext cx="2412268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4" name="직선 화살표 연결선 23"/>
            <p:cNvCxnSpPr>
              <a:stCxn id="2" idx="2"/>
              <a:endCxn id="3" idx="0"/>
            </p:cNvCxnSpPr>
            <p:nvPr/>
          </p:nvCxnSpPr>
          <p:spPr>
            <a:xfrm>
              <a:off x="3669597" y="692696"/>
              <a:ext cx="0" cy="648072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4551695" y="3315763"/>
              <a:ext cx="8100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거짓</a:t>
              </a:r>
              <a:endParaRPr lang="ko-KR" altLang="en-US" dirty="0"/>
            </a:p>
          </p:txBody>
        </p:sp>
        <p:sp>
          <p:nvSpPr>
            <p:cNvPr id="33" name="순서도: 판단 32"/>
            <p:cNvSpPr/>
            <p:nvPr/>
          </p:nvSpPr>
          <p:spPr>
            <a:xfrm>
              <a:off x="2841505" y="3212397"/>
              <a:ext cx="1656184" cy="1008112"/>
            </a:xfrm>
            <a:prstGeom prst="flowChartDecision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 smtClean="0"/>
                <a:t>3 </a:t>
              </a:r>
              <a:r>
                <a:rPr lang="ko-KR" altLang="en-US" sz="1100" dirty="0" smtClean="0"/>
                <a:t>또는 </a:t>
              </a:r>
              <a:r>
                <a:rPr lang="en-US" altLang="ko-KR" sz="1100" dirty="0" smtClean="0"/>
                <a:t>5</a:t>
              </a:r>
              <a:r>
                <a:rPr lang="ko-KR" altLang="en-US" sz="1100" dirty="0" smtClean="0"/>
                <a:t>의 배수</a:t>
              </a:r>
              <a:endParaRPr lang="ko-KR" altLang="en-US" sz="1100" dirty="0"/>
            </a:p>
          </p:txBody>
        </p:sp>
        <p:cxnSp>
          <p:nvCxnSpPr>
            <p:cNvPr id="37" name="직선 화살표 연결선 36"/>
            <p:cNvCxnSpPr>
              <a:stCxn id="33" idx="3"/>
              <a:endCxn id="16" idx="1"/>
            </p:cNvCxnSpPr>
            <p:nvPr/>
          </p:nvCxnSpPr>
          <p:spPr>
            <a:xfrm>
              <a:off x="4497689" y="3716453"/>
              <a:ext cx="86409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sp>
          <p:nvSpPr>
            <p:cNvPr id="40" name="직사각형 39"/>
            <p:cNvSpPr/>
            <p:nvPr/>
          </p:nvSpPr>
          <p:spPr>
            <a:xfrm>
              <a:off x="2949517" y="5085184"/>
              <a:ext cx="1440160" cy="432048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Sum = Sum + N</a:t>
              </a:r>
              <a:endParaRPr lang="ko-KR" altLang="en-US" sz="1200" dirty="0"/>
            </a:p>
          </p:txBody>
        </p:sp>
        <p:cxnSp>
          <p:nvCxnSpPr>
            <p:cNvPr id="41" name="직선 화살표 연결선 40"/>
            <p:cNvCxnSpPr>
              <a:stCxn id="33" idx="2"/>
              <a:endCxn id="40" idx="0"/>
            </p:cNvCxnSpPr>
            <p:nvPr/>
          </p:nvCxnSpPr>
          <p:spPr>
            <a:xfrm>
              <a:off x="3669597" y="4220509"/>
              <a:ext cx="0" cy="864675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sp>
          <p:nvSpPr>
            <p:cNvPr id="45" name="TextBox 44"/>
            <p:cNvSpPr txBox="1"/>
            <p:nvPr/>
          </p:nvSpPr>
          <p:spPr>
            <a:xfrm>
              <a:off x="3741605" y="4468180"/>
              <a:ext cx="8100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참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3741605" y="2596262"/>
              <a:ext cx="8100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참</a:t>
              </a:r>
            </a:p>
          </p:txBody>
        </p:sp>
        <p:cxnSp>
          <p:nvCxnSpPr>
            <p:cNvPr id="47" name="직선 화살표 연결선 46"/>
            <p:cNvCxnSpPr>
              <a:stCxn id="40" idx="3"/>
            </p:cNvCxnSpPr>
            <p:nvPr/>
          </p:nvCxnSpPr>
          <p:spPr>
            <a:xfrm>
              <a:off x="4389677" y="5301208"/>
              <a:ext cx="1692188" cy="0"/>
            </a:xfrm>
            <a:prstGeom prst="straightConnector1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0" name="직선 화살표 연결선 49"/>
            <p:cNvCxnSpPr>
              <a:endCxn id="16" idx="2"/>
            </p:cNvCxnSpPr>
            <p:nvPr/>
          </p:nvCxnSpPr>
          <p:spPr>
            <a:xfrm flipH="1" flipV="1">
              <a:off x="6081865" y="3932477"/>
              <a:ext cx="1" cy="136873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3" name="직선 화살표 연결선 52"/>
            <p:cNvCxnSpPr>
              <a:endCxn id="3" idx="1"/>
            </p:cNvCxnSpPr>
            <p:nvPr/>
          </p:nvCxnSpPr>
          <p:spPr>
            <a:xfrm>
              <a:off x="1618520" y="1844824"/>
              <a:ext cx="1222985" cy="0"/>
            </a:xfrm>
            <a:prstGeom prst="straightConnector1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sp>
          <p:nvSpPr>
            <p:cNvPr id="57" name="순서도: 천공 테이프 56"/>
            <p:cNvSpPr/>
            <p:nvPr/>
          </p:nvSpPr>
          <p:spPr>
            <a:xfrm>
              <a:off x="790428" y="4059736"/>
              <a:ext cx="1656184" cy="792088"/>
            </a:xfrm>
            <a:prstGeom prst="flowChartPunchedTape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Print Sum</a:t>
              </a:r>
              <a:endParaRPr lang="ko-KR" altLang="en-US" dirty="0"/>
            </a:p>
          </p:txBody>
        </p:sp>
        <p:cxnSp>
          <p:nvCxnSpPr>
            <p:cNvPr id="60" name="직선 화살표 연결선 59"/>
            <p:cNvCxnSpPr>
              <a:endCxn id="57" idx="0"/>
            </p:cNvCxnSpPr>
            <p:nvPr/>
          </p:nvCxnSpPr>
          <p:spPr>
            <a:xfrm>
              <a:off x="1618520" y="1844824"/>
              <a:ext cx="0" cy="229412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sp>
          <p:nvSpPr>
            <p:cNvPr id="63" name="TextBox 62"/>
            <p:cNvSpPr txBox="1"/>
            <p:nvPr/>
          </p:nvSpPr>
          <p:spPr>
            <a:xfrm>
              <a:off x="1824967" y="1475492"/>
              <a:ext cx="8100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거짓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613170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그룹 43"/>
          <p:cNvGrpSpPr/>
          <p:nvPr/>
        </p:nvGrpSpPr>
        <p:grpSpPr>
          <a:xfrm>
            <a:off x="1259632" y="476672"/>
            <a:ext cx="4028931" cy="4038600"/>
            <a:chOff x="1259632" y="476672"/>
            <a:chExt cx="4028931" cy="4038600"/>
          </a:xfrm>
        </p:grpSpPr>
        <p:sp>
          <p:nvSpPr>
            <p:cNvPr id="6" name="직사각형 5"/>
            <p:cNvSpPr/>
            <p:nvPr/>
          </p:nvSpPr>
          <p:spPr>
            <a:xfrm>
              <a:off x="3488363" y="1488285"/>
              <a:ext cx="1800200" cy="576064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 smtClean="0"/>
                <a:t>허클베리 핀의 모험</a:t>
              </a:r>
              <a:endParaRPr lang="ko-KR" altLang="en-US" sz="1200" dirty="0"/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3488363" y="2211866"/>
              <a:ext cx="1800200" cy="576064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 smtClean="0"/>
                <a:t>걸리버 여행기</a:t>
              </a:r>
              <a:endParaRPr lang="ko-KR" altLang="en-US" sz="1200" dirty="0"/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3484846" y="2928445"/>
              <a:ext cx="1800200" cy="576064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 smtClean="0"/>
                <a:t>이상한 나라의 앨리스</a:t>
              </a:r>
              <a:endParaRPr lang="ko-KR" altLang="en-US" sz="1200" dirty="0"/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9632" y="476672"/>
              <a:ext cx="1200150" cy="4038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10" name="직선 화살표 연결선 9"/>
            <p:cNvCxnSpPr>
              <a:stCxn id="6" idx="1"/>
            </p:cNvCxnSpPr>
            <p:nvPr/>
          </p:nvCxnSpPr>
          <p:spPr>
            <a:xfrm flipH="1">
              <a:off x="2612182" y="1776317"/>
              <a:ext cx="876181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4" name="직선 화살표 연결선 33"/>
            <p:cNvCxnSpPr/>
            <p:nvPr/>
          </p:nvCxnSpPr>
          <p:spPr>
            <a:xfrm flipH="1" flipV="1">
              <a:off x="2612182" y="2495972"/>
              <a:ext cx="807692" cy="392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6" name="직선 화살표 연결선 35"/>
            <p:cNvCxnSpPr>
              <a:stCxn id="27" idx="1"/>
            </p:cNvCxnSpPr>
            <p:nvPr/>
          </p:nvCxnSpPr>
          <p:spPr>
            <a:xfrm flipH="1">
              <a:off x="2612182" y="3216477"/>
              <a:ext cx="872664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48" name="직선 화살표 연결선 47"/>
            <p:cNvCxnSpPr/>
            <p:nvPr/>
          </p:nvCxnSpPr>
          <p:spPr>
            <a:xfrm flipV="1">
              <a:off x="2612182" y="764705"/>
              <a:ext cx="0" cy="2451772"/>
            </a:xfrm>
            <a:prstGeom prst="straightConnector1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4" name="직선 화살표 연결선 53"/>
            <p:cNvCxnSpPr/>
            <p:nvPr/>
          </p:nvCxnSpPr>
          <p:spPr>
            <a:xfrm flipH="1">
              <a:off x="2478892" y="764705"/>
              <a:ext cx="133290" cy="0"/>
            </a:xfrm>
            <a:prstGeom prst="straightConnector1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38509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1981821" y="3158793"/>
            <a:ext cx="3585816" cy="1512168"/>
            <a:chOff x="1981821" y="3158793"/>
            <a:chExt cx="3585816" cy="1512168"/>
          </a:xfrm>
        </p:grpSpPr>
        <p:sp>
          <p:nvSpPr>
            <p:cNvPr id="29" name="TextBox 28"/>
            <p:cNvSpPr txBox="1"/>
            <p:nvPr/>
          </p:nvSpPr>
          <p:spPr>
            <a:xfrm>
              <a:off x="2140330" y="3158793"/>
              <a:ext cx="22322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u="sng" dirty="0" smtClean="0"/>
                <a:t>short</a:t>
              </a:r>
              <a:r>
                <a:rPr lang="en-US" altLang="ko-KR" dirty="0" smtClean="0"/>
                <a:t>     </a:t>
              </a:r>
              <a:r>
                <a:rPr lang="en-US" altLang="ko-KR" u="sng" dirty="0" smtClean="0"/>
                <a:t>var</a:t>
              </a:r>
              <a:r>
                <a:rPr lang="en-US" altLang="ko-KR" dirty="0" smtClean="0"/>
                <a:t>;</a:t>
              </a:r>
              <a:endParaRPr lang="ko-KR" altLang="en-US" dirty="0"/>
            </a:p>
          </p:txBody>
        </p:sp>
        <p:cxnSp>
          <p:nvCxnSpPr>
            <p:cNvPr id="37" name="직선 연결선 36"/>
            <p:cNvCxnSpPr/>
            <p:nvPr/>
          </p:nvCxnSpPr>
          <p:spPr>
            <a:xfrm>
              <a:off x="2356354" y="3477332"/>
              <a:ext cx="0" cy="42012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TextBox 42"/>
            <p:cNvSpPr txBox="1"/>
            <p:nvPr/>
          </p:nvSpPr>
          <p:spPr>
            <a:xfrm>
              <a:off x="2627784" y="4301629"/>
              <a:ext cx="29398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타입의 실체화된 객체</a:t>
              </a:r>
              <a:endParaRPr lang="ko-KR" altLang="en-US" dirty="0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981821" y="3903143"/>
              <a:ext cx="7490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타입</a:t>
              </a:r>
              <a:endParaRPr lang="ko-KR" altLang="en-US" dirty="0"/>
            </a:p>
          </p:txBody>
        </p:sp>
        <p:cxnSp>
          <p:nvCxnSpPr>
            <p:cNvPr id="46" name="직선 연결선 45"/>
            <p:cNvCxnSpPr/>
            <p:nvPr/>
          </p:nvCxnSpPr>
          <p:spPr>
            <a:xfrm>
              <a:off x="3347864" y="3479807"/>
              <a:ext cx="0" cy="79514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17009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그룹 11"/>
          <p:cNvGrpSpPr/>
          <p:nvPr/>
        </p:nvGrpSpPr>
        <p:grpSpPr>
          <a:xfrm>
            <a:off x="735188" y="749206"/>
            <a:ext cx="5907378" cy="4426450"/>
            <a:chOff x="735188" y="749206"/>
            <a:chExt cx="5907378" cy="4426450"/>
          </a:xfrm>
        </p:grpSpPr>
        <p:sp>
          <p:nvSpPr>
            <p:cNvPr id="16" name="TextBox 15"/>
            <p:cNvSpPr txBox="1"/>
            <p:nvPr/>
          </p:nvSpPr>
          <p:spPr>
            <a:xfrm>
              <a:off x="5418430" y="4599591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0x0000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3393622" y="1459321"/>
              <a:ext cx="2024808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735188" y="749206"/>
              <a:ext cx="35408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u="sng" dirty="0" smtClean="0"/>
                <a:t>Book</a:t>
              </a:r>
              <a:r>
                <a:rPr lang="en-US" altLang="ko-KR" dirty="0" smtClean="0"/>
                <a:t>  </a:t>
              </a:r>
              <a:r>
                <a:rPr lang="en-US" altLang="ko-KR" u="sng" dirty="0" smtClean="0"/>
                <a:t>gulliver</a:t>
              </a:r>
              <a:r>
                <a:rPr lang="en-US" altLang="ko-KR" dirty="0" smtClean="0"/>
                <a:t> = new Book();</a:t>
              </a:r>
              <a:endParaRPr lang="ko-KR" altLang="en-US" dirty="0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3393622" y="2814579"/>
              <a:ext cx="2024808" cy="81755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Book </a:t>
              </a:r>
              <a:r>
                <a:rPr lang="ko-KR" altLang="en-US" dirty="0" smtClean="0"/>
                <a:t>타입의 속성값을 담을 수 있는 메모리 할당</a:t>
              </a:r>
              <a:endParaRPr lang="ko-KR" alt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995936" y="480632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메모</a:t>
              </a:r>
              <a:r>
                <a:rPr lang="ko-KR" altLang="en-US" dirty="0"/>
                <a:t>리</a:t>
              </a:r>
            </a:p>
          </p:txBody>
        </p:sp>
        <p:cxnSp>
          <p:nvCxnSpPr>
            <p:cNvPr id="11" name="직선 연결선 10"/>
            <p:cNvCxnSpPr>
              <a:endCxn id="14" idx="1"/>
            </p:cNvCxnSpPr>
            <p:nvPr/>
          </p:nvCxnSpPr>
          <p:spPr>
            <a:xfrm>
              <a:off x="1907704" y="1044029"/>
              <a:ext cx="1483868" cy="885275"/>
            </a:xfrm>
            <a:prstGeom prst="line">
              <a:avLst/>
            </a:prstGeom>
            <a:ln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직사각형 13"/>
            <p:cNvSpPr/>
            <p:nvPr/>
          </p:nvSpPr>
          <p:spPr>
            <a:xfrm>
              <a:off x="3391572" y="1713280"/>
              <a:ext cx="2026858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0x1400</a:t>
              </a:r>
              <a:endParaRPr lang="ko-KR" altLang="en-US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394901" y="1274655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0x2000</a:t>
              </a:r>
              <a:endParaRPr lang="ko-KR" alt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394901" y="3282755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0x1400</a:t>
              </a:r>
              <a:endParaRPr lang="ko-KR" altLang="en-US" dirty="0"/>
            </a:p>
          </p:txBody>
        </p:sp>
        <p:cxnSp>
          <p:nvCxnSpPr>
            <p:cNvPr id="13" name="직선 연결선 12"/>
            <p:cNvCxnSpPr/>
            <p:nvPr/>
          </p:nvCxnSpPr>
          <p:spPr>
            <a:xfrm>
              <a:off x="5418430" y="3627681"/>
              <a:ext cx="607290" cy="0"/>
            </a:xfrm>
            <a:prstGeom prst="line">
              <a:avLst/>
            </a:prstGeom>
            <a:ln>
              <a:headEnd type="arrow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5" name="직선 연결선 14"/>
            <p:cNvCxnSpPr/>
            <p:nvPr/>
          </p:nvCxnSpPr>
          <p:spPr>
            <a:xfrm>
              <a:off x="5418430" y="1929116"/>
              <a:ext cx="607290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7" name="직선 연결선 16"/>
            <p:cNvCxnSpPr/>
            <p:nvPr/>
          </p:nvCxnSpPr>
          <p:spPr>
            <a:xfrm>
              <a:off x="6036473" y="1924667"/>
              <a:ext cx="0" cy="1703014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00478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그룹 28"/>
          <p:cNvGrpSpPr/>
          <p:nvPr/>
        </p:nvGrpSpPr>
        <p:grpSpPr>
          <a:xfrm>
            <a:off x="539552" y="320087"/>
            <a:ext cx="6421188" cy="1941624"/>
            <a:chOff x="539552" y="320087"/>
            <a:chExt cx="6421188" cy="1941624"/>
          </a:xfrm>
        </p:grpSpPr>
        <p:sp>
          <p:nvSpPr>
            <p:cNvPr id="4" name="TextBox 3"/>
            <p:cNvSpPr txBox="1"/>
            <p:nvPr/>
          </p:nvSpPr>
          <p:spPr>
            <a:xfrm>
              <a:off x="599084" y="320087"/>
              <a:ext cx="35408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u="sng" dirty="0" smtClean="0"/>
                <a:t>int</a:t>
              </a:r>
              <a:r>
                <a:rPr lang="en-US" altLang="ko-KR" dirty="0" smtClean="0"/>
                <a:t>  </a:t>
              </a:r>
              <a:r>
                <a:rPr lang="en-US" altLang="ko-KR" u="sng" dirty="0" smtClean="0"/>
                <a:t>result</a:t>
              </a:r>
              <a:r>
                <a:rPr lang="en-US" altLang="ko-KR" dirty="0" smtClean="0"/>
                <a:t> = m.f( 5 );</a:t>
              </a:r>
              <a:endParaRPr lang="ko-KR" altLang="en-US" dirty="0"/>
            </a:p>
          </p:txBody>
        </p:sp>
        <p:cxnSp>
          <p:nvCxnSpPr>
            <p:cNvPr id="11" name="직선 연결선 10"/>
            <p:cNvCxnSpPr/>
            <p:nvPr/>
          </p:nvCxnSpPr>
          <p:spPr>
            <a:xfrm>
              <a:off x="1403648" y="638626"/>
              <a:ext cx="0" cy="1206198"/>
            </a:xfrm>
            <a:prstGeom prst="line">
              <a:avLst/>
            </a:prstGeom>
            <a:ln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3419872" y="1061382"/>
              <a:ext cx="354086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public   int    f(int x)</a:t>
              </a:r>
            </a:p>
            <a:p>
              <a:r>
                <a:rPr lang="en-US" altLang="ko-KR" dirty="0" smtClean="0"/>
                <a:t>{</a:t>
              </a:r>
            </a:p>
            <a:p>
              <a:r>
                <a:rPr lang="en-US" altLang="ko-KR" dirty="0"/>
                <a:t> </a:t>
              </a:r>
              <a:r>
                <a:rPr lang="en-US" altLang="ko-KR" dirty="0" smtClean="0"/>
                <a:t>   return x * x;</a:t>
              </a:r>
            </a:p>
            <a:p>
              <a:r>
                <a:rPr lang="en-US" altLang="ko-KR" dirty="0"/>
                <a:t>}</a:t>
              </a:r>
              <a:endParaRPr lang="ko-KR" altLang="en-US" dirty="0"/>
            </a:p>
          </p:txBody>
        </p:sp>
        <p:cxnSp>
          <p:nvCxnSpPr>
            <p:cNvPr id="15" name="직선 연결선 14"/>
            <p:cNvCxnSpPr/>
            <p:nvPr/>
          </p:nvCxnSpPr>
          <p:spPr>
            <a:xfrm flipH="1">
              <a:off x="1403648" y="1844824"/>
              <a:ext cx="236788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/>
            <p:cNvCxnSpPr/>
            <p:nvPr/>
          </p:nvCxnSpPr>
          <p:spPr>
            <a:xfrm>
              <a:off x="2548353" y="638626"/>
              <a:ext cx="0" cy="19808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/>
            <p:cNvCxnSpPr/>
            <p:nvPr/>
          </p:nvCxnSpPr>
          <p:spPr>
            <a:xfrm flipH="1">
              <a:off x="2548354" y="836712"/>
              <a:ext cx="295975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연결선 22"/>
            <p:cNvCxnSpPr/>
            <p:nvPr/>
          </p:nvCxnSpPr>
          <p:spPr>
            <a:xfrm>
              <a:off x="5508104" y="836712"/>
              <a:ext cx="0" cy="285889"/>
            </a:xfrm>
            <a:prstGeom prst="line">
              <a:avLst/>
            </a:prstGeom>
            <a:ln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타원 24"/>
            <p:cNvSpPr/>
            <p:nvPr/>
          </p:nvSpPr>
          <p:spPr>
            <a:xfrm>
              <a:off x="539552" y="320087"/>
              <a:ext cx="576064" cy="41758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6" name="타원 25"/>
            <p:cNvSpPr/>
            <p:nvPr/>
          </p:nvSpPr>
          <p:spPr>
            <a:xfrm>
              <a:off x="4211960" y="1061382"/>
              <a:ext cx="576064" cy="41758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723145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그룹 20"/>
          <p:cNvGrpSpPr/>
          <p:nvPr/>
        </p:nvGrpSpPr>
        <p:grpSpPr>
          <a:xfrm>
            <a:off x="1331640" y="1196752"/>
            <a:ext cx="6165754" cy="3816424"/>
            <a:chOff x="1331640" y="1196752"/>
            <a:chExt cx="6165754" cy="3816424"/>
          </a:xfrm>
        </p:grpSpPr>
        <p:sp>
          <p:nvSpPr>
            <p:cNvPr id="2" name="모서리가 둥근 직사각형 1"/>
            <p:cNvSpPr/>
            <p:nvPr/>
          </p:nvSpPr>
          <p:spPr>
            <a:xfrm>
              <a:off x="6057234" y="1196752"/>
              <a:ext cx="1440160" cy="576064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Notebook</a:t>
              </a:r>
            </a:p>
          </p:txBody>
        </p:sp>
        <p:sp>
          <p:nvSpPr>
            <p:cNvPr id="14" name="모서리가 둥근 직사각형 13"/>
            <p:cNvSpPr/>
            <p:nvPr/>
          </p:nvSpPr>
          <p:spPr>
            <a:xfrm>
              <a:off x="3757375" y="2294127"/>
              <a:ext cx="1440160" cy="576064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Computer</a:t>
              </a:r>
            </a:p>
          </p:txBody>
        </p:sp>
        <p:sp>
          <p:nvSpPr>
            <p:cNvPr id="16" name="모서리가 둥근 직사각형 15"/>
            <p:cNvSpPr/>
            <p:nvPr/>
          </p:nvSpPr>
          <p:spPr>
            <a:xfrm>
              <a:off x="6057234" y="2294127"/>
              <a:ext cx="1440160" cy="576064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Desktop</a:t>
              </a:r>
            </a:p>
          </p:txBody>
        </p:sp>
        <p:sp>
          <p:nvSpPr>
            <p:cNvPr id="18" name="모서리가 둥근 직사각형 17"/>
            <p:cNvSpPr/>
            <p:nvPr/>
          </p:nvSpPr>
          <p:spPr>
            <a:xfrm>
              <a:off x="6057234" y="3374247"/>
              <a:ext cx="1440160" cy="576064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Netbook</a:t>
              </a:r>
            </a:p>
          </p:txBody>
        </p:sp>
        <p:cxnSp>
          <p:nvCxnSpPr>
            <p:cNvPr id="5" name="직선 화살표 연결선 4"/>
            <p:cNvCxnSpPr>
              <a:stCxn id="14" idx="3"/>
              <a:endCxn id="16" idx="1"/>
            </p:cNvCxnSpPr>
            <p:nvPr/>
          </p:nvCxnSpPr>
          <p:spPr>
            <a:xfrm>
              <a:off x="5197535" y="2582159"/>
              <a:ext cx="859699" cy="0"/>
            </a:xfrm>
            <a:prstGeom prst="straightConnector1">
              <a:avLst/>
            </a:prstGeom>
            <a:ln w="38100">
              <a:headEnd type="arrow" w="med" len="med"/>
              <a:tailEnd type="none" w="med" len="med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9" name="직선 화살표 연결선 18"/>
            <p:cNvCxnSpPr>
              <a:stCxn id="14" idx="3"/>
              <a:endCxn id="2" idx="1"/>
            </p:cNvCxnSpPr>
            <p:nvPr/>
          </p:nvCxnSpPr>
          <p:spPr>
            <a:xfrm flipV="1">
              <a:off x="5197535" y="1484784"/>
              <a:ext cx="859699" cy="1097375"/>
            </a:xfrm>
            <a:prstGeom prst="straightConnector1">
              <a:avLst/>
            </a:prstGeom>
            <a:ln w="38100">
              <a:headEnd type="arrow" w="med" len="med"/>
              <a:tailEnd type="none" w="med" len="med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2" name="직선 화살표 연결선 21"/>
            <p:cNvCxnSpPr>
              <a:stCxn id="14" idx="3"/>
              <a:endCxn id="18" idx="1"/>
            </p:cNvCxnSpPr>
            <p:nvPr/>
          </p:nvCxnSpPr>
          <p:spPr>
            <a:xfrm>
              <a:off x="5197535" y="2582159"/>
              <a:ext cx="859699" cy="1080120"/>
            </a:xfrm>
            <a:prstGeom prst="straightConnector1">
              <a:avLst/>
            </a:prstGeom>
            <a:ln w="38100">
              <a:headEnd type="arrow" w="med" len="med"/>
              <a:tailEnd type="none" w="med" len="med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10" name="모서리가 둥근 직사각형 9"/>
            <p:cNvSpPr/>
            <p:nvPr/>
          </p:nvSpPr>
          <p:spPr>
            <a:xfrm>
              <a:off x="1331640" y="3357660"/>
              <a:ext cx="1440160" cy="576064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object</a:t>
              </a:r>
            </a:p>
          </p:txBody>
        </p:sp>
        <p:cxnSp>
          <p:nvCxnSpPr>
            <p:cNvPr id="11" name="직선 화살표 연결선 10"/>
            <p:cNvCxnSpPr>
              <a:stCxn id="10" idx="3"/>
              <a:endCxn id="14" idx="1"/>
            </p:cNvCxnSpPr>
            <p:nvPr/>
          </p:nvCxnSpPr>
          <p:spPr>
            <a:xfrm flipV="1">
              <a:off x="2771800" y="2582159"/>
              <a:ext cx="985575" cy="1063533"/>
            </a:xfrm>
            <a:prstGeom prst="straightConnector1">
              <a:avLst/>
            </a:prstGeom>
            <a:ln w="38100">
              <a:headEnd type="arrow" w="med" len="med"/>
              <a:tailEnd type="none" w="med" len="med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17" name="모서리가 둥근 직사각형 16"/>
            <p:cNvSpPr/>
            <p:nvPr/>
          </p:nvSpPr>
          <p:spPr>
            <a:xfrm>
              <a:off x="3757374" y="4437112"/>
              <a:ext cx="1894745" cy="576064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DeviceManager</a:t>
              </a:r>
            </a:p>
          </p:txBody>
        </p:sp>
        <p:cxnSp>
          <p:nvCxnSpPr>
            <p:cNvPr id="20" name="직선 화살표 연결선 19"/>
            <p:cNvCxnSpPr>
              <a:stCxn id="10" idx="3"/>
              <a:endCxn id="17" idx="1"/>
            </p:cNvCxnSpPr>
            <p:nvPr/>
          </p:nvCxnSpPr>
          <p:spPr>
            <a:xfrm>
              <a:off x="2771800" y="3645692"/>
              <a:ext cx="985574" cy="1079452"/>
            </a:xfrm>
            <a:prstGeom prst="straightConnector1">
              <a:avLst/>
            </a:prstGeom>
            <a:ln w="38100">
              <a:headEnd type="arrow" w="med" len="med"/>
              <a:tailEnd type="none" w="med" len="med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60238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그룹 26"/>
          <p:cNvGrpSpPr/>
          <p:nvPr/>
        </p:nvGrpSpPr>
        <p:grpSpPr>
          <a:xfrm>
            <a:off x="188810" y="775978"/>
            <a:ext cx="9495758" cy="5306234"/>
            <a:chOff x="188810" y="775978"/>
            <a:chExt cx="9495758" cy="5306234"/>
          </a:xfrm>
        </p:grpSpPr>
        <p:grpSp>
          <p:nvGrpSpPr>
            <p:cNvPr id="63" name="그룹 62"/>
            <p:cNvGrpSpPr/>
            <p:nvPr/>
          </p:nvGrpSpPr>
          <p:grpSpPr>
            <a:xfrm>
              <a:off x="188810" y="775978"/>
              <a:ext cx="9495758" cy="5306234"/>
              <a:chOff x="188810" y="775978"/>
              <a:chExt cx="9495758" cy="5306234"/>
            </a:xfrm>
          </p:grpSpPr>
          <p:grpSp>
            <p:nvGrpSpPr>
              <p:cNvPr id="57" name="그룹 56"/>
              <p:cNvGrpSpPr/>
              <p:nvPr/>
            </p:nvGrpSpPr>
            <p:grpSpPr>
              <a:xfrm>
                <a:off x="188810" y="827796"/>
                <a:ext cx="9495758" cy="5254416"/>
                <a:chOff x="188810" y="827796"/>
                <a:chExt cx="9495758" cy="5254416"/>
              </a:xfrm>
            </p:grpSpPr>
            <p:grpSp>
              <p:nvGrpSpPr>
                <p:cNvPr id="56" name="그룹 55"/>
                <p:cNvGrpSpPr/>
                <p:nvPr/>
              </p:nvGrpSpPr>
              <p:grpSpPr>
                <a:xfrm>
                  <a:off x="188810" y="827796"/>
                  <a:ext cx="9495758" cy="5254416"/>
                  <a:chOff x="188810" y="827796"/>
                  <a:chExt cx="9495758" cy="5254416"/>
                </a:xfrm>
              </p:grpSpPr>
              <p:grpSp>
                <p:nvGrpSpPr>
                  <p:cNvPr id="21" name="그룹 20"/>
                  <p:cNvGrpSpPr/>
                  <p:nvPr/>
                </p:nvGrpSpPr>
                <p:grpSpPr>
                  <a:xfrm>
                    <a:off x="188810" y="827796"/>
                    <a:ext cx="7831422" cy="5254416"/>
                    <a:chOff x="188810" y="804878"/>
                    <a:chExt cx="7831422" cy="5254416"/>
                  </a:xfrm>
                </p:grpSpPr>
                <p:sp>
                  <p:nvSpPr>
                    <p:cNvPr id="2" name="모서리가 둥근 직사각형 1"/>
                    <p:cNvSpPr/>
                    <p:nvPr/>
                  </p:nvSpPr>
                  <p:spPr>
                    <a:xfrm>
                      <a:off x="5787984" y="804878"/>
                      <a:ext cx="2232248" cy="2564284"/>
                    </a:xfrm>
                    <a:prstGeom prst="roundRect">
                      <a:avLst/>
                    </a:prstGeom>
                  </p:spPr>
                  <p:style>
                    <a:lnRef idx="1">
                      <a:schemeClr val="accent4"/>
                    </a:lnRef>
                    <a:fillRef idx="2">
                      <a:schemeClr val="accent4"/>
                    </a:fillRef>
                    <a:effectRef idx="1">
                      <a:schemeClr val="accent4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r>
                        <a:rPr lang="en-US" altLang="ko-KR" dirty="0" smtClean="0"/>
                        <a:t>-  bool</a:t>
                      </a:r>
                    </a:p>
                    <a:p>
                      <a:r>
                        <a:rPr lang="en-US" altLang="ko-KR" dirty="0" smtClean="0"/>
                        <a:t>-  sbyte, byte</a:t>
                      </a:r>
                    </a:p>
                    <a:p>
                      <a:r>
                        <a:rPr lang="en-US" altLang="ko-KR" dirty="0" smtClean="0"/>
                        <a:t>-  short, ushort</a:t>
                      </a:r>
                    </a:p>
                    <a:p>
                      <a:r>
                        <a:rPr lang="en-US" altLang="ko-KR" dirty="0" smtClean="0"/>
                        <a:t>-  int, uint</a:t>
                      </a:r>
                    </a:p>
                    <a:p>
                      <a:r>
                        <a:rPr lang="en-US" altLang="ko-KR" dirty="0" smtClean="0"/>
                        <a:t>-  long, ulong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altLang="ko-KR" dirty="0" smtClean="0"/>
                        <a:t>float, double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altLang="ko-KR" dirty="0" smtClean="0"/>
                        <a:t>decimal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altLang="ko-KR" dirty="0" smtClean="0"/>
                        <a:t>char</a:t>
                      </a:r>
                    </a:p>
                  </p:txBody>
                </p:sp>
                <p:sp>
                  <p:nvSpPr>
                    <p:cNvPr id="14" name="모서리가 둥근 직사각형 13"/>
                    <p:cNvSpPr/>
                    <p:nvPr/>
                  </p:nvSpPr>
                  <p:spPr>
                    <a:xfrm>
                      <a:off x="2544506" y="2469518"/>
                      <a:ext cx="2099502" cy="576064"/>
                    </a:xfrm>
                    <a:prstGeom prst="roundRect">
                      <a:avLst/>
                    </a:prstGeom>
                  </p:spPr>
                  <p:style>
                    <a:lnRef idx="1">
                      <a:schemeClr val="accent4"/>
                    </a:lnRef>
                    <a:fillRef idx="2">
                      <a:schemeClr val="accent4"/>
                    </a:fillRef>
                    <a:effectRef idx="1">
                      <a:schemeClr val="accent4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ko-KR" dirty="0" smtClean="0"/>
                        <a:t>System.ValueType</a:t>
                      </a:r>
                    </a:p>
                  </p:txBody>
                </p:sp>
                <p:sp>
                  <p:nvSpPr>
                    <p:cNvPr id="18" name="모서리가 둥근 직사각형 17"/>
                    <p:cNvSpPr/>
                    <p:nvPr/>
                  </p:nvSpPr>
                  <p:spPr>
                    <a:xfrm>
                      <a:off x="2483768" y="5483230"/>
                      <a:ext cx="2981914" cy="576064"/>
                    </a:xfrm>
                    <a:prstGeom prst="roundRect">
                      <a:avLst/>
                    </a:prstGeom>
                  </p:spPr>
                  <p:style>
                    <a:lnRef idx="1">
                      <a:schemeClr val="accent3"/>
                    </a:lnRef>
                    <a:fillRef idx="2">
                      <a:schemeClr val="accent3"/>
                    </a:fillRef>
                    <a:effectRef idx="1">
                      <a:schemeClr val="accent3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ko-KR" dirty="0" smtClean="0"/>
                        <a:t>class</a:t>
                      </a:r>
                      <a:r>
                        <a:rPr lang="ko-KR" altLang="en-US" dirty="0" smtClean="0"/>
                        <a:t>로 정의하는 타입들</a:t>
                      </a:r>
                      <a:r>
                        <a:rPr lang="en-US" altLang="ko-KR" dirty="0" smtClean="0"/>
                        <a:t>…</a:t>
                      </a:r>
                    </a:p>
                  </p:txBody>
                </p:sp>
                <p:cxnSp>
                  <p:nvCxnSpPr>
                    <p:cNvPr id="19" name="직선 화살표 연결선 18"/>
                    <p:cNvCxnSpPr>
                      <a:stCxn id="14" idx="3"/>
                      <a:endCxn id="2" idx="1"/>
                    </p:cNvCxnSpPr>
                    <p:nvPr/>
                  </p:nvCxnSpPr>
                  <p:spPr>
                    <a:xfrm flipV="1">
                      <a:off x="4644008" y="2087020"/>
                      <a:ext cx="1143976" cy="670530"/>
                    </a:xfrm>
                    <a:prstGeom prst="straightConnector1">
                      <a:avLst/>
                    </a:prstGeom>
                    <a:ln w="38100">
                      <a:headEnd type="arrow" w="med" len="med"/>
                      <a:tailEnd type="none" w="med" len="med"/>
                    </a:ln>
                  </p:spPr>
                  <p:style>
                    <a:lnRef idx="2">
                      <a:schemeClr val="accent5"/>
                    </a:lnRef>
                    <a:fillRef idx="0">
                      <a:schemeClr val="accent5"/>
                    </a:fillRef>
                    <a:effectRef idx="1">
                      <a:schemeClr val="accent5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2" name="직선 화살표 연결선 21"/>
                    <p:cNvCxnSpPr>
                      <a:stCxn id="10" idx="3"/>
                      <a:endCxn id="18" idx="1"/>
                    </p:cNvCxnSpPr>
                    <p:nvPr/>
                  </p:nvCxnSpPr>
                  <p:spPr>
                    <a:xfrm>
                      <a:off x="1628970" y="3954142"/>
                      <a:ext cx="854798" cy="1817120"/>
                    </a:xfrm>
                    <a:prstGeom prst="straightConnector1">
                      <a:avLst/>
                    </a:prstGeom>
                    <a:ln w="38100">
                      <a:headEnd type="arrow" w="med" len="med"/>
                      <a:tailEnd type="none" w="med" len="med"/>
                    </a:ln>
                  </p:spPr>
                  <p:style>
                    <a:lnRef idx="2">
                      <a:schemeClr val="accent5"/>
                    </a:lnRef>
                    <a:fillRef idx="0">
                      <a:schemeClr val="accent5"/>
                    </a:fillRef>
                    <a:effectRef idx="1">
                      <a:schemeClr val="accent5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0" name="모서리가 둥근 직사각형 9"/>
                    <p:cNvSpPr/>
                    <p:nvPr/>
                  </p:nvSpPr>
                  <p:spPr>
                    <a:xfrm>
                      <a:off x="188810" y="3666110"/>
                      <a:ext cx="1440160" cy="576064"/>
                    </a:xfrm>
                    <a:prstGeom prst="roundRect">
                      <a:avLst/>
                    </a:prstGeom>
                  </p:spPr>
                  <p:style>
                    <a:lnRef idx="1">
                      <a:schemeClr val="accent3"/>
                    </a:lnRef>
                    <a:fillRef idx="2">
                      <a:schemeClr val="accent3"/>
                    </a:fillRef>
                    <a:effectRef idx="1">
                      <a:schemeClr val="accent3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ko-KR" dirty="0" smtClean="0"/>
                        <a:t>object</a:t>
                      </a:r>
                    </a:p>
                  </p:txBody>
                </p:sp>
                <p:cxnSp>
                  <p:nvCxnSpPr>
                    <p:cNvPr id="11" name="직선 화살표 연결선 10"/>
                    <p:cNvCxnSpPr>
                      <a:stCxn id="10" idx="3"/>
                      <a:endCxn id="14" idx="1"/>
                    </p:cNvCxnSpPr>
                    <p:nvPr/>
                  </p:nvCxnSpPr>
                  <p:spPr>
                    <a:xfrm flipV="1">
                      <a:off x="1628970" y="2757550"/>
                      <a:ext cx="915536" cy="1196592"/>
                    </a:xfrm>
                    <a:prstGeom prst="straightConnector1">
                      <a:avLst/>
                    </a:prstGeom>
                    <a:ln w="38100">
                      <a:headEnd type="arrow" w="med" len="med"/>
                      <a:tailEnd type="none" w="med" len="med"/>
                    </a:ln>
                  </p:spPr>
                  <p:style>
                    <a:lnRef idx="2">
                      <a:schemeClr val="accent5"/>
                    </a:lnRef>
                    <a:fillRef idx="0">
                      <a:schemeClr val="accent5"/>
                    </a:fillRef>
                    <a:effectRef idx="1">
                      <a:schemeClr val="accent5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7" name="모서리가 둥근 직사각형 16"/>
                    <p:cNvSpPr/>
                    <p:nvPr/>
                  </p:nvSpPr>
                  <p:spPr>
                    <a:xfrm>
                      <a:off x="2544506" y="3666110"/>
                      <a:ext cx="1894745" cy="576064"/>
                    </a:xfrm>
                    <a:prstGeom prst="roundRect">
                      <a:avLst/>
                    </a:prstGeom>
                  </p:spPr>
                  <p:style>
                    <a:lnRef idx="1">
                      <a:schemeClr val="accent3"/>
                    </a:lnRef>
                    <a:fillRef idx="2">
                      <a:schemeClr val="accent3"/>
                    </a:fillRef>
                    <a:effectRef idx="1">
                      <a:schemeClr val="accent3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ko-KR" dirty="0" smtClean="0"/>
                        <a:t>string</a:t>
                      </a:r>
                    </a:p>
                  </p:txBody>
                </p:sp>
                <p:cxnSp>
                  <p:nvCxnSpPr>
                    <p:cNvPr id="20" name="직선 화살표 연결선 19"/>
                    <p:cNvCxnSpPr>
                      <a:stCxn id="10" idx="3"/>
                      <a:endCxn id="17" idx="1"/>
                    </p:cNvCxnSpPr>
                    <p:nvPr/>
                  </p:nvCxnSpPr>
                  <p:spPr>
                    <a:xfrm>
                      <a:off x="1628970" y="3954142"/>
                      <a:ext cx="915536" cy="0"/>
                    </a:xfrm>
                    <a:prstGeom prst="straightConnector1">
                      <a:avLst/>
                    </a:prstGeom>
                    <a:ln w="38100">
                      <a:headEnd type="arrow" w="med" len="med"/>
                      <a:tailEnd type="none" w="med" len="med"/>
                    </a:ln>
                  </p:spPr>
                  <p:style>
                    <a:lnRef idx="2">
                      <a:schemeClr val="accent5"/>
                    </a:lnRef>
                    <a:fillRef idx="0">
                      <a:schemeClr val="accent5"/>
                    </a:fillRef>
                    <a:effectRef idx="1">
                      <a:schemeClr val="accent5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39" name="모서리가 둥근 직사각형 38"/>
                  <p:cNvSpPr/>
                  <p:nvPr/>
                </p:nvSpPr>
                <p:spPr>
                  <a:xfrm>
                    <a:off x="5787984" y="3656253"/>
                    <a:ext cx="3896584" cy="576064"/>
                  </a:xfrm>
                  <a:prstGeom prst="roundRect">
                    <a:avLst/>
                  </a:prstGeom>
                </p:spPr>
                <p:style>
                  <a:lnRef idx="1">
                    <a:schemeClr val="accent4"/>
                  </a:lnRef>
                  <a:fillRef idx="2">
                    <a:schemeClr val="accent4"/>
                  </a:fillRef>
                  <a:effectRef idx="1">
                    <a:schemeClr val="accent4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ko-KR" dirty="0" smtClean="0"/>
                      <a:t>enum, struct</a:t>
                    </a:r>
                    <a:r>
                      <a:rPr lang="ko-KR" altLang="en-US" dirty="0" smtClean="0"/>
                      <a:t>로 정의하는 타입들</a:t>
                    </a:r>
                    <a:r>
                      <a:rPr lang="en-US" altLang="ko-KR" dirty="0" smtClean="0"/>
                      <a:t>…</a:t>
                    </a:r>
                  </a:p>
                </p:txBody>
              </p:sp>
            </p:grpSp>
            <p:cxnSp>
              <p:nvCxnSpPr>
                <p:cNvPr id="40" name="직선 화살표 연결선 39"/>
                <p:cNvCxnSpPr>
                  <a:stCxn id="14" idx="3"/>
                  <a:endCxn id="39" idx="1"/>
                </p:cNvCxnSpPr>
                <p:nvPr/>
              </p:nvCxnSpPr>
              <p:spPr>
                <a:xfrm>
                  <a:off x="4644008" y="2780468"/>
                  <a:ext cx="1143976" cy="1163817"/>
                </a:xfrm>
                <a:prstGeom prst="straightConnector1">
                  <a:avLst/>
                </a:prstGeom>
                <a:ln w="38100">
                  <a:headEnd type="arrow" w="med" len="med"/>
                  <a:tailEnd type="none" w="med" len="med"/>
                </a:ln>
              </p:spPr>
              <p:style>
                <a:lnRef idx="2">
                  <a:schemeClr val="accent5"/>
                </a:lnRef>
                <a:fillRef idx="0">
                  <a:schemeClr val="accent5"/>
                </a:fillRef>
                <a:effectRef idx="1">
                  <a:schemeClr val="accent5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8" name="모서리가 둥근 직사각형 57"/>
              <p:cNvSpPr/>
              <p:nvPr/>
            </p:nvSpPr>
            <p:spPr>
              <a:xfrm>
                <a:off x="291156" y="1188458"/>
                <a:ext cx="860464" cy="235897"/>
              </a:xfrm>
              <a:prstGeom prst="round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altLang="ko-KR" dirty="0" smtClean="0"/>
              </a:p>
            </p:txBody>
          </p:sp>
          <p:sp>
            <p:nvSpPr>
              <p:cNvPr id="60" name="모서리가 둥근 직사각형 59"/>
              <p:cNvSpPr/>
              <p:nvPr/>
            </p:nvSpPr>
            <p:spPr>
              <a:xfrm>
                <a:off x="291156" y="827796"/>
                <a:ext cx="860464" cy="235897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altLang="ko-KR" dirty="0" smtClean="0"/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1166608" y="775978"/>
                <a:ext cx="1584176" cy="37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 smtClean="0"/>
                  <a:t>값 형식</a:t>
                </a:r>
                <a:endParaRPr lang="ko-KR" altLang="en-US" dirty="0"/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1151620" y="1146975"/>
                <a:ext cx="1584176" cy="37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 smtClean="0"/>
                  <a:t>참조 형식</a:t>
                </a:r>
                <a:endParaRPr lang="ko-KR" altLang="en-US" dirty="0"/>
              </a:p>
            </p:txBody>
          </p:sp>
        </p:grpSp>
        <p:sp>
          <p:nvSpPr>
            <p:cNvPr id="23" name="모서리가 둥근 직사각형 22"/>
            <p:cNvSpPr/>
            <p:nvPr/>
          </p:nvSpPr>
          <p:spPr>
            <a:xfrm>
              <a:off x="2544505" y="4597588"/>
              <a:ext cx="1894745" cy="576064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System.Array</a:t>
              </a:r>
            </a:p>
          </p:txBody>
        </p:sp>
        <p:cxnSp>
          <p:nvCxnSpPr>
            <p:cNvPr id="26" name="직선 화살표 연결선 25"/>
            <p:cNvCxnSpPr>
              <a:stCxn id="23" idx="3"/>
            </p:cNvCxnSpPr>
            <p:nvPr/>
          </p:nvCxnSpPr>
          <p:spPr>
            <a:xfrm>
              <a:off x="4439250" y="4885620"/>
              <a:ext cx="1348734" cy="0"/>
            </a:xfrm>
            <a:prstGeom prst="straightConnector1">
              <a:avLst/>
            </a:prstGeom>
            <a:ln w="38100">
              <a:headEnd type="arrow" w="med" len="med"/>
              <a:tailEnd type="none" w="med" len="med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34" name="모서리가 둥근 직사각형 33"/>
            <p:cNvSpPr/>
            <p:nvPr/>
          </p:nvSpPr>
          <p:spPr>
            <a:xfrm>
              <a:off x="5787984" y="4614815"/>
              <a:ext cx="2816464" cy="576064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/>
                <a:t>코드에 정의된 모든 배열</a:t>
              </a:r>
              <a:endParaRPr lang="en-US" altLang="ko-KR" dirty="0" smtClean="0"/>
            </a:p>
          </p:txBody>
        </p:sp>
        <p:cxnSp>
          <p:nvCxnSpPr>
            <p:cNvPr id="35" name="직선 화살표 연결선 34"/>
            <p:cNvCxnSpPr>
              <a:stCxn id="10" idx="3"/>
              <a:endCxn id="23" idx="1"/>
            </p:cNvCxnSpPr>
            <p:nvPr/>
          </p:nvCxnSpPr>
          <p:spPr>
            <a:xfrm>
              <a:off x="1628970" y="3977060"/>
              <a:ext cx="915535" cy="908560"/>
            </a:xfrm>
            <a:prstGeom prst="straightConnector1">
              <a:avLst/>
            </a:prstGeom>
            <a:ln w="38100">
              <a:headEnd type="arrow" w="med" len="med"/>
              <a:tailEnd type="none" w="med" len="med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81103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그룹 27"/>
          <p:cNvGrpSpPr/>
          <p:nvPr/>
        </p:nvGrpSpPr>
        <p:grpSpPr>
          <a:xfrm>
            <a:off x="541849" y="1348521"/>
            <a:ext cx="6770547" cy="2584535"/>
            <a:chOff x="541849" y="1348521"/>
            <a:chExt cx="6770547" cy="2584535"/>
          </a:xfrm>
        </p:grpSpPr>
        <p:sp>
          <p:nvSpPr>
            <p:cNvPr id="4" name="TextBox 3"/>
            <p:cNvSpPr txBox="1"/>
            <p:nvPr/>
          </p:nvSpPr>
          <p:spPr>
            <a:xfrm>
              <a:off x="611560" y="1844823"/>
              <a:ext cx="3540868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Circle o = new Circle();</a:t>
              </a:r>
            </a:p>
            <a:p>
              <a:endParaRPr lang="en-US" altLang="ko-KR" dirty="0" smtClean="0"/>
            </a:p>
            <a:p>
              <a:r>
                <a:rPr lang="en-US" altLang="ko-KR" dirty="0"/>
                <a:t>d</a:t>
              </a:r>
              <a:r>
                <a:rPr lang="en-US" altLang="ko-KR" dirty="0" smtClean="0"/>
                <a:t>ouble   </a:t>
              </a:r>
              <a:r>
                <a:rPr lang="en-US" altLang="ko-KR" dirty="0"/>
                <a:t>piValue = o.Pi;</a:t>
              </a:r>
              <a:endParaRPr lang="ko-KR" altLang="en-US" dirty="0"/>
            </a:p>
            <a:p>
              <a:endParaRPr lang="en-US" altLang="ko-KR" dirty="0" smtClean="0"/>
            </a:p>
            <a:p>
              <a:r>
                <a:rPr lang="en-US" altLang="ko-KR" dirty="0" smtClean="0"/>
                <a:t>o.Pi   =   3.14159;</a:t>
              </a:r>
            </a:p>
          </p:txBody>
        </p:sp>
        <p:cxnSp>
          <p:nvCxnSpPr>
            <p:cNvPr id="11" name="직선 연결선 10"/>
            <p:cNvCxnSpPr/>
            <p:nvPr/>
          </p:nvCxnSpPr>
          <p:spPr>
            <a:xfrm>
              <a:off x="3203848" y="2636912"/>
              <a:ext cx="2338114" cy="0"/>
            </a:xfrm>
            <a:prstGeom prst="line">
              <a:avLst/>
            </a:prstGeom>
            <a:ln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3771528" y="1353338"/>
              <a:ext cx="3540868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public   double    Pi</a:t>
              </a:r>
              <a:br>
                <a:rPr lang="en-US" altLang="ko-KR" dirty="0" smtClean="0"/>
              </a:br>
              <a:r>
                <a:rPr lang="en-US" altLang="ko-KR" dirty="0" smtClean="0"/>
                <a:t>{</a:t>
              </a:r>
            </a:p>
            <a:p>
              <a:endParaRPr lang="en-US" altLang="ko-KR" dirty="0" smtClean="0"/>
            </a:p>
            <a:p>
              <a:r>
                <a:rPr lang="en-US" altLang="ko-KR" dirty="0" smtClean="0"/>
                <a:t>    get { return pi; }</a:t>
              </a:r>
            </a:p>
            <a:p>
              <a:endParaRPr lang="en-US" altLang="ko-KR" dirty="0" smtClean="0"/>
            </a:p>
            <a:p>
              <a:r>
                <a:rPr lang="en-US" altLang="ko-KR" dirty="0" smtClean="0"/>
                <a:t>    set { pi =    value;    }</a:t>
              </a:r>
            </a:p>
            <a:p>
              <a:endParaRPr lang="en-US" altLang="ko-KR" dirty="0" smtClean="0"/>
            </a:p>
            <a:p>
              <a:r>
                <a:rPr lang="en-US" altLang="ko-KR" dirty="0" smtClean="0"/>
                <a:t>}</a:t>
              </a:r>
              <a:endParaRPr lang="ko-KR" altLang="en-US" dirty="0"/>
            </a:p>
          </p:txBody>
        </p:sp>
        <p:cxnSp>
          <p:nvCxnSpPr>
            <p:cNvPr id="15" name="직선 연결선 14"/>
            <p:cNvCxnSpPr/>
            <p:nvPr/>
          </p:nvCxnSpPr>
          <p:spPr>
            <a:xfrm flipV="1">
              <a:off x="5541962" y="2492896"/>
              <a:ext cx="8130" cy="14401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/>
            <p:cNvCxnSpPr/>
            <p:nvPr/>
          </p:nvCxnSpPr>
          <p:spPr>
            <a:xfrm>
              <a:off x="2117380" y="3322151"/>
              <a:ext cx="0" cy="60564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/>
            <p:cNvCxnSpPr/>
            <p:nvPr/>
          </p:nvCxnSpPr>
          <p:spPr>
            <a:xfrm flipH="1" flipV="1">
              <a:off x="2117380" y="3927794"/>
              <a:ext cx="3703350" cy="526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연결선 22"/>
            <p:cNvCxnSpPr/>
            <p:nvPr/>
          </p:nvCxnSpPr>
          <p:spPr>
            <a:xfrm flipH="1" flipV="1">
              <a:off x="5806576" y="3135706"/>
              <a:ext cx="1595" cy="792088"/>
            </a:xfrm>
            <a:prstGeom prst="line">
              <a:avLst/>
            </a:prstGeom>
            <a:ln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타원 18"/>
            <p:cNvSpPr/>
            <p:nvPr/>
          </p:nvSpPr>
          <p:spPr>
            <a:xfrm>
              <a:off x="1592203" y="2924944"/>
              <a:ext cx="1050354" cy="397207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타원 26"/>
            <p:cNvSpPr/>
            <p:nvPr/>
          </p:nvSpPr>
          <p:spPr>
            <a:xfrm>
              <a:off x="5267927" y="2738499"/>
              <a:ext cx="1050354" cy="397207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0" name="타원 29"/>
            <p:cNvSpPr/>
            <p:nvPr/>
          </p:nvSpPr>
          <p:spPr>
            <a:xfrm>
              <a:off x="4572000" y="1348521"/>
              <a:ext cx="1050354" cy="397207"/>
            </a:xfrm>
            <a:prstGeom prst="ellipse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1" name="타원 30"/>
            <p:cNvSpPr/>
            <p:nvPr/>
          </p:nvSpPr>
          <p:spPr>
            <a:xfrm>
              <a:off x="541849" y="2384883"/>
              <a:ext cx="1050354" cy="397207"/>
            </a:xfrm>
            <a:prstGeom prst="ellipse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880611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타원 12"/>
          <p:cNvSpPr/>
          <p:nvPr/>
        </p:nvSpPr>
        <p:spPr>
          <a:xfrm>
            <a:off x="1728518" y="1742973"/>
            <a:ext cx="1746448" cy="971640"/>
          </a:xfrm>
          <a:prstGeom prst="ellipse">
            <a:avLst/>
          </a:prstGeom>
          <a:noFill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altLang="ko-KR" dirty="0" smtClean="0"/>
              <a:t>short</a:t>
            </a:r>
            <a:br>
              <a:rPr lang="en-US" altLang="ko-KR" dirty="0" smtClean="0"/>
            </a:br>
            <a:r>
              <a:rPr lang="en-US" altLang="ko-KR" sz="1400" dirty="0" smtClean="0"/>
              <a:t>-32,768 ~ +32,767</a:t>
            </a:r>
            <a:br>
              <a:rPr lang="en-US" altLang="ko-KR" sz="1400" dirty="0" smtClean="0"/>
            </a:br>
            <a:endParaRPr lang="ko-KR" altLang="en-US" sz="1400" dirty="0"/>
          </a:p>
        </p:txBody>
      </p:sp>
      <p:sp>
        <p:nvSpPr>
          <p:cNvPr id="14" name="타원 13"/>
          <p:cNvSpPr/>
          <p:nvPr/>
        </p:nvSpPr>
        <p:spPr>
          <a:xfrm>
            <a:off x="1403648" y="1340768"/>
            <a:ext cx="5588464" cy="1782504"/>
          </a:xfrm>
          <a:prstGeom prst="ellipse">
            <a:avLst/>
          </a:prstGeom>
          <a:noFill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ko-KR" alt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4342984" y="1782497"/>
            <a:ext cx="17811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/>
              <a:t>int</a:t>
            </a:r>
            <a:r>
              <a:rPr lang="en-US" altLang="ko-KR" sz="1400" dirty="0"/>
              <a:t/>
            </a:r>
            <a:br>
              <a:rPr lang="en-US" altLang="ko-KR" sz="1400" dirty="0"/>
            </a:br>
            <a:r>
              <a:rPr lang="en-US" altLang="ko-KR" sz="1400" dirty="0"/>
              <a:t>  -2,147,483,648 ~</a:t>
            </a:r>
            <a:br>
              <a:rPr lang="en-US" altLang="ko-KR" sz="1400" dirty="0"/>
            </a:br>
            <a:r>
              <a:rPr lang="en-US" altLang="ko-KR" sz="1400" dirty="0"/>
              <a:t> +2,147,483,647</a:t>
            </a:r>
            <a:br>
              <a:rPr lang="en-US" altLang="ko-KR" sz="1400" dirty="0"/>
            </a:br>
            <a:endParaRPr lang="ko-KR" altLang="en-US" sz="1400" dirty="0"/>
          </a:p>
        </p:txBody>
      </p:sp>
      <p:sp>
        <p:nvSpPr>
          <p:cNvPr id="20" name="타원 19"/>
          <p:cNvSpPr/>
          <p:nvPr/>
        </p:nvSpPr>
        <p:spPr>
          <a:xfrm>
            <a:off x="827584" y="188640"/>
            <a:ext cx="6815146" cy="3834780"/>
          </a:xfrm>
          <a:prstGeom prst="ellipse">
            <a:avLst/>
          </a:prstGeom>
          <a:noFill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ko-KR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707904" y="429699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/>
              <a:t>정</a:t>
            </a:r>
            <a:r>
              <a:rPr lang="ko-KR" altLang="en-US" sz="3600" smtClean="0"/>
              <a:t>수</a:t>
            </a:r>
            <a:endParaRPr lang="ko-KR" altLang="en-US" sz="3600"/>
          </a:p>
        </p:txBody>
      </p:sp>
    </p:spTree>
    <p:extLst>
      <p:ext uri="{BB962C8B-B14F-4D97-AF65-F5344CB8AC3E}">
        <p14:creationId xmlns:p14="http://schemas.microsoft.com/office/powerpoint/2010/main" val="3672933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0052713"/>
              </p:ext>
            </p:extLst>
          </p:nvPr>
        </p:nvGraphicFramePr>
        <p:xfrm>
          <a:off x="1907704" y="2492896"/>
          <a:ext cx="2736304" cy="121920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368152"/>
                <a:gridCol w="1368152"/>
              </a:tblGrid>
              <a:tr h="2732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속성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행위</a:t>
                      </a:r>
                      <a:endParaRPr lang="ko-KR" altLang="en-US" sz="1400" dirty="0"/>
                    </a:p>
                  </a:txBody>
                  <a:tcPr/>
                </a:tc>
              </a:tr>
              <a:tr h="27322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powerOn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Boot</a:t>
                      </a:r>
                      <a:endParaRPr lang="ko-KR" altLang="en-US" sz="1400" dirty="0"/>
                    </a:p>
                  </a:txBody>
                  <a:tcPr/>
                </a:tc>
              </a:tr>
              <a:tr h="273220">
                <a:tc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Shutdown</a:t>
                      </a:r>
                      <a:endParaRPr lang="ko-KR" altLang="en-US" sz="1400" dirty="0"/>
                    </a:p>
                  </a:txBody>
                  <a:tcPr/>
                </a:tc>
              </a:tr>
              <a:tr h="273220">
                <a:tc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Reset</a:t>
                      </a:r>
                      <a:endParaRPr lang="ko-KR" alt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타원 3"/>
          <p:cNvSpPr/>
          <p:nvPr/>
        </p:nvSpPr>
        <p:spPr>
          <a:xfrm>
            <a:off x="827584" y="3861048"/>
            <a:ext cx="4392488" cy="2376264"/>
          </a:xfrm>
          <a:prstGeom prst="ellipse">
            <a:avLst/>
          </a:prstGeom>
          <a:noFill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altLang="ko-KR" smtClean="0"/>
              <a:t>Notebook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endParaRPr lang="ko-KR" altLang="en-US" dirty="0"/>
          </a:p>
        </p:txBody>
      </p:sp>
      <p:sp>
        <p:nvSpPr>
          <p:cNvPr id="10" name="타원 9"/>
          <p:cNvSpPr/>
          <p:nvPr/>
        </p:nvSpPr>
        <p:spPr>
          <a:xfrm>
            <a:off x="143450" y="1740790"/>
            <a:ext cx="5904656" cy="5018271"/>
          </a:xfrm>
          <a:prstGeom prst="ellipse">
            <a:avLst/>
          </a:prstGeom>
          <a:noFill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endParaRPr lang="ko-KR" altLang="en-US" dirty="0"/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3385696"/>
              </p:ext>
            </p:extLst>
          </p:nvPr>
        </p:nvGraphicFramePr>
        <p:xfrm>
          <a:off x="1403647" y="4653136"/>
          <a:ext cx="3240361" cy="91440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215136"/>
                <a:gridCol w="2025225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속성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행위</a:t>
                      </a:r>
                      <a:endParaRPr lang="ko-KR" altLang="en-US" sz="14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fingerScan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HasFingerScanDevice</a:t>
                      </a:r>
                      <a:endParaRPr lang="ko-KR" altLang="en-US" sz="14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CloseLid</a:t>
                      </a:r>
                      <a:endParaRPr lang="ko-KR" altLang="en-US" sz="140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16" name="직선 화살표 연결선 15"/>
          <p:cNvCxnSpPr/>
          <p:nvPr/>
        </p:nvCxnSpPr>
        <p:spPr>
          <a:xfrm flipH="1">
            <a:off x="6190508" y="311624"/>
            <a:ext cx="856720" cy="11760"/>
          </a:xfrm>
          <a:prstGeom prst="straightConnector1">
            <a:avLst/>
          </a:prstGeom>
          <a:ln>
            <a:solidFill>
              <a:schemeClr val="accent1"/>
            </a:solidFill>
            <a:prstDash val="sysDash"/>
            <a:headEnd type="triangle" w="med" len="med"/>
            <a:tailEnd type="non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7" name="직선 화살표 연결선 16"/>
          <p:cNvCxnSpPr/>
          <p:nvPr/>
        </p:nvCxnSpPr>
        <p:spPr>
          <a:xfrm>
            <a:off x="6190508" y="707467"/>
            <a:ext cx="85672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164288" y="116632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암시적 </a:t>
            </a:r>
            <a:r>
              <a:rPr lang="ko-KR" altLang="en-US" dirty="0" err="1" smtClean="0"/>
              <a:t>형변환</a:t>
            </a:r>
            <a:endParaRPr lang="ko-KR" alt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7164288" y="522801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명</a:t>
            </a:r>
            <a:r>
              <a:rPr lang="ko-KR" altLang="en-US" dirty="0" smtClean="0"/>
              <a:t>시적 </a:t>
            </a:r>
            <a:r>
              <a:rPr lang="ko-KR" altLang="en-US" dirty="0" err="1" smtClean="0"/>
              <a:t>형변환</a:t>
            </a:r>
            <a:endParaRPr lang="ko-KR" altLang="en-US" dirty="0"/>
          </a:p>
        </p:txBody>
      </p:sp>
      <p:sp>
        <p:nvSpPr>
          <p:cNvPr id="44" name="직사각형 43"/>
          <p:cNvSpPr/>
          <p:nvPr/>
        </p:nvSpPr>
        <p:spPr>
          <a:xfrm>
            <a:off x="2482629" y="1977028"/>
            <a:ext cx="12262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mtClean="0"/>
              <a:t>Computer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25270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4041694" y="3460356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0x0000</a:t>
            </a:r>
            <a:endParaRPr lang="ko-KR" altLang="en-US" dirty="0"/>
          </a:p>
        </p:txBody>
      </p:sp>
      <p:grpSp>
        <p:nvGrpSpPr>
          <p:cNvPr id="21" name="그룹 20"/>
          <p:cNvGrpSpPr/>
          <p:nvPr/>
        </p:nvGrpSpPr>
        <p:grpSpPr>
          <a:xfrm>
            <a:off x="599084" y="135420"/>
            <a:ext cx="4643217" cy="4063600"/>
            <a:chOff x="599084" y="135420"/>
            <a:chExt cx="4643217" cy="4063600"/>
          </a:xfrm>
        </p:grpSpPr>
        <p:sp>
          <p:nvSpPr>
            <p:cNvPr id="8" name="직사각형 7"/>
            <p:cNvSpPr/>
            <p:nvPr/>
          </p:nvSpPr>
          <p:spPr>
            <a:xfrm>
              <a:off x="3393622" y="320086"/>
              <a:ext cx="648072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599084" y="320087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string  text = “Hello”;</a:t>
              </a:r>
              <a:endParaRPr lang="ko-KR" altLang="en-US" dirty="0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3393622" y="1675344"/>
              <a:ext cx="648072" cy="81755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…</a:t>
              </a:r>
              <a:br>
                <a:rPr lang="en-US" altLang="ko-KR" dirty="0" smtClean="0"/>
              </a:br>
              <a:r>
                <a:rPr lang="en-US" altLang="ko-KR" dirty="0" smtClean="0"/>
                <a:t>H</a:t>
              </a:r>
              <a:endParaRPr lang="ko-KR" alt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288598" y="3829688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메모</a:t>
              </a:r>
              <a:r>
                <a:rPr lang="ko-KR" altLang="en-US" dirty="0"/>
                <a:t>리</a:t>
              </a:r>
            </a:p>
          </p:txBody>
        </p:sp>
        <p:cxnSp>
          <p:nvCxnSpPr>
            <p:cNvPr id="11" name="직선 연결선 10"/>
            <p:cNvCxnSpPr/>
            <p:nvPr/>
          </p:nvCxnSpPr>
          <p:spPr>
            <a:xfrm>
              <a:off x="1619672" y="638626"/>
              <a:ext cx="0" cy="7920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직선 화살표 연결선 21"/>
            <p:cNvCxnSpPr/>
            <p:nvPr/>
          </p:nvCxnSpPr>
          <p:spPr>
            <a:xfrm>
              <a:off x="2117490" y="1675345"/>
              <a:ext cx="1276132" cy="81755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직사각형 13"/>
            <p:cNvSpPr/>
            <p:nvPr/>
          </p:nvSpPr>
          <p:spPr>
            <a:xfrm>
              <a:off x="1121853" y="1459321"/>
              <a:ext cx="995637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0x1400</a:t>
              </a:r>
              <a:endParaRPr lang="ko-KR" altLang="en-US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018165" y="13542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0x2000</a:t>
              </a:r>
              <a:endParaRPr lang="ko-KR" alt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018165" y="2308229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0x1400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887844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그룹 58"/>
          <p:cNvGrpSpPr/>
          <p:nvPr/>
        </p:nvGrpSpPr>
        <p:grpSpPr>
          <a:xfrm>
            <a:off x="689348" y="1292373"/>
            <a:ext cx="7904587" cy="4063600"/>
            <a:chOff x="689348" y="1292373"/>
            <a:chExt cx="7904587" cy="4063600"/>
          </a:xfrm>
        </p:grpSpPr>
        <p:sp>
          <p:nvSpPr>
            <p:cNvPr id="16" name="TextBox 15"/>
            <p:cNvSpPr txBox="1"/>
            <p:nvPr/>
          </p:nvSpPr>
          <p:spPr>
            <a:xfrm>
              <a:off x="7369799" y="4617309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0x0000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6721727" y="1477039"/>
              <a:ext cx="648072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6721727" y="1755126"/>
              <a:ext cx="648072" cy="81755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/>
                <a:t>홍길동</a:t>
              </a:r>
              <a:endParaRPr lang="ko-KR" alt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616703" y="4986641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메모</a:t>
              </a:r>
              <a:r>
                <a:rPr lang="ko-KR" altLang="en-US" dirty="0"/>
                <a:t>리</a:t>
              </a:r>
            </a:p>
          </p:txBody>
        </p:sp>
        <p:cxnSp>
          <p:nvCxnSpPr>
            <p:cNvPr id="22" name="직선 화살표 연결선 21"/>
            <p:cNvCxnSpPr>
              <a:stCxn id="14" idx="3"/>
            </p:cNvCxnSpPr>
            <p:nvPr/>
          </p:nvCxnSpPr>
          <p:spPr>
            <a:xfrm>
              <a:off x="5802675" y="2549367"/>
              <a:ext cx="919052" cy="1062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직사각형 13"/>
            <p:cNvSpPr/>
            <p:nvPr/>
          </p:nvSpPr>
          <p:spPr>
            <a:xfrm>
              <a:off x="3825749" y="2333343"/>
              <a:ext cx="1976926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_name: 0x1400</a:t>
              </a:r>
              <a:endParaRPr lang="ko-KR" altLang="en-US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346270" y="1292373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0x2000</a:t>
              </a:r>
              <a:endParaRPr lang="ko-KR" alt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314799" y="3372819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0x0800</a:t>
              </a:r>
              <a:endParaRPr lang="ko-KR" altLang="en-US" dirty="0"/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6721727" y="2776093"/>
              <a:ext cx="648072" cy="81755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/>
                <a:t>홍길순</a:t>
              </a:r>
              <a:endParaRPr lang="ko-KR" altLang="en-US" dirty="0"/>
            </a:p>
          </p:txBody>
        </p:sp>
        <p:cxnSp>
          <p:nvCxnSpPr>
            <p:cNvPr id="24" name="직선 화살표 연결선 23"/>
            <p:cNvCxnSpPr>
              <a:stCxn id="57" idx="3"/>
            </p:cNvCxnSpPr>
            <p:nvPr/>
          </p:nvCxnSpPr>
          <p:spPr>
            <a:xfrm flipV="1">
              <a:off x="5845120" y="3604330"/>
              <a:ext cx="872193" cy="23630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직사각형 24"/>
            <p:cNvSpPr/>
            <p:nvPr/>
          </p:nvSpPr>
          <p:spPr>
            <a:xfrm>
              <a:off x="6729307" y="3999136"/>
              <a:ext cx="640492" cy="43350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2</a:t>
              </a:r>
              <a:endParaRPr lang="ko-KR" altLang="en-US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358035" y="235205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0x1400</a:t>
              </a:r>
              <a:endParaRPr lang="ko-KR" altLang="en-US" dirty="0"/>
            </a:p>
          </p:txBody>
        </p:sp>
        <p:cxnSp>
          <p:nvCxnSpPr>
            <p:cNvPr id="27" name="직선 화살표 연결선 26"/>
            <p:cNvCxnSpPr/>
            <p:nvPr/>
          </p:nvCxnSpPr>
          <p:spPr>
            <a:xfrm>
              <a:off x="1829127" y="4432644"/>
              <a:ext cx="4888186" cy="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직사각형 34"/>
            <p:cNvSpPr/>
            <p:nvPr/>
          </p:nvSpPr>
          <p:spPr>
            <a:xfrm>
              <a:off x="848515" y="2721386"/>
              <a:ext cx="1961224" cy="518928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CountOfInstance</a:t>
              </a:r>
              <a:endParaRPr lang="ko-KR" altLang="en-US" dirty="0"/>
            </a:p>
          </p:txBody>
        </p:sp>
        <p:sp>
          <p:nvSpPr>
            <p:cNvPr id="41" name="모서리가 둥근 직사각형 40"/>
            <p:cNvSpPr/>
            <p:nvPr/>
          </p:nvSpPr>
          <p:spPr>
            <a:xfrm>
              <a:off x="689348" y="1795738"/>
              <a:ext cx="2302239" cy="2399092"/>
            </a:xfrm>
            <a:prstGeom prst="roundRect">
              <a:avLst/>
            </a:prstGeom>
            <a:noFill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en-US" altLang="ko-KR" b="1" dirty="0" smtClean="0"/>
                <a:t>Person </a:t>
              </a:r>
              <a:r>
                <a:rPr lang="ko-KR" altLang="en-US" b="1" dirty="0" smtClean="0"/>
                <a:t>타입</a:t>
              </a:r>
              <a:endParaRPr lang="ko-KR" altLang="en-US" b="1" dirty="0"/>
            </a:p>
          </p:txBody>
        </p:sp>
        <p:cxnSp>
          <p:nvCxnSpPr>
            <p:cNvPr id="47" name="직선 연결선 46"/>
            <p:cNvCxnSpPr/>
            <p:nvPr/>
          </p:nvCxnSpPr>
          <p:spPr>
            <a:xfrm flipV="1">
              <a:off x="1829127" y="3240314"/>
              <a:ext cx="327" cy="119233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모서리가 둥근 직사각형 53"/>
            <p:cNvSpPr/>
            <p:nvPr/>
          </p:nvSpPr>
          <p:spPr>
            <a:xfrm>
              <a:off x="3275856" y="1795738"/>
              <a:ext cx="2855948" cy="1075245"/>
            </a:xfrm>
            <a:prstGeom prst="roundRect">
              <a:avLst/>
            </a:prstGeom>
            <a:noFill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en-US" altLang="ko-KR" dirty="0" smtClean="0"/>
                <a:t>person1 </a:t>
              </a:r>
              <a:r>
                <a:rPr lang="ko-KR" altLang="en-US" dirty="0" smtClean="0"/>
                <a:t>인스턴스</a:t>
              </a:r>
              <a:endParaRPr lang="ko-KR" altLang="en-US" dirty="0"/>
            </a:p>
          </p:txBody>
        </p:sp>
        <p:sp>
          <p:nvSpPr>
            <p:cNvPr id="56" name="모서리가 둥근 직사각형 55"/>
            <p:cNvSpPr/>
            <p:nvPr/>
          </p:nvSpPr>
          <p:spPr>
            <a:xfrm>
              <a:off x="3263399" y="3127331"/>
              <a:ext cx="2855948" cy="1075245"/>
            </a:xfrm>
            <a:prstGeom prst="roundRect">
              <a:avLst/>
            </a:prstGeom>
            <a:noFill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en-US" altLang="ko-KR" dirty="0" smtClean="0"/>
                <a:t>person2 </a:t>
              </a:r>
              <a:r>
                <a:rPr lang="ko-KR" altLang="en-US" dirty="0" smtClean="0"/>
                <a:t>인스턴스</a:t>
              </a:r>
              <a:endParaRPr lang="ko-KR" altLang="en-US" dirty="0"/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3868194" y="3624612"/>
              <a:ext cx="1976926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_name: 0x0800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183665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그룹 35"/>
          <p:cNvGrpSpPr/>
          <p:nvPr/>
        </p:nvGrpSpPr>
        <p:grpSpPr>
          <a:xfrm>
            <a:off x="323528" y="787269"/>
            <a:ext cx="8732229" cy="3416320"/>
            <a:chOff x="323528" y="787269"/>
            <a:chExt cx="8732229" cy="3416320"/>
          </a:xfrm>
        </p:grpSpPr>
        <p:sp>
          <p:nvSpPr>
            <p:cNvPr id="5" name="TextBox 4"/>
            <p:cNvSpPr txBox="1"/>
            <p:nvPr/>
          </p:nvSpPr>
          <p:spPr>
            <a:xfrm>
              <a:off x="323528" y="1268760"/>
              <a:ext cx="4464496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class Target</a:t>
              </a:r>
            </a:p>
            <a:p>
              <a:r>
                <a:rPr lang="en-US" altLang="ko-KR" dirty="0" smtClean="0"/>
                <a:t>{</a:t>
              </a:r>
            </a:p>
            <a:p>
              <a:r>
                <a:rPr lang="en-US" altLang="ko-KR" dirty="0"/>
                <a:t> </a:t>
              </a:r>
              <a:r>
                <a:rPr lang="en-US" altLang="ko-KR" dirty="0" smtClean="0"/>
                <a:t>   public void Do(Source obj)</a:t>
              </a:r>
            </a:p>
            <a:p>
              <a:r>
                <a:rPr lang="en-US" altLang="ko-KR" dirty="0"/>
                <a:t> </a:t>
              </a:r>
              <a:r>
                <a:rPr lang="en-US" altLang="ko-KR" dirty="0" smtClean="0"/>
                <a:t>   {</a:t>
              </a:r>
            </a:p>
            <a:p>
              <a:r>
                <a:rPr lang="en-US" altLang="ko-KR" dirty="0"/>
                <a:t> </a:t>
              </a:r>
              <a:r>
                <a:rPr lang="en-US" altLang="ko-KR" dirty="0" smtClean="0"/>
                <a:t>       Console.WriteLine(obj.GetResult());</a:t>
              </a:r>
            </a:p>
            <a:p>
              <a:r>
                <a:rPr lang="en-US" altLang="ko-KR" dirty="0"/>
                <a:t> </a:t>
              </a:r>
              <a:r>
                <a:rPr lang="en-US" altLang="ko-KR" dirty="0" smtClean="0"/>
                <a:t>   }</a:t>
              </a:r>
            </a:p>
            <a:p>
              <a:r>
                <a:rPr lang="en-US" altLang="ko-KR" dirty="0"/>
                <a:t>}</a:t>
              </a:r>
              <a:r>
                <a:rPr lang="en-US" altLang="ko-KR" dirty="0" smtClean="0"/>
                <a:t> </a:t>
              </a:r>
              <a:endParaRPr lang="ko-KR" alt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447245" y="787269"/>
              <a:ext cx="4608512" cy="3416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class Source</a:t>
              </a:r>
            </a:p>
            <a:p>
              <a:r>
                <a:rPr lang="en-US" altLang="ko-KR" dirty="0" smtClean="0"/>
                <a:t>{</a:t>
              </a:r>
            </a:p>
            <a:p>
              <a:r>
                <a:rPr lang="en-US" altLang="ko-KR" dirty="0" smtClean="0"/>
                <a:t>    public int GetResult()</a:t>
              </a:r>
            </a:p>
            <a:p>
              <a:r>
                <a:rPr lang="en-US" altLang="ko-KR" dirty="0"/>
                <a:t> </a:t>
              </a:r>
              <a:r>
                <a:rPr lang="en-US" altLang="ko-KR" dirty="0" smtClean="0"/>
                <a:t>   {</a:t>
              </a:r>
            </a:p>
            <a:p>
              <a:r>
                <a:rPr lang="en-US" altLang="ko-KR" dirty="0"/>
                <a:t> </a:t>
              </a:r>
              <a:r>
                <a:rPr lang="en-US" altLang="ko-KR" dirty="0" smtClean="0"/>
                <a:t>       return 10;</a:t>
              </a:r>
            </a:p>
            <a:p>
              <a:r>
                <a:rPr lang="en-US" altLang="ko-KR" dirty="0"/>
                <a:t> </a:t>
              </a:r>
              <a:r>
                <a:rPr lang="en-US" altLang="ko-KR" dirty="0" smtClean="0"/>
                <a:t>   }</a:t>
              </a:r>
            </a:p>
            <a:p>
              <a:r>
                <a:rPr lang="en-US" altLang="ko-KR" dirty="0" smtClean="0"/>
                <a:t>    public void Test()</a:t>
              </a:r>
            </a:p>
            <a:p>
              <a:r>
                <a:rPr lang="en-US" altLang="ko-KR" dirty="0"/>
                <a:t> </a:t>
              </a:r>
              <a:r>
                <a:rPr lang="en-US" altLang="ko-KR" dirty="0" smtClean="0"/>
                <a:t>   {</a:t>
              </a:r>
            </a:p>
            <a:p>
              <a:r>
                <a:rPr lang="en-US" altLang="ko-KR" dirty="0"/>
                <a:t> </a:t>
              </a:r>
              <a:r>
                <a:rPr lang="en-US" altLang="ko-KR" dirty="0" smtClean="0"/>
                <a:t>       Target target = new Target();</a:t>
              </a:r>
            </a:p>
            <a:p>
              <a:r>
                <a:rPr lang="en-US" altLang="ko-KR" dirty="0"/>
                <a:t> </a:t>
              </a:r>
              <a:r>
                <a:rPr lang="en-US" altLang="ko-KR" dirty="0" smtClean="0"/>
                <a:t>       target.Do(this);</a:t>
              </a:r>
            </a:p>
            <a:p>
              <a:r>
                <a:rPr lang="en-US" altLang="ko-KR" dirty="0"/>
                <a:t> </a:t>
              </a:r>
              <a:r>
                <a:rPr lang="en-US" altLang="ko-KR" dirty="0" smtClean="0"/>
                <a:t>   }</a:t>
              </a:r>
            </a:p>
            <a:p>
              <a:r>
                <a:rPr lang="en-US" altLang="ko-KR" dirty="0" smtClean="0"/>
                <a:t>}</a:t>
              </a:r>
            </a:p>
          </p:txBody>
        </p:sp>
        <p:sp>
          <p:nvSpPr>
            <p:cNvPr id="16" name="아래로 구부러진 화살표 15"/>
            <p:cNvSpPr/>
            <p:nvPr/>
          </p:nvSpPr>
          <p:spPr>
            <a:xfrm rot="19232446">
              <a:off x="3566742" y="1749993"/>
              <a:ext cx="1368152" cy="288032"/>
            </a:xfrm>
            <a:prstGeom prst="curvedDownArrow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691680" y="3464051"/>
              <a:ext cx="6480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①</a:t>
              </a:r>
              <a:endParaRPr lang="ko-KR" altLang="en-US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707906" y="1560402"/>
              <a:ext cx="6480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②</a:t>
              </a:r>
              <a:endParaRPr lang="ko-KR" altLang="en-US" dirty="0"/>
            </a:p>
          </p:txBody>
        </p:sp>
        <p:cxnSp>
          <p:nvCxnSpPr>
            <p:cNvPr id="32" name="직선 연결선 31"/>
            <p:cNvCxnSpPr>
              <a:endCxn id="18" idx="0"/>
            </p:cNvCxnSpPr>
            <p:nvPr/>
          </p:nvCxnSpPr>
          <p:spPr>
            <a:xfrm flipH="1">
              <a:off x="2015716" y="3464051"/>
              <a:ext cx="3087273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4" name="직선 화살표 연결선 33"/>
            <p:cNvCxnSpPr>
              <a:stCxn id="18" idx="0"/>
            </p:cNvCxnSpPr>
            <p:nvPr/>
          </p:nvCxnSpPr>
          <p:spPr>
            <a:xfrm flipV="1">
              <a:off x="2015716" y="2060848"/>
              <a:ext cx="36004" cy="1403203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14743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1024269" y="1052736"/>
            <a:ext cx="6500059" cy="3744416"/>
            <a:chOff x="1024269" y="1052736"/>
            <a:chExt cx="6500059" cy="3744416"/>
          </a:xfrm>
        </p:grpSpPr>
        <p:sp>
          <p:nvSpPr>
            <p:cNvPr id="2" name="직사각형 1"/>
            <p:cNvSpPr/>
            <p:nvPr/>
          </p:nvSpPr>
          <p:spPr>
            <a:xfrm>
              <a:off x="1043608" y="1052736"/>
              <a:ext cx="6480720" cy="576064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int      Clean    (object arg);</a:t>
              </a:r>
              <a:endParaRPr lang="ko-KR" altLang="en-US" dirty="0"/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1024269" y="2636912"/>
              <a:ext cx="6480720" cy="576064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int </a:t>
              </a:r>
              <a:r>
                <a:rPr lang="en-US" altLang="ko-KR" b="1" dirty="0" smtClean="0"/>
                <a:t>FuncDelegate</a:t>
              </a:r>
              <a:r>
                <a:rPr lang="en-US" altLang="ko-KR" dirty="0" smtClean="0"/>
                <a:t> (object arg);</a:t>
              </a:r>
              <a:endParaRPr lang="ko-KR" altLang="en-US" dirty="0"/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1024269" y="4221088"/>
              <a:ext cx="6480720" cy="576064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b="1" dirty="0" smtClean="0"/>
                <a:t>delegate</a:t>
              </a:r>
              <a:r>
                <a:rPr lang="en-US" altLang="ko-KR" dirty="0" smtClean="0"/>
                <a:t> int FuncDelegate (object arg);</a:t>
              </a:r>
              <a:endParaRPr lang="ko-KR" altLang="en-US" dirty="0"/>
            </a:p>
          </p:txBody>
        </p:sp>
        <p:sp>
          <p:nvSpPr>
            <p:cNvPr id="3" name="아래쪽 화살표 2"/>
            <p:cNvSpPr/>
            <p:nvPr/>
          </p:nvSpPr>
          <p:spPr>
            <a:xfrm>
              <a:off x="1043608" y="1700808"/>
              <a:ext cx="6461381" cy="864096"/>
            </a:xfrm>
            <a:prstGeom prst="downArrow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dirty="0" smtClean="0"/>
                <a:t>대상 메서드의 반환값과 인자를 분리하고</a:t>
              </a:r>
              <a:r>
                <a:rPr lang="en-US" altLang="ko-KR" sz="1400" dirty="0" smtClean="0"/>
                <a:t>, </a:t>
              </a:r>
              <a:r>
                <a:rPr lang="ko-KR" altLang="en-US" sz="1400" dirty="0" smtClean="0"/>
                <a:t>식별자만 바꾼다</a:t>
              </a:r>
              <a:r>
                <a:rPr lang="en-US" altLang="ko-KR" sz="1400" dirty="0" smtClean="0"/>
                <a:t>.</a:t>
              </a:r>
              <a:endParaRPr lang="ko-KR" altLang="en-US" sz="1400" dirty="0"/>
            </a:p>
          </p:txBody>
        </p:sp>
        <p:sp>
          <p:nvSpPr>
            <p:cNvPr id="30" name="아래쪽 화살표 29"/>
            <p:cNvSpPr/>
            <p:nvPr/>
          </p:nvSpPr>
          <p:spPr>
            <a:xfrm>
              <a:off x="1062947" y="3284984"/>
              <a:ext cx="6461381" cy="864096"/>
            </a:xfrm>
            <a:prstGeom prst="downArrow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dirty="0" smtClean="0"/>
                <a:t>그 상태에서 </a:t>
              </a:r>
              <a:r>
                <a:rPr lang="en-US" altLang="ko-KR" sz="1400" dirty="0" smtClean="0"/>
                <a:t>delegate </a:t>
              </a:r>
              <a:r>
                <a:rPr lang="ko-KR" altLang="en-US" sz="1400" dirty="0" smtClean="0"/>
                <a:t>예약어를 추가한다</a:t>
              </a:r>
              <a:r>
                <a:rPr lang="en-US" altLang="ko-KR" sz="1400" dirty="0" smtClean="0"/>
                <a:t>.</a:t>
              </a:r>
              <a:endParaRPr lang="ko-KR" alt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4265436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그룹 11"/>
          <p:cNvGrpSpPr/>
          <p:nvPr/>
        </p:nvGrpSpPr>
        <p:grpSpPr>
          <a:xfrm>
            <a:off x="539552" y="404664"/>
            <a:ext cx="8078781" cy="4387816"/>
            <a:chOff x="539552" y="404664"/>
            <a:chExt cx="8078781" cy="4387816"/>
          </a:xfrm>
        </p:grpSpPr>
        <p:sp>
          <p:nvSpPr>
            <p:cNvPr id="16" name="TextBox 15"/>
            <p:cNvSpPr txBox="1"/>
            <p:nvPr/>
          </p:nvSpPr>
          <p:spPr>
            <a:xfrm>
              <a:off x="7394197" y="3736988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0x0000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6746125" y="596718"/>
              <a:ext cx="648072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4531864" y="596718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Point pt1;</a:t>
              </a:r>
              <a:endParaRPr lang="ko-KR" altLang="en-US" dirty="0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6746125" y="2755465"/>
              <a:ext cx="648072" cy="81755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6 </a:t>
              </a:r>
              <a:br>
                <a:rPr lang="en-US" altLang="ko-KR" dirty="0" smtClean="0"/>
              </a:br>
              <a:r>
                <a:rPr lang="en-US" altLang="ko-KR" dirty="0" smtClean="0"/>
                <a:t>12</a:t>
              </a:r>
              <a:endParaRPr lang="ko-KR" alt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641101" y="410632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메모</a:t>
              </a:r>
              <a:r>
                <a:rPr lang="ko-KR" altLang="en-US" dirty="0"/>
                <a:t>리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370668" y="41205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0x2000</a:t>
              </a:r>
              <a:endParaRPr lang="ko-KR" alt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370668" y="321297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0x0400</a:t>
              </a:r>
              <a:endParaRPr lang="ko-KR" alt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39552" y="589330"/>
              <a:ext cx="22322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Vector v1;</a:t>
              </a:r>
              <a:endParaRPr lang="ko-KR" altLang="en-US" dirty="0"/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2268186" y="589330"/>
              <a:ext cx="648072" cy="864096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2268186" y="1220131"/>
              <a:ext cx="648072" cy="66534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5 </a:t>
              </a:r>
              <a:br>
                <a:rPr lang="en-US" altLang="ko-KR" dirty="0" smtClean="0"/>
              </a:br>
              <a:r>
                <a:rPr lang="en-US" altLang="ko-KR" dirty="0" smtClean="0"/>
                <a:t>10</a:t>
              </a:r>
              <a:endParaRPr lang="ko-KR" altLang="en-US" dirty="0"/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2268186" y="1885473"/>
              <a:ext cx="648072" cy="2091509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268186" y="4161648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메모</a:t>
              </a:r>
              <a:r>
                <a:rPr lang="ko-KR" altLang="en-US" dirty="0"/>
                <a:t>리</a:t>
              </a:r>
            </a:p>
          </p:txBody>
        </p:sp>
        <p:cxnSp>
          <p:nvCxnSpPr>
            <p:cNvPr id="27" name="직선 화살표 연결선 26"/>
            <p:cNvCxnSpPr/>
            <p:nvPr/>
          </p:nvCxnSpPr>
          <p:spPr>
            <a:xfrm>
              <a:off x="1295073" y="986073"/>
              <a:ext cx="973113" cy="91378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화살표 연결선 27"/>
            <p:cNvCxnSpPr/>
            <p:nvPr/>
          </p:nvCxnSpPr>
          <p:spPr>
            <a:xfrm>
              <a:off x="5468412" y="915257"/>
              <a:ext cx="1277713" cy="63754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4566862" y="3496591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Point pt2 = pt1;</a:t>
              </a:r>
              <a:endParaRPr lang="ko-KR" altLang="en-US" dirty="0"/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2268186" y="2411102"/>
              <a:ext cx="648072" cy="66534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5 </a:t>
              </a:r>
              <a:br>
                <a:rPr lang="en-US" altLang="ko-KR" dirty="0" smtClean="0"/>
              </a:br>
              <a:r>
                <a:rPr lang="en-US" altLang="ko-KR" dirty="0" smtClean="0"/>
                <a:t>10</a:t>
              </a:r>
              <a:endParaRPr lang="ko-KR" altLang="en-US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903016" y="372960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0x0000</a:t>
              </a:r>
              <a:endParaRPr lang="ko-KR" altLang="en-US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879487" y="40466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0x2000</a:t>
              </a:r>
              <a:endParaRPr lang="ko-KR" altLang="en-US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539552" y="1891243"/>
              <a:ext cx="22322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Vector v2 = v1;</a:t>
              </a:r>
              <a:endParaRPr lang="ko-KR" altLang="en-US" dirty="0"/>
            </a:p>
          </p:txBody>
        </p:sp>
        <p:cxnSp>
          <p:nvCxnSpPr>
            <p:cNvPr id="44" name="직선 화살표 연결선 43"/>
            <p:cNvCxnSpPr/>
            <p:nvPr/>
          </p:nvCxnSpPr>
          <p:spPr>
            <a:xfrm>
              <a:off x="1289093" y="2209158"/>
              <a:ext cx="979093" cy="86728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/>
            <p:cNvCxnSpPr/>
            <p:nvPr/>
          </p:nvCxnSpPr>
          <p:spPr>
            <a:xfrm flipH="1">
              <a:off x="4103623" y="404664"/>
              <a:ext cx="7149" cy="4387816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75" name="직사각형 74"/>
            <p:cNvSpPr/>
            <p:nvPr/>
          </p:nvSpPr>
          <p:spPr>
            <a:xfrm>
              <a:off x="6746125" y="1109520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 smtClean="0"/>
                <a:t>0x0400</a:t>
              </a:r>
              <a:endParaRPr lang="ko-KR" altLang="en-US" sz="1100" dirty="0"/>
            </a:p>
          </p:txBody>
        </p:sp>
        <p:sp>
          <p:nvSpPr>
            <p:cNvPr id="76" name="직사각형 75"/>
            <p:cNvSpPr/>
            <p:nvPr/>
          </p:nvSpPr>
          <p:spPr>
            <a:xfrm>
              <a:off x="6746057" y="1628800"/>
              <a:ext cx="648139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 smtClean="0"/>
                <a:t>0x0400</a:t>
              </a:r>
              <a:endParaRPr lang="ko-KR" altLang="en-US" sz="1100" dirty="0"/>
            </a:p>
          </p:txBody>
        </p:sp>
        <p:cxnSp>
          <p:nvCxnSpPr>
            <p:cNvPr id="77" name="직선 연결선 76"/>
            <p:cNvCxnSpPr/>
            <p:nvPr/>
          </p:nvCxnSpPr>
          <p:spPr>
            <a:xfrm flipV="1">
              <a:off x="7360179" y="3569942"/>
              <a:ext cx="611079" cy="3074"/>
            </a:xfrm>
            <a:prstGeom prst="line">
              <a:avLst/>
            </a:prstGeom>
            <a:ln>
              <a:headEnd type="arrow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78" name="직선 연결선 77"/>
            <p:cNvCxnSpPr/>
            <p:nvPr/>
          </p:nvCxnSpPr>
          <p:spPr>
            <a:xfrm>
              <a:off x="7362073" y="1325544"/>
              <a:ext cx="607290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79" name="직선 연결선 78"/>
            <p:cNvCxnSpPr/>
            <p:nvPr/>
          </p:nvCxnSpPr>
          <p:spPr>
            <a:xfrm>
              <a:off x="7969363" y="1325544"/>
              <a:ext cx="1895" cy="2244398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80" name="직선 연결선 79"/>
            <p:cNvCxnSpPr/>
            <p:nvPr/>
          </p:nvCxnSpPr>
          <p:spPr>
            <a:xfrm>
              <a:off x="7381952" y="1843648"/>
              <a:ext cx="607290" cy="0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83" name="직선 화살표 연결선 82"/>
            <p:cNvCxnSpPr/>
            <p:nvPr/>
          </p:nvCxnSpPr>
          <p:spPr>
            <a:xfrm flipV="1">
              <a:off x="5642180" y="2075909"/>
              <a:ext cx="1098186" cy="158904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/>
            <p:cNvSpPr txBox="1"/>
            <p:nvPr/>
          </p:nvSpPr>
          <p:spPr>
            <a:xfrm>
              <a:off x="2866715" y="284902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0x1200</a:t>
              </a:r>
              <a:endParaRPr lang="ko-KR" altLang="en-US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886636" y="165898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0x1600</a:t>
              </a:r>
              <a:endParaRPr lang="ko-KR" altLang="en-US" dirty="0"/>
            </a:p>
          </p:txBody>
        </p:sp>
        <p:sp>
          <p:nvSpPr>
            <p:cNvPr id="2" name="오른쪽 중괄호 1"/>
            <p:cNvSpPr/>
            <p:nvPr/>
          </p:nvSpPr>
          <p:spPr>
            <a:xfrm>
              <a:off x="2990862" y="1021378"/>
              <a:ext cx="288476" cy="2263606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271362" y="1968515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스택</a:t>
              </a:r>
              <a:endParaRPr lang="ko-KR" altLang="en-US" dirty="0"/>
            </a:p>
          </p:txBody>
        </p:sp>
        <p:sp>
          <p:nvSpPr>
            <p:cNvPr id="11" name="왼쪽 중괄호 10"/>
            <p:cNvSpPr/>
            <p:nvPr/>
          </p:nvSpPr>
          <p:spPr>
            <a:xfrm>
              <a:off x="6444209" y="836712"/>
              <a:ext cx="197640" cy="1501135"/>
            </a:xfrm>
            <a:prstGeom prst="lef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왼쪽 중괄호 42"/>
            <p:cNvSpPr/>
            <p:nvPr/>
          </p:nvSpPr>
          <p:spPr>
            <a:xfrm>
              <a:off x="6444209" y="2484987"/>
              <a:ext cx="213437" cy="1195024"/>
            </a:xfrm>
            <a:prstGeom prst="lef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5829963" y="1407719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스택</a:t>
              </a:r>
              <a:endParaRPr lang="ko-KR" altLang="en-US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6077494" y="2909839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힙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739353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899592" y="796062"/>
            <a:ext cx="4968552" cy="4126316"/>
            <a:chOff x="899592" y="796062"/>
            <a:chExt cx="4968552" cy="4126316"/>
          </a:xfrm>
        </p:grpSpPr>
        <p:grpSp>
          <p:nvGrpSpPr>
            <p:cNvPr id="14" name="그룹 13"/>
            <p:cNvGrpSpPr/>
            <p:nvPr/>
          </p:nvGrpSpPr>
          <p:grpSpPr>
            <a:xfrm>
              <a:off x="899592" y="796062"/>
              <a:ext cx="4667720" cy="4126316"/>
              <a:chOff x="899592" y="796062"/>
              <a:chExt cx="4667720" cy="4126316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1979712" y="980728"/>
                <a:ext cx="22322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 smtClean="0"/>
                  <a:t>Vector v1;</a:t>
                </a:r>
                <a:endParaRPr lang="ko-KR" altLang="en-US" dirty="0"/>
              </a:p>
            </p:txBody>
          </p:sp>
          <p:sp>
            <p:nvSpPr>
              <p:cNvPr id="15" name="직사각형 14"/>
              <p:cNvSpPr/>
              <p:nvPr/>
            </p:nvSpPr>
            <p:spPr>
              <a:xfrm>
                <a:off x="3708346" y="980728"/>
                <a:ext cx="648072" cy="864096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7" name="직사각형 16"/>
              <p:cNvSpPr/>
              <p:nvPr/>
            </p:nvSpPr>
            <p:spPr>
              <a:xfrm>
                <a:off x="3708346" y="1611529"/>
                <a:ext cx="648072" cy="665343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 smtClean="0"/>
                  <a:t>5 </a:t>
                </a:r>
                <a:br>
                  <a:rPr lang="en-US" altLang="ko-KR" dirty="0" smtClean="0"/>
                </a:br>
                <a:r>
                  <a:rPr lang="en-US" altLang="ko-KR" dirty="0" smtClean="0"/>
                  <a:t>10</a:t>
                </a:r>
                <a:endParaRPr lang="ko-KR" altLang="en-US" dirty="0"/>
              </a:p>
            </p:txBody>
          </p:sp>
          <p:sp>
            <p:nvSpPr>
              <p:cNvPr id="20" name="직사각형 19"/>
              <p:cNvSpPr/>
              <p:nvPr/>
            </p:nvSpPr>
            <p:spPr>
              <a:xfrm>
                <a:off x="3708346" y="2276871"/>
                <a:ext cx="648072" cy="2091509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3708346" y="4553046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 smtClean="0"/>
                  <a:t>메모</a:t>
                </a:r>
                <a:r>
                  <a:rPr lang="ko-KR" altLang="en-US" dirty="0"/>
                  <a:t>리</a:t>
                </a:r>
              </a:p>
            </p:txBody>
          </p:sp>
          <p:cxnSp>
            <p:nvCxnSpPr>
              <p:cNvPr id="27" name="직선 화살표 연결선 26"/>
              <p:cNvCxnSpPr/>
              <p:nvPr/>
            </p:nvCxnSpPr>
            <p:spPr>
              <a:xfrm>
                <a:off x="2915816" y="1350060"/>
                <a:ext cx="792530" cy="941196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TextBox 36"/>
              <p:cNvSpPr txBox="1"/>
              <p:nvPr/>
            </p:nvSpPr>
            <p:spPr>
              <a:xfrm>
                <a:off x="4343176" y="4120998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 smtClean="0"/>
                  <a:t>0x0000</a:t>
                </a:r>
                <a:endParaRPr lang="ko-KR" altLang="en-US" dirty="0"/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4319647" y="796062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 smtClean="0"/>
                  <a:t>0x2000</a:t>
                </a:r>
                <a:endParaRPr lang="ko-KR" altLang="en-US" dirty="0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899592" y="2420888"/>
                <a:ext cx="33843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 smtClean="0"/>
                  <a:t>Change(ref Vector vt)</a:t>
                </a:r>
                <a:endParaRPr lang="ko-KR" altLang="en-US" dirty="0"/>
              </a:p>
            </p:txBody>
          </p:sp>
          <p:cxnSp>
            <p:nvCxnSpPr>
              <p:cNvPr id="44" name="직선 화살표 연결선 43"/>
              <p:cNvCxnSpPr/>
              <p:nvPr/>
            </p:nvCxnSpPr>
            <p:spPr>
              <a:xfrm>
                <a:off x="2987824" y="2291256"/>
                <a:ext cx="720522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직선 연결선 9"/>
              <p:cNvCxnSpPr/>
              <p:nvPr/>
            </p:nvCxnSpPr>
            <p:spPr>
              <a:xfrm>
                <a:off x="2987824" y="2292224"/>
                <a:ext cx="0" cy="20067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TextBox 39"/>
              <p:cNvSpPr txBox="1"/>
              <p:nvPr/>
            </p:nvSpPr>
            <p:spPr>
              <a:xfrm>
                <a:off x="4326796" y="2050380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 smtClean="0"/>
                  <a:t>0x1600</a:t>
                </a:r>
                <a:endParaRPr lang="ko-KR" altLang="en-US" dirty="0"/>
              </a:p>
            </p:txBody>
          </p:sp>
        </p:grpSp>
        <p:sp>
          <p:nvSpPr>
            <p:cNvPr id="16" name="오른쪽 중괄호 15"/>
            <p:cNvSpPr/>
            <p:nvPr/>
          </p:nvSpPr>
          <p:spPr>
            <a:xfrm>
              <a:off x="4403477" y="1227891"/>
              <a:ext cx="288476" cy="1265005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644008" y="1675727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스택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430756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2080777" y="908720"/>
            <a:ext cx="5258804" cy="4063600"/>
            <a:chOff x="2080777" y="908720"/>
            <a:chExt cx="5258804" cy="4063600"/>
          </a:xfrm>
        </p:grpSpPr>
        <p:sp>
          <p:nvSpPr>
            <p:cNvPr id="16" name="TextBox 15"/>
            <p:cNvSpPr txBox="1"/>
            <p:nvPr/>
          </p:nvSpPr>
          <p:spPr>
            <a:xfrm>
              <a:off x="5819665" y="423365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0x0000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5171593" y="1093386"/>
              <a:ext cx="648072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2957332" y="1093386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Point pt1;</a:t>
              </a:r>
              <a:endParaRPr lang="ko-KR" altLang="en-US" dirty="0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5171593" y="3043497"/>
              <a:ext cx="648072" cy="81755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5</a:t>
              </a:r>
              <a:r>
                <a:rPr lang="en-US" altLang="ko-KR" dirty="0" smtClean="0"/>
                <a:t> </a:t>
              </a:r>
              <a:br>
                <a:rPr lang="en-US" altLang="ko-KR" dirty="0" smtClean="0"/>
              </a:br>
              <a:r>
                <a:rPr lang="en-US" altLang="ko-KR" dirty="0" smtClean="0"/>
                <a:t>10</a:t>
              </a:r>
              <a:endParaRPr lang="ko-KR" alt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066569" y="4602988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메모</a:t>
              </a:r>
              <a:r>
                <a:rPr lang="ko-KR" altLang="en-US" dirty="0"/>
                <a:t>리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796136" y="90872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0x2000</a:t>
              </a:r>
              <a:endParaRPr lang="ko-KR" altLang="en-US" dirty="0"/>
            </a:p>
          </p:txBody>
        </p:sp>
        <p:cxnSp>
          <p:nvCxnSpPr>
            <p:cNvPr id="28" name="직선 화살표 연결선 27"/>
            <p:cNvCxnSpPr/>
            <p:nvPr/>
          </p:nvCxnSpPr>
          <p:spPr>
            <a:xfrm>
              <a:off x="3893880" y="1411925"/>
              <a:ext cx="1277713" cy="63754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2080777" y="2370288"/>
              <a:ext cx="24192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Change(ref Point pt)</a:t>
              </a:r>
              <a:endParaRPr lang="ko-KR" altLang="en-US" dirty="0"/>
            </a:p>
          </p:txBody>
        </p:sp>
        <p:sp>
          <p:nvSpPr>
            <p:cNvPr id="75" name="직사각형 74"/>
            <p:cNvSpPr/>
            <p:nvPr/>
          </p:nvSpPr>
          <p:spPr>
            <a:xfrm>
              <a:off x="5171593" y="1606188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 smtClean="0"/>
                <a:t>0x0400</a:t>
              </a:r>
              <a:endParaRPr lang="ko-KR" altLang="en-US" sz="1100" dirty="0"/>
            </a:p>
          </p:txBody>
        </p:sp>
        <p:cxnSp>
          <p:nvCxnSpPr>
            <p:cNvPr id="77" name="직선 연결선 76"/>
            <p:cNvCxnSpPr/>
            <p:nvPr/>
          </p:nvCxnSpPr>
          <p:spPr>
            <a:xfrm flipV="1">
              <a:off x="4596063" y="3841932"/>
              <a:ext cx="611079" cy="3074"/>
            </a:xfrm>
            <a:prstGeom prst="line">
              <a:avLst/>
            </a:prstGeom>
            <a:ln>
              <a:headEnd type="none" w="med" len="med"/>
              <a:tailEnd type="arrow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78" name="직선 연결선 77"/>
            <p:cNvCxnSpPr/>
            <p:nvPr/>
          </p:nvCxnSpPr>
          <p:spPr>
            <a:xfrm>
              <a:off x="4588305" y="1834766"/>
              <a:ext cx="607290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79" name="직선 연결선 78"/>
            <p:cNvCxnSpPr/>
            <p:nvPr/>
          </p:nvCxnSpPr>
          <p:spPr>
            <a:xfrm>
              <a:off x="4603832" y="1834766"/>
              <a:ext cx="13504" cy="2007165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5" name="직선 화살표 연결선 34"/>
            <p:cNvCxnSpPr/>
            <p:nvPr/>
          </p:nvCxnSpPr>
          <p:spPr>
            <a:xfrm>
              <a:off x="4067944" y="2049470"/>
              <a:ext cx="1103649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직선 연결선 41"/>
            <p:cNvCxnSpPr/>
            <p:nvPr/>
          </p:nvCxnSpPr>
          <p:spPr>
            <a:xfrm>
              <a:off x="4067944" y="2049470"/>
              <a:ext cx="0" cy="39917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오른쪽 중괄호 19"/>
            <p:cNvSpPr/>
            <p:nvPr/>
          </p:nvSpPr>
          <p:spPr>
            <a:xfrm>
              <a:off x="5874914" y="1310356"/>
              <a:ext cx="288476" cy="1265005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115445" y="175819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스택</a:t>
              </a:r>
              <a:endParaRPr lang="ko-KR" altLang="en-US" dirty="0"/>
            </a:p>
          </p:txBody>
        </p:sp>
        <p:sp>
          <p:nvSpPr>
            <p:cNvPr id="22" name="오른쪽 중괄호 21"/>
            <p:cNvSpPr/>
            <p:nvPr/>
          </p:nvSpPr>
          <p:spPr>
            <a:xfrm>
              <a:off x="5874914" y="2876318"/>
              <a:ext cx="288476" cy="1265005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115445" y="332415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힙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760385" y="3569387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0x0400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31378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9"/>
          <p:cNvGrpSpPr/>
          <p:nvPr/>
        </p:nvGrpSpPr>
        <p:grpSpPr>
          <a:xfrm>
            <a:off x="142066" y="404664"/>
            <a:ext cx="8974924" cy="4143250"/>
            <a:chOff x="142066" y="404664"/>
            <a:chExt cx="8974924" cy="4143250"/>
          </a:xfrm>
        </p:grpSpPr>
        <p:sp>
          <p:nvSpPr>
            <p:cNvPr id="16" name="TextBox 15"/>
            <p:cNvSpPr txBox="1"/>
            <p:nvPr/>
          </p:nvSpPr>
          <p:spPr>
            <a:xfrm>
              <a:off x="3299385" y="372960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0x0000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2651313" y="589330"/>
              <a:ext cx="648072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437052" y="589330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Point pt1;</a:t>
              </a:r>
              <a:endParaRPr lang="ko-KR" alt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546289" y="409893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메모</a:t>
              </a:r>
              <a:r>
                <a:rPr lang="ko-KR" altLang="en-US" dirty="0"/>
                <a:t>리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275856" y="40466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0x2000</a:t>
              </a:r>
              <a:endParaRPr lang="ko-KR" altLang="en-US" dirty="0"/>
            </a:p>
          </p:txBody>
        </p:sp>
        <p:cxnSp>
          <p:nvCxnSpPr>
            <p:cNvPr id="28" name="직선 화살표 연결선 27"/>
            <p:cNvCxnSpPr/>
            <p:nvPr/>
          </p:nvCxnSpPr>
          <p:spPr>
            <a:xfrm>
              <a:off x="1373600" y="907869"/>
              <a:ext cx="1277713" cy="63754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142066" y="3643284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Change1(Point pt)</a:t>
              </a:r>
              <a:endParaRPr lang="ko-KR" altLang="en-US" dirty="0"/>
            </a:p>
          </p:txBody>
        </p:sp>
        <p:sp>
          <p:nvSpPr>
            <p:cNvPr id="75" name="직사각형 74"/>
            <p:cNvSpPr/>
            <p:nvPr/>
          </p:nvSpPr>
          <p:spPr>
            <a:xfrm>
              <a:off x="2651313" y="1102132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 smtClean="0"/>
                <a:t>null</a:t>
              </a:r>
              <a:endParaRPr lang="ko-KR" altLang="en-US" sz="1100" dirty="0"/>
            </a:p>
          </p:txBody>
        </p:sp>
        <p:sp>
          <p:nvSpPr>
            <p:cNvPr id="76" name="직사각형 75"/>
            <p:cNvSpPr/>
            <p:nvPr/>
          </p:nvSpPr>
          <p:spPr>
            <a:xfrm>
              <a:off x="2651245" y="1772816"/>
              <a:ext cx="648139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 smtClean="0"/>
                <a:t>null</a:t>
              </a:r>
              <a:endParaRPr lang="ko-KR" altLang="en-US" sz="1100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7421814" y="372960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0x0000</a:t>
              </a:r>
              <a:endParaRPr lang="ko-KR" altLang="en-US" dirty="0"/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6773742" y="589330"/>
              <a:ext cx="648072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4559481" y="589330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Point pt1;</a:t>
              </a:r>
              <a:endParaRPr lang="ko-KR" altLang="en-US" dirty="0"/>
            </a:p>
          </p:txBody>
        </p:sp>
        <p:sp>
          <p:nvSpPr>
            <p:cNvPr id="45" name="직사각형 44"/>
            <p:cNvSpPr/>
            <p:nvPr/>
          </p:nvSpPr>
          <p:spPr>
            <a:xfrm>
              <a:off x="6773742" y="2611449"/>
              <a:ext cx="648072" cy="81755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6 </a:t>
              </a:r>
              <a:br>
                <a:rPr lang="en-US" altLang="ko-KR" dirty="0" smtClean="0"/>
              </a:br>
              <a:r>
                <a:rPr lang="en-US" altLang="ko-KR" dirty="0" smtClean="0"/>
                <a:t>12</a:t>
              </a:r>
              <a:endParaRPr lang="ko-KR" altLang="en-US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6668718" y="409893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메모</a:t>
              </a:r>
              <a:r>
                <a:rPr lang="ko-KR" altLang="en-US" dirty="0"/>
                <a:t>리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7398285" y="40466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0x2000</a:t>
              </a:r>
              <a:endParaRPr lang="ko-KR" altLang="en-US" dirty="0"/>
            </a:p>
          </p:txBody>
        </p:sp>
        <p:cxnSp>
          <p:nvCxnSpPr>
            <p:cNvPr id="50" name="직선 화살표 연결선 49"/>
            <p:cNvCxnSpPr/>
            <p:nvPr/>
          </p:nvCxnSpPr>
          <p:spPr>
            <a:xfrm>
              <a:off x="5496029" y="907869"/>
              <a:ext cx="1277713" cy="63754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/>
            <p:cNvSpPr txBox="1"/>
            <p:nvPr/>
          </p:nvSpPr>
          <p:spPr>
            <a:xfrm>
              <a:off x="4714295" y="3624584"/>
              <a:ext cx="289279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pt = new Point();</a:t>
              </a:r>
              <a:br>
                <a:rPr lang="en-US" altLang="ko-KR" dirty="0" smtClean="0"/>
              </a:br>
              <a:r>
                <a:rPr lang="en-US" altLang="ko-KR" dirty="0" smtClean="0"/>
                <a:t>pt.X = 6;</a:t>
              </a:r>
            </a:p>
            <a:p>
              <a:r>
                <a:rPr lang="en-US" altLang="ko-KR" dirty="0" smtClean="0"/>
                <a:t>pt.Y = 12;</a:t>
              </a:r>
              <a:endParaRPr lang="ko-KR" altLang="en-US" dirty="0"/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6773742" y="1102132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 smtClean="0"/>
                <a:t>null</a:t>
              </a:r>
              <a:endParaRPr lang="ko-KR" altLang="en-US" sz="1100" dirty="0"/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6773674" y="1772816"/>
              <a:ext cx="648139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 smtClean="0"/>
                <a:t>0x400</a:t>
              </a:r>
              <a:endParaRPr lang="ko-KR" altLang="en-US" sz="1100" dirty="0"/>
            </a:p>
          </p:txBody>
        </p:sp>
        <p:cxnSp>
          <p:nvCxnSpPr>
            <p:cNvPr id="57" name="직선 연결선 56"/>
            <p:cNvCxnSpPr/>
            <p:nvPr/>
          </p:nvCxnSpPr>
          <p:spPr>
            <a:xfrm>
              <a:off x="6160693" y="1989789"/>
              <a:ext cx="607290" cy="0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8" name="직선 연결선 57"/>
            <p:cNvCxnSpPr/>
            <p:nvPr/>
          </p:nvCxnSpPr>
          <p:spPr>
            <a:xfrm>
              <a:off x="6156176" y="3429000"/>
              <a:ext cx="607290" cy="0"/>
            </a:xfrm>
            <a:prstGeom prst="line">
              <a:avLst/>
            </a:prstGeom>
            <a:ln>
              <a:headEnd type="none" w="med" len="med"/>
              <a:tailEnd type="arrow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9" name="직선 연결선 58"/>
            <p:cNvCxnSpPr/>
            <p:nvPr/>
          </p:nvCxnSpPr>
          <p:spPr>
            <a:xfrm>
              <a:off x="6160692" y="1988840"/>
              <a:ext cx="0" cy="1440160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1" name="직선 화살표 연결선 60"/>
            <p:cNvCxnSpPr/>
            <p:nvPr/>
          </p:nvCxnSpPr>
          <p:spPr>
            <a:xfrm>
              <a:off x="1930723" y="2180294"/>
              <a:ext cx="720522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직선 연결선 61"/>
            <p:cNvCxnSpPr/>
            <p:nvPr/>
          </p:nvCxnSpPr>
          <p:spPr>
            <a:xfrm>
              <a:off x="1930723" y="2180294"/>
              <a:ext cx="0" cy="155812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직선 연결선 63"/>
            <p:cNvCxnSpPr/>
            <p:nvPr/>
          </p:nvCxnSpPr>
          <p:spPr>
            <a:xfrm>
              <a:off x="4932039" y="2195410"/>
              <a:ext cx="0" cy="154300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직선 화살표 연결선 4"/>
            <p:cNvCxnSpPr/>
            <p:nvPr/>
          </p:nvCxnSpPr>
          <p:spPr>
            <a:xfrm>
              <a:off x="4932039" y="2195410"/>
              <a:ext cx="1835944" cy="1"/>
            </a:xfrm>
            <a:prstGeom prst="straightConnector1">
              <a:avLst/>
            </a:prstGeom>
            <a:ln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오른쪽 중괄호 2"/>
            <p:cNvSpPr/>
            <p:nvPr/>
          </p:nvSpPr>
          <p:spPr>
            <a:xfrm>
              <a:off x="3376435" y="958661"/>
              <a:ext cx="440578" cy="1462226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805249" y="1521079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스택</a:t>
              </a:r>
              <a:endParaRPr lang="ko-KR" altLang="en-US" dirty="0"/>
            </a:p>
          </p:txBody>
        </p:sp>
        <p:sp>
          <p:nvSpPr>
            <p:cNvPr id="36" name="오른쪽 중괄호 35"/>
            <p:cNvSpPr/>
            <p:nvPr/>
          </p:nvSpPr>
          <p:spPr>
            <a:xfrm>
              <a:off x="7467858" y="924061"/>
              <a:ext cx="440578" cy="1462226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오른쪽 중괄호 36"/>
            <p:cNvSpPr/>
            <p:nvPr/>
          </p:nvSpPr>
          <p:spPr>
            <a:xfrm>
              <a:off x="7452276" y="2472571"/>
              <a:ext cx="440578" cy="1100445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7892854" y="1459831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스택</a:t>
              </a:r>
              <a:endParaRPr lang="ko-KR" altLang="en-US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7881784" y="283435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힙</a:t>
              </a: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6045777" y="3067059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0x400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724859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273708" y="404664"/>
            <a:ext cx="8856071" cy="4063600"/>
            <a:chOff x="273708" y="404664"/>
            <a:chExt cx="8856071" cy="4063600"/>
          </a:xfrm>
        </p:grpSpPr>
        <p:sp>
          <p:nvSpPr>
            <p:cNvPr id="16" name="TextBox 15"/>
            <p:cNvSpPr txBox="1"/>
            <p:nvPr/>
          </p:nvSpPr>
          <p:spPr>
            <a:xfrm>
              <a:off x="3299385" y="372960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0x0000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2651313" y="589330"/>
              <a:ext cx="648072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437052" y="589330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Point pt1 = null;</a:t>
              </a:r>
              <a:endParaRPr lang="ko-KR" alt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546289" y="409893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메모</a:t>
              </a:r>
              <a:r>
                <a:rPr lang="ko-KR" altLang="en-US" dirty="0"/>
                <a:t>리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275856" y="40466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0x2000</a:t>
              </a:r>
              <a:endParaRPr lang="ko-KR" altLang="en-US" dirty="0"/>
            </a:p>
          </p:txBody>
        </p:sp>
        <p:cxnSp>
          <p:nvCxnSpPr>
            <p:cNvPr id="28" name="직선 화살표 연결선 27"/>
            <p:cNvCxnSpPr/>
            <p:nvPr/>
          </p:nvCxnSpPr>
          <p:spPr>
            <a:xfrm>
              <a:off x="1373600" y="907869"/>
              <a:ext cx="1277713" cy="63754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273708" y="1711708"/>
              <a:ext cx="23471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Change2(ref Point pt)</a:t>
              </a:r>
              <a:endParaRPr lang="ko-KR" altLang="en-US" dirty="0"/>
            </a:p>
          </p:txBody>
        </p:sp>
        <p:sp>
          <p:nvSpPr>
            <p:cNvPr id="75" name="직사각형 74"/>
            <p:cNvSpPr/>
            <p:nvPr/>
          </p:nvSpPr>
          <p:spPr>
            <a:xfrm>
              <a:off x="2651313" y="1102132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 smtClean="0"/>
                <a:t>null</a:t>
              </a:r>
              <a:endParaRPr lang="ko-KR" altLang="en-US" sz="1100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7421814" y="372960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0x0000</a:t>
              </a:r>
              <a:endParaRPr lang="ko-KR" altLang="en-US" dirty="0"/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6773742" y="589330"/>
              <a:ext cx="648072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4559481" y="589330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Point pt1;</a:t>
              </a:r>
              <a:endParaRPr lang="ko-KR" altLang="en-US" dirty="0"/>
            </a:p>
          </p:txBody>
        </p:sp>
        <p:sp>
          <p:nvSpPr>
            <p:cNvPr id="45" name="직사각형 44"/>
            <p:cNvSpPr/>
            <p:nvPr/>
          </p:nvSpPr>
          <p:spPr>
            <a:xfrm>
              <a:off x="6773742" y="2539441"/>
              <a:ext cx="648072" cy="81755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7 </a:t>
              </a:r>
              <a:br>
                <a:rPr lang="en-US" altLang="ko-KR" dirty="0" smtClean="0"/>
              </a:br>
              <a:r>
                <a:rPr lang="en-US" altLang="ko-KR" dirty="0" smtClean="0"/>
                <a:t>14</a:t>
              </a:r>
              <a:endParaRPr lang="ko-KR" altLang="en-US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6668718" y="409893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메모</a:t>
              </a:r>
              <a:r>
                <a:rPr lang="ko-KR" altLang="en-US" dirty="0"/>
                <a:t>리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7398285" y="40466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0x2000</a:t>
              </a:r>
              <a:endParaRPr lang="ko-KR" altLang="en-US" dirty="0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5905691" y="307725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0x0400</a:t>
              </a:r>
              <a:endParaRPr lang="ko-KR" altLang="en-US" dirty="0"/>
            </a:p>
          </p:txBody>
        </p:sp>
        <p:cxnSp>
          <p:nvCxnSpPr>
            <p:cNvPr id="50" name="직선 화살표 연결선 49"/>
            <p:cNvCxnSpPr/>
            <p:nvPr/>
          </p:nvCxnSpPr>
          <p:spPr>
            <a:xfrm>
              <a:off x="5496029" y="907869"/>
              <a:ext cx="1277713" cy="63754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/>
            <p:cNvSpPr txBox="1"/>
            <p:nvPr/>
          </p:nvSpPr>
          <p:spPr>
            <a:xfrm>
              <a:off x="4698343" y="1632993"/>
              <a:ext cx="204493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pt = new Point();</a:t>
              </a:r>
              <a:br>
                <a:rPr lang="en-US" altLang="ko-KR" dirty="0" smtClean="0"/>
              </a:br>
              <a:r>
                <a:rPr lang="en-US" altLang="ko-KR" dirty="0" smtClean="0"/>
                <a:t>pt.X = 7;</a:t>
              </a:r>
            </a:p>
            <a:p>
              <a:r>
                <a:rPr lang="en-US" altLang="ko-KR" dirty="0" smtClean="0"/>
                <a:t>pt.Y = 14;</a:t>
              </a:r>
              <a:endParaRPr lang="ko-KR" altLang="en-US" dirty="0"/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6773742" y="1102132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 smtClean="0"/>
                <a:t>0x0400</a:t>
              </a:r>
              <a:endParaRPr lang="ko-KR" altLang="en-US" sz="1100" dirty="0"/>
            </a:p>
          </p:txBody>
        </p:sp>
        <p:cxnSp>
          <p:nvCxnSpPr>
            <p:cNvPr id="61" name="직선 화살표 연결선 60"/>
            <p:cNvCxnSpPr/>
            <p:nvPr/>
          </p:nvCxnSpPr>
          <p:spPr>
            <a:xfrm>
              <a:off x="2339752" y="1545414"/>
              <a:ext cx="311493" cy="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직선 연결선 61"/>
            <p:cNvCxnSpPr/>
            <p:nvPr/>
          </p:nvCxnSpPr>
          <p:spPr>
            <a:xfrm>
              <a:off x="2339752" y="1545414"/>
              <a:ext cx="0" cy="20067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직선 연결선 63"/>
            <p:cNvCxnSpPr/>
            <p:nvPr/>
          </p:nvCxnSpPr>
          <p:spPr>
            <a:xfrm>
              <a:off x="4916087" y="1546154"/>
              <a:ext cx="0" cy="20067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직선 화살표 연결선 4"/>
            <p:cNvCxnSpPr/>
            <p:nvPr/>
          </p:nvCxnSpPr>
          <p:spPr>
            <a:xfrm>
              <a:off x="4916087" y="1545186"/>
              <a:ext cx="1835944" cy="1"/>
            </a:xfrm>
            <a:prstGeom prst="straightConnector1">
              <a:avLst/>
            </a:prstGeom>
            <a:ln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연결선 33"/>
            <p:cNvCxnSpPr/>
            <p:nvPr/>
          </p:nvCxnSpPr>
          <p:spPr>
            <a:xfrm flipV="1">
              <a:off x="7430679" y="3363907"/>
              <a:ext cx="611079" cy="3074"/>
            </a:xfrm>
            <a:prstGeom prst="line">
              <a:avLst/>
            </a:prstGeom>
            <a:ln>
              <a:headEnd type="arrow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6" name="직선 연결선 35"/>
            <p:cNvCxnSpPr/>
            <p:nvPr/>
          </p:nvCxnSpPr>
          <p:spPr>
            <a:xfrm>
              <a:off x="7421094" y="1428793"/>
              <a:ext cx="607290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7" name="직선 연결선 36"/>
            <p:cNvCxnSpPr/>
            <p:nvPr/>
          </p:nvCxnSpPr>
          <p:spPr>
            <a:xfrm>
              <a:off x="8023518" y="1428793"/>
              <a:ext cx="18240" cy="1935114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30" name="오른쪽 중괄호 29"/>
            <p:cNvSpPr/>
            <p:nvPr/>
          </p:nvSpPr>
          <p:spPr>
            <a:xfrm>
              <a:off x="3337110" y="842678"/>
              <a:ext cx="440578" cy="1462226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765924" y="140509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스택</a:t>
              </a:r>
              <a:endParaRPr lang="ko-KR" altLang="en-US" dirty="0"/>
            </a:p>
          </p:txBody>
        </p:sp>
        <p:sp>
          <p:nvSpPr>
            <p:cNvPr id="32" name="오른쪽 중괄호 31"/>
            <p:cNvSpPr/>
            <p:nvPr/>
          </p:nvSpPr>
          <p:spPr>
            <a:xfrm>
              <a:off x="7476829" y="798102"/>
              <a:ext cx="440578" cy="1462226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7905643" y="136052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스택</a:t>
              </a:r>
              <a:endParaRPr lang="ko-KR" altLang="en-US" dirty="0"/>
            </a:p>
          </p:txBody>
        </p:sp>
        <p:sp>
          <p:nvSpPr>
            <p:cNvPr id="38" name="오른쪽 중괄호 37"/>
            <p:cNvSpPr/>
            <p:nvPr/>
          </p:nvSpPr>
          <p:spPr>
            <a:xfrm>
              <a:off x="7491050" y="2373780"/>
              <a:ext cx="440578" cy="1199236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7905643" y="278475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힙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27245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그룹 12"/>
          <p:cNvGrpSpPr/>
          <p:nvPr/>
        </p:nvGrpSpPr>
        <p:grpSpPr>
          <a:xfrm>
            <a:off x="611560" y="1159746"/>
            <a:ext cx="8784976" cy="4645518"/>
            <a:chOff x="611560" y="1159746"/>
            <a:chExt cx="8784976" cy="4645518"/>
          </a:xfrm>
        </p:grpSpPr>
        <p:grpSp>
          <p:nvGrpSpPr>
            <p:cNvPr id="8" name="그룹 7"/>
            <p:cNvGrpSpPr/>
            <p:nvPr/>
          </p:nvGrpSpPr>
          <p:grpSpPr>
            <a:xfrm>
              <a:off x="611560" y="1159746"/>
              <a:ext cx="8784976" cy="4645518"/>
              <a:chOff x="611560" y="1159746"/>
              <a:chExt cx="8784976" cy="4645518"/>
            </a:xfrm>
          </p:grpSpPr>
          <p:sp>
            <p:nvSpPr>
              <p:cNvPr id="2" name="모서리가 둥근 직사각형 1"/>
              <p:cNvSpPr/>
              <p:nvPr/>
            </p:nvSpPr>
            <p:spPr>
              <a:xfrm>
                <a:off x="5292079" y="1159746"/>
                <a:ext cx="3240360" cy="576064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400" dirty="0" smtClean="0"/>
                  <a:t>System.IndexOutOfRangeException</a:t>
                </a:r>
              </a:p>
            </p:txBody>
          </p:sp>
          <p:sp>
            <p:nvSpPr>
              <p:cNvPr id="14" name="모서리가 둥근 직사각형 13"/>
              <p:cNvSpPr/>
              <p:nvPr/>
            </p:nvSpPr>
            <p:spPr>
              <a:xfrm>
                <a:off x="2699792" y="2348880"/>
                <a:ext cx="2232248" cy="576064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400" dirty="0" smtClean="0"/>
                  <a:t>System.SystemException</a:t>
                </a:r>
              </a:p>
            </p:txBody>
          </p:sp>
          <p:sp>
            <p:nvSpPr>
              <p:cNvPr id="16" name="모서리가 둥근 직사각형 15"/>
              <p:cNvSpPr/>
              <p:nvPr/>
            </p:nvSpPr>
            <p:spPr>
              <a:xfrm>
                <a:off x="5292079" y="2337757"/>
                <a:ext cx="2907254" cy="576064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400" dirty="0" smtClean="0"/>
                  <a:t>System.NullReferenceException</a:t>
                </a:r>
              </a:p>
            </p:txBody>
          </p:sp>
          <p:sp>
            <p:nvSpPr>
              <p:cNvPr id="18" name="모서리가 둥근 직사각형 17"/>
              <p:cNvSpPr/>
              <p:nvPr/>
            </p:nvSpPr>
            <p:spPr>
              <a:xfrm>
                <a:off x="5668113" y="3302936"/>
                <a:ext cx="3728423" cy="576064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400" dirty="0" smtClean="0"/>
                  <a:t>…</a:t>
                </a:r>
                <a:r>
                  <a:rPr lang="ko-KR" altLang="en-US" sz="1400" dirty="0" smtClean="0"/>
                  <a:t>그 밖에</a:t>
                </a:r>
                <a:r>
                  <a:rPr lang="en-US" altLang="ko-KR" sz="1400" dirty="0" smtClean="0"/>
                  <a:t> CLR</a:t>
                </a:r>
                <a:r>
                  <a:rPr lang="ko-KR" altLang="en-US" sz="1400" dirty="0" smtClean="0"/>
                  <a:t>을 통해 발생하는 모든 예외</a:t>
                </a:r>
                <a:r>
                  <a:rPr lang="en-US" altLang="ko-KR" sz="1400" dirty="0" smtClean="0"/>
                  <a:t>…</a:t>
                </a:r>
              </a:p>
            </p:txBody>
          </p:sp>
          <p:cxnSp>
            <p:nvCxnSpPr>
              <p:cNvPr id="5" name="직선 화살표 연결선 4"/>
              <p:cNvCxnSpPr>
                <a:stCxn id="14" idx="3"/>
                <a:endCxn id="16" idx="1"/>
              </p:cNvCxnSpPr>
              <p:nvPr/>
            </p:nvCxnSpPr>
            <p:spPr>
              <a:xfrm flipV="1">
                <a:off x="4932040" y="2625789"/>
                <a:ext cx="360039" cy="11123"/>
              </a:xfrm>
              <a:prstGeom prst="straightConnector1">
                <a:avLst/>
              </a:prstGeom>
              <a:ln w="38100">
                <a:headEnd type="arrow" w="med" len="med"/>
                <a:tailEnd type="none" w="med" len="med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19" name="직선 화살표 연결선 18"/>
              <p:cNvCxnSpPr>
                <a:stCxn id="14" idx="3"/>
                <a:endCxn id="2" idx="1"/>
              </p:cNvCxnSpPr>
              <p:nvPr/>
            </p:nvCxnSpPr>
            <p:spPr>
              <a:xfrm flipV="1">
                <a:off x="4932040" y="1447778"/>
                <a:ext cx="360039" cy="1189134"/>
              </a:xfrm>
              <a:prstGeom prst="straightConnector1">
                <a:avLst/>
              </a:prstGeom>
              <a:ln w="38100">
                <a:headEnd type="arrow" w="med" len="med"/>
                <a:tailEnd type="none" w="med" len="med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22" name="직선 화살표 연결선 21"/>
              <p:cNvCxnSpPr>
                <a:stCxn id="14" idx="3"/>
                <a:endCxn id="18" idx="1"/>
              </p:cNvCxnSpPr>
              <p:nvPr/>
            </p:nvCxnSpPr>
            <p:spPr>
              <a:xfrm>
                <a:off x="4932040" y="2636912"/>
                <a:ext cx="736073" cy="954056"/>
              </a:xfrm>
              <a:prstGeom prst="straightConnector1">
                <a:avLst/>
              </a:prstGeom>
              <a:ln w="38100">
                <a:headEnd type="arrow" w="med" len="med"/>
                <a:tailEnd type="none" w="med" len="med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sp>
            <p:nvSpPr>
              <p:cNvPr id="10" name="모서리가 둥근 직사각형 9"/>
              <p:cNvSpPr/>
              <p:nvPr/>
            </p:nvSpPr>
            <p:spPr>
              <a:xfrm>
                <a:off x="611560" y="3357660"/>
                <a:ext cx="1656184" cy="576064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400" dirty="0" smtClean="0"/>
                  <a:t>System.Exception</a:t>
                </a:r>
              </a:p>
            </p:txBody>
          </p:sp>
          <p:cxnSp>
            <p:nvCxnSpPr>
              <p:cNvPr id="11" name="직선 화살표 연결선 10"/>
              <p:cNvCxnSpPr>
                <a:stCxn id="10" idx="3"/>
                <a:endCxn id="14" idx="1"/>
              </p:cNvCxnSpPr>
              <p:nvPr/>
            </p:nvCxnSpPr>
            <p:spPr>
              <a:xfrm flipV="1">
                <a:off x="2267744" y="2636912"/>
                <a:ext cx="432048" cy="1008780"/>
              </a:xfrm>
              <a:prstGeom prst="straightConnector1">
                <a:avLst/>
              </a:prstGeom>
              <a:ln w="38100">
                <a:headEnd type="arrow" w="med" len="med"/>
                <a:tailEnd type="none" w="med" len="med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sp>
            <p:nvSpPr>
              <p:cNvPr id="17" name="모서리가 둥근 직사각형 16"/>
              <p:cNvSpPr/>
              <p:nvPr/>
            </p:nvSpPr>
            <p:spPr>
              <a:xfrm>
                <a:off x="2732453" y="5229200"/>
                <a:ext cx="2559626" cy="576064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400" dirty="0" smtClean="0"/>
                  <a:t>System.ApplicationException</a:t>
                </a:r>
              </a:p>
            </p:txBody>
          </p:sp>
          <p:cxnSp>
            <p:nvCxnSpPr>
              <p:cNvPr id="20" name="직선 화살표 연결선 19"/>
              <p:cNvCxnSpPr>
                <a:stCxn id="10" idx="3"/>
                <a:endCxn id="17" idx="1"/>
              </p:cNvCxnSpPr>
              <p:nvPr/>
            </p:nvCxnSpPr>
            <p:spPr>
              <a:xfrm>
                <a:off x="2267744" y="3645692"/>
                <a:ext cx="464709" cy="1871540"/>
              </a:xfrm>
              <a:prstGeom prst="straightConnector1">
                <a:avLst/>
              </a:prstGeom>
              <a:ln w="38100">
                <a:headEnd type="arrow" w="med" len="med"/>
                <a:tailEnd type="none" w="med" len="med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sp>
            <p:nvSpPr>
              <p:cNvPr id="38" name="모서리가 둥근 직사각형 37"/>
              <p:cNvSpPr/>
              <p:nvPr/>
            </p:nvSpPr>
            <p:spPr>
              <a:xfrm>
                <a:off x="5652118" y="4480947"/>
                <a:ext cx="3600402" cy="576064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altLang="ko-KR" sz="1400" dirty="0" smtClean="0"/>
                  <a:t>…</a:t>
                </a:r>
                <a:r>
                  <a:rPr lang="ko-KR" altLang="en-US" sz="1400" dirty="0" smtClean="0"/>
                  <a:t>응용 프로그램 개발자가 정의하는 예외</a:t>
                </a:r>
                <a:r>
                  <a:rPr lang="en-US" altLang="ko-KR" sz="1400" dirty="0" smtClean="0"/>
                  <a:t>…</a:t>
                </a:r>
              </a:p>
            </p:txBody>
          </p:sp>
          <p:cxnSp>
            <p:nvCxnSpPr>
              <p:cNvPr id="41" name="직선 화살표 연결선 40"/>
              <p:cNvCxnSpPr>
                <a:stCxn id="17" idx="3"/>
              </p:cNvCxnSpPr>
              <p:nvPr/>
            </p:nvCxnSpPr>
            <p:spPr>
              <a:xfrm flipV="1">
                <a:off x="5292079" y="4741762"/>
                <a:ext cx="360039" cy="775470"/>
              </a:xfrm>
              <a:prstGeom prst="straightConnector1">
                <a:avLst/>
              </a:prstGeom>
              <a:ln w="38100">
                <a:prstDash val="sysDot"/>
                <a:headEnd type="arrow" w="med" len="med"/>
                <a:tailEnd type="none" w="med" len="med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21" name="직선 화살표 연결선 20"/>
              <p:cNvCxnSpPr>
                <a:stCxn id="10" idx="3"/>
                <a:endCxn id="38" idx="1"/>
              </p:cNvCxnSpPr>
              <p:nvPr/>
            </p:nvCxnSpPr>
            <p:spPr>
              <a:xfrm>
                <a:off x="2267744" y="3645692"/>
                <a:ext cx="3384374" cy="1123287"/>
              </a:xfrm>
              <a:prstGeom prst="straightConnector1">
                <a:avLst/>
              </a:prstGeom>
              <a:ln w="38100">
                <a:headEnd type="arrow" w="med" len="med"/>
                <a:tailEnd type="none" w="med" len="med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</p:grpSp>
        <p:cxnSp>
          <p:nvCxnSpPr>
            <p:cNvPr id="23" name="직선 화살표 연결선 22"/>
            <p:cNvCxnSpPr>
              <a:stCxn id="17" idx="3"/>
              <a:endCxn id="18" idx="1"/>
            </p:cNvCxnSpPr>
            <p:nvPr/>
          </p:nvCxnSpPr>
          <p:spPr>
            <a:xfrm flipV="1">
              <a:off x="5292079" y="3590968"/>
              <a:ext cx="376034" cy="1926264"/>
            </a:xfrm>
            <a:prstGeom prst="straightConnector1">
              <a:avLst/>
            </a:prstGeom>
            <a:ln w="38100">
              <a:prstDash val="sysDot"/>
              <a:headEnd type="arrow" w="med" len="med"/>
              <a:tailEnd type="none" w="med" len="med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15105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그룹 57"/>
          <p:cNvGrpSpPr/>
          <p:nvPr/>
        </p:nvGrpSpPr>
        <p:grpSpPr>
          <a:xfrm>
            <a:off x="539552" y="1235116"/>
            <a:ext cx="7839780" cy="4056595"/>
            <a:chOff x="539552" y="1235116"/>
            <a:chExt cx="7839780" cy="4056595"/>
          </a:xfrm>
        </p:grpSpPr>
        <p:sp>
          <p:nvSpPr>
            <p:cNvPr id="16" name="TextBox 15"/>
            <p:cNvSpPr txBox="1"/>
            <p:nvPr/>
          </p:nvSpPr>
          <p:spPr>
            <a:xfrm>
              <a:off x="5960606" y="4684703"/>
              <a:ext cx="16357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0x00000000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4091473" y="1597442"/>
              <a:ext cx="1872208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566629" y="1235116"/>
              <a:ext cx="3084266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void Main(string [] args)</a:t>
              </a:r>
              <a:br>
                <a:rPr lang="en-US" altLang="ko-KR" dirty="0" smtClean="0"/>
              </a:br>
              <a:r>
                <a:rPr lang="en-US" altLang="ko-KR" dirty="0" smtClean="0"/>
                <a:t>{</a:t>
              </a:r>
              <a:br>
                <a:rPr lang="en-US" altLang="ko-KR" dirty="0" smtClean="0"/>
              </a:br>
              <a:r>
                <a:rPr lang="en-US" altLang="ko-KR" dirty="0" smtClean="0"/>
                <a:t>   int result = Sum(5, 6);</a:t>
              </a:r>
            </a:p>
            <a:p>
              <a:r>
                <a:rPr lang="en-US" altLang="ko-KR" dirty="0"/>
                <a:t> </a:t>
              </a:r>
              <a:r>
                <a:rPr lang="en-US" altLang="ko-KR" dirty="0" smtClean="0"/>
                <a:t>  …   </a:t>
              </a:r>
            </a:p>
            <a:p>
              <a:r>
                <a:rPr lang="en-US" altLang="ko-KR" dirty="0"/>
                <a:t>}</a:t>
              </a:r>
              <a:endParaRPr lang="ko-KR" alt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708511" y="4922379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메모</a:t>
              </a:r>
              <a:r>
                <a:rPr lang="ko-KR" altLang="en-US" dirty="0"/>
                <a:t>리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945222" y="1380099"/>
              <a:ext cx="15070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0xFFFFFFFF</a:t>
              </a:r>
              <a:endParaRPr lang="ko-KR" altLang="en-US" dirty="0"/>
            </a:p>
          </p:txBody>
        </p:sp>
        <p:sp>
          <p:nvSpPr>
            <p:cNvPr id="75" name="직사각형 74"/>
            <p:cNvSpPr/>
            <p:nvPr/>
          </p:nvSpPr>
          <p:spPr>
            <a:xfrm>
              <a:off x="4091473" y="2110244"/>
              <a:ext cx="1872208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 smtClean="0"/>
                <a:t>5</a:t>
              </a:r>
              <a:endParaRPr lang="ko-KR" altLang="en-US" sz="2800" dirty="0"/>
            </a:p>
          </p:txBody>
        </p:sp>
        <p:sp>
          <p:nvSpPr>
            <p:cNvPr id="30" name="오른쪽 중괄호 29"/>
            <p:cNvSpPr/>
            <p:nvPr/>
          </p:nvSpPr>
          <p:spPr>
            <a:xfrm>
              <a:off x="5963681" y="1978588"/>
              <a:ext cx="440578" cy="1913254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6389846" y="2217638"/>
              <a:ext cx="198948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Main</a:t>
              </a:r>
              <a:r>
                <a:rPr lang="ko-KR" altLang="en-US" dirty="0" smtClean="0"/>
                <a:t>을 실행하는 스레드에 할당된 스택</a:t>
              </a:r>
              <a:endParaRPr lang="ko-KR" altLang="en-US" dirty="0"/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4091473" y="2534486"/>
              <a:ext cx="1872208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/>
                <a:t>6</a:t>
              </a:r>
              <a:endParaRPr lang="ko-KR" altLang="en-US" sz="2800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539552" y="3055094"/>
              <a:ext cx="3754159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int Sum(  int v1, int v2  )</a:t>
              </a:r>
            </a:p>
            <a:p>
              <a:r>
                <a:rPr lang="en-US" altLang="ko-KR" dirty="0" smtClean="0"/>
                <a:t>{</a:t>
              </a:r>
            </a:p>
            <a:p>
              <a:r>
                <a:rPr lang="en-US" altLang="ko-KR" dirty="0"/>
                <a:t> </a:t>
              </a:r>
              <a:r>
                <a:rPr lang="en-US" altLang="ko-KR" dirty="0" smtClean="0"/>
                <a:t>   int v3 = v1 + v2;</a:t>
              </a:r>
              <a:br>
                <a:rPr lang="en-US" altLang="ko-KR" dirty="0" smtClean="0"/>
              </a:br>
              <a:r>
                <a:rPr lang="en-US" altLang="ko-KR" dirty="0" smtClean="0"/>
                <a:t>    return v3;</a:t>
              </a:r>
            </a:p>
            <a:p>
              <a:r>
                <a:rPr lang="en-US" altLang="ko-KR" dirty="0"/>
                <a:t>}</a:t>
              </a:r>
              <a:endParaRPr lang="ko-KR" altLang="en-US" dirty="0"/>
            </a:p>
          </p:txBody>
        </p:sp>
        <p:cxnSp>
          <p:nvCxnSpPr>
            <p:cNvPr id="6" name="직선 화살표 연결선 5"/>
            <p:cNvCxnSpPr>
              <a:stCxn id="13" idx="7"/>
              <a:endCxn id="75" idx="1"/>
            </p:cNvCxnSpPr>
            <p:nvPr/>
          </p:nvCxnSpPr>
          <p:spPr>
            <a:xfrm flipV="1">
              <a:off x="2287992" y="2326268"/>
              <a:ext cx="1803481" cy="76686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직선 화살표 연결선 43"/>
            <p:cNvCxnSpPr>
              <a:stCxn id="46" idx="7"/>
            </p:cNvCxnSpPr>
            <p:nvPr/>
          </p:nvCxnSpPr>
          <p:spPr>
            <a:xfrm flipV="1">
              <a:off x="3023226" y="2778044"/>
              <a:ext cx="1047927" cy="32506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/>
            <p:cNvSpPr/>
            <p:nvPr/>
          </p:nvSpPr>
          <p:spPr>
            <a:xfrm>
              <a:off x="1787865" y="3031005"/>
              <a:ext cx="585935" cy="42424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타원 45"/>
            <p:cNvSpPr/>
            <p:nvPr/>
          </p:nvSpPr>
          <p:spPr>
            <a:xfrm>
              <a:off x="2523099" y="3040980"/>
              <a:ext cx="585935" cy="42424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4091473" y="2924944"/>
              <a:ext cx="1872208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 smtClean="0"/>
                <a:t>Sum </a:t>
              </a:r>
              <a:r>
                <a:rPr lang="ko-KR" altLang="en-US" sz="1100" dirty="0" smtClean="0"/>
                <a:t>메서드 호출 </a:t>
              </a:r>
              <a:r>
                <a:rPr lang="ko-KR" altLang="en-US" sz="1100" smtClean="0"/>
                <a:t>후 </a:t>
              </a:r>
              <a:r>
                <a:rPr lang="en-US" altLang="ko-KR" sz="1100" smtClean="0"/>
                <a:t/>
              </a:r>
              <a:br>
                <a:rPr lang="en-US" altLang="ko-KR" sz="1100" smtClean="0"/>
              </a:br>
              <a:r>
                <a:rPr lang="ko-KR" altLang="en-US" sz="1100" smtClean="0"/>
                <a:t>실행될 </a:t>
              </a:r>
              <a:r>
                <a:rPr lang="ko-KR" altLang="en-US" sz="1100" dirty="0" smtClean="0"/>
                <a:t>주소</a:t>
              </a:r>
              <a:endParaRPr lang="ko-KR" altLang="en-US" sz="1100" dirty="0"/>
            </a:p>
          </p:txBody>
        </p:sp>
        <p:cxnSp>
          <p:nvCxnSpPr>
            <p:cNvPr id="27" name="직선 화살표 연결선 26"/>
            <p:cNvCxnSpPr>
              <a:endCxn id="75" idx="1"/>
            </p:cNvCxnSpPr>
            <p:nvPr/>
          </p:nvCxnSpPr>
          <p:spPr>
            <a:xfrm>
              <a:off x="2699792" y="2110244"/>
              <a:ext cx="1391681" cy="21602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직선 화살표 연결선 55"/>
            <p:cNvCxnSpPr>
              <a:endCxn id="40" idx="1"/>
            </p:cNvCxnSpPr>
            <p:nvPr/>
          </p:nvCxnSpPr>
          <p:spPr>
            <a:xfrm>
              <a:off x="3023226" y="2110244"/>
              <a:ext cx="1068247" cy="64026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84427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2339752" y="1196752"/>
            <a:ext cx="4302272" cy="3911612"/>
            <a:chOff x="4091473" y="1380099"/>
            <a:chExt cx="4302272" cy="3911612"/>
          </a:xfrm>
        </p:grpSpPr>
        <p:sp>
          <p:nvSpPr>
            <p:cNvPr id="16" name="TextBox 15"/>
            <p:cNvSpPr txBox="1"/>
            <p:nvPr/>
          </p:nvSpPr>
          <p:spPr>
            <a:xfrm>
              <a:off x="5960606" y="4684703"/>
              <a:ext cx="16357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0x00000000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4091473" y="1597442"/>
              <a:ext cx="1872208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708511" y="4922379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메모</a:t>
              </a:r>
              <a:r>
                <a:rPr lang="ko-KR" altLang="en-US" dirty="0"/>
                <a:t>리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945222" y="1380099"/>
              <a:ext cx="15070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0xFFFFFFFF</a:t>
              </a:r>
              <a:endParaRPr lang="ko-KR" altLang="en-US" dirty="0"/>
            </a:p>
          </p:txBody>
        </p:sp>
        <p:sp>
          <p:nvSpPr>
            <p:cNvPr id="75" name="직사각형 74"/>
            <p:cNvSpPr/>
            <p:nvPr/>
          </p:nvSpPr>
          <p:spPr>
            <a:xfrm>
              <a:off x="4091473" y="2110244"/>
              <a:ext cx="1872208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 smtClean="0"/>
                <a:t>5</a:t>
              </a:r>
              <a:endParaRPr lang="ko-KR" altLang="en-US" sz="2800" dirty="0"/>
            </a:p>
          </p:txBody>
        </p:sp>
        <p:sp>
          <p:nvSpPr>
            <p:cNvPr id="30" name="오른쪽 중괄호 29"/>
            <p:cNvSpPr/>
            <p:nvPr/>
          </p:nvSpPr>
          <p:spPr>
            <a:xfrm>
              <a:off x="5963681" y="1978588"/>
              <a:ext cx="440578" cy="1913254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6404259" y="2473550"/>
              <a:ext cx="198948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Main</a:t>
              </a:r>
              <a:r>
                <a:rPr lang="ko-KR" altLang="en-US" dirty="0" smtClean="0"/>
                <a:t>을 실행하는 스레드에 할당된 스택</a:t>
              </a:r>
              <a:endParaRPr lang="ko-KR" altLang="en-US" dirty="0"/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4091473" y="2534486"/>
              <a:ext cx="1872208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/>
                <a:t>6</a:t>
              </a:r>
              <a:endParaRPr lang="ko-KR" altLang="en-US" sz="2800" dirty="0"/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4091473" y="2924944"/>
              <a:ext cx="1872208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 smtClean="0"/>
                <a:t>Sum </a:t>
              </a:r>
              <a:r>
                <a:rPr lang="ko-KR" altLang="en-US" sz="1100" dirty="0" smtClean="0"/>
                <a:t>메</a:t>
              </a:r>
              <a:r>
                <a:rPr lang="ko-KR" altLang="en-US" sz="1100" dirty="0"/>
                <a:t>서</a:t>
              </a:r>
              <a:r>
                <a:rPr lang="ko-KR" altLang="en-US" sz="1100" dirty="0" smtClean="0"/>
                <a:t>드 호출 </a:t>
              </a:r>
              <a:r>
                <a:rPr lang="ko-KR" altLang="en-US" sz="1100" smtClean="0"/>
                <a:t>후 </a:t>
              </a:r>
              <a:r>
                <a:rPr lang="en-US" altLang="ko-KR" sz="1100" smtClean="0"/>
                <a:t/>
              </a:r>
              <a:br>
                <a:rPr lang="en-US" altLang="ko-KR" sz="1100" smtClean="0"/>
              </a:br>
              <a:r>
                <a:rPr lang="ko-KR" altLang="en-US" sz="1100" smtClean="0"/>
                <a:t>실행될 </a:t>
              </a:r>
              <a:r>
                <a:rPr lang="ko-KR" altLang="en-US" sz="1100" dirty="0" smtClean="0"/>
                <a:t>주소</a:t>
              </a:r>
              <a:endParaRPr lang="ko-KR" altLang="en-US" sz="1100" dirty="0"/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4091473" y="3349186"/>
              <a:ext cx="1872208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 smtClean="0"/>
                <a:t>v3 </a:t>
              </a:r>
              <a:r>
                <a:rPr lang="ko-KR" altLang="en-US" sz="1600" dirty="0" smtClean="0"/>
                <a:t>용 </a:t>
              </a:r>
              <a:r>
                <a:rPr lang="en-US" altLang="ko-KR" sz="1600" dirty="0" smtClean="0"/>
                <a:t>4</a:t>
              </a:r>
              <a:r>
                <a:rPr lang="ko-KR" altLang="en-US" sz="1600" dirty="0" smtClean="0"/>
                <a:t>바이트</a:t>
              </a:r>
              <a:endParaRPr lang="ko-KR" altLang="en-US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305992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971600" y="260648"/>
            <a:ext cx="6145896" cy="2160240"/>
            <a:chOff x="1165378" y="1844824"/>
            <a:chExt cx="6145896" cy="2160240"/>
          </a:xfrm>
        </p:grpSpPr>
        <p:sp>
          <p:nvSpPr>
            <p:cNvPr id="3" name="직사각형 2"/>
            <p:cNvSpPr/>
            <p:nvPr/>
          </p:nvSpPr>
          <p:spPr>
            <a:xfrm>
              <a:off x="1547664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1907704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2262875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2622915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2985726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/>
            <p:cNvSpPr/>
            <p:nvPr/>
          </p:nvSpPr>
          <p:spPr>
            <a:xfrm>
              <a:off x="3345766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/>
            <p:cNvSpPr/>
            <p:nvPr/>
          </p:nvSpPr>
          <p:spPr>
            <a:xfrm>
              <a:off x="3700937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4060977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/>
            <p:cNvSpPr/>
            <p:nvPr/>
          </p:nvSpPr>
          <p:spPr>
            <a:xfrm>
              <a:off x="4416149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/>
            <p:cNvSpPr/>
            <p:nvPr/>
          </p:nvSpPr>
          <p:spPr>
            <a:xfrm>
              <a:off x="4776189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5142246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5502286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5865097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6225137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직사각형 31"/>
            <p:cNvSpPr/>
            <p:nvPr/>
          </p:nvSpPr>
          <p:spPr>
            <a:xfrm>
              <a:off x="6591194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6951234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아래쪽 화살표 3"/>
            <p:cNvSpPr/>
            <p:nvPr/>
          </p:nvSpPr>
          <p:spPr>
            <a:xfrm>
              <a:off x="1472648" y="2204864"/>
              <a:ext cx="144016" cy="72008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165378" y="1844824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</a:t>
              </a:r>
              <a:r>
                <a:rPr lang="ko-KR" altLang="en-US" dirty="0" smtClean="0"/>
                <a:t>세대 위치</a:t>
              </a:r>
              <a:endParaRPr lang="ko-KR" altLang="en-US" dirty="0"/>
            </a:p>
          </p:txBody>
        </p:sp>
      </p:grpSp>
      <p:grpSp>
        <p:nvGrpSpPr>
          <p:cNvPr id="7" name="그룹 6"/>
          <p:cNvGrpSpPr/>
          <p:nvPr/>
        </p:nvGrpSpPr>
        <p:grpSpPr>
          <a:xfrm>
            <a:off x="1310547" y="2699628"/>
            <a:ext cx="5806949" cy="2169532"/>
            <a:chOff x="1310547" y="2699628"/>
            <a:chExt cx="5806949" cy="2169532"/>
          </a:xfrm>
        </p:grpSpPr>
        <p:sp>
          <p:nvSpPr>
            <p:cNvPr id="36" name="직사각형 35"/>
            <p:cNvSpPr/>
            <p:nvPr/>
          </p:nvSpPr>
          <p:spPr>
            <a:xfrm>
              <a:off x="1353886" y="3789040"/>
              <a:ext cx="360040" cy="1080120"/>
            </a:xfrm>
            <a:prstGeom prst="rect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a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7" name="직사각형 36"/>
            <p:cNvSpPr/>
            <p:nvPr/>
          </p:nvSpPr>
          <p:spPr>
            <a:xfrm>
              <a:off x="1713926" y="3789040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2069097" y="3789040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2429137" y="3789040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2791948" y="3789040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3151988" y="3789040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3507159" y="3789040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직사각형 43"/>
            <p:cNvSpPr/>
            <p:nvPr/>
          </p:nvSpPr>
          <p:spPr>
            <a:xfrm>
              <a:off x="3867199" y="3789040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5" name="직사각형 44"/>
            <p:cNvSpPr/>
            <p:nvPr/>
          </p:nvSpPr>
          <p:spPr>
            <a:xfrm>
              <a:off x="4222371" y="3789040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직사각형 45"/>
            <p:cNvSpPr/>
            <p:nvPr/>
          </p:nvSpPr>
          <p:spPr>
            <a:xfrm>
              <a:off x="4582411" y="3789040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/>
            <p:cNvSpPr/>
            <p:nvPr/>
          </p:nvSpPr>
          <p:spPr>
            <a:xfrm>
              <a:off x="4948468" y="3789040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/>
            <p:cNvSpPr/>
            <p:nvPr/>
          </p:nvSpPr>
          <p:spPr>
            <a:xfrm>
              <a:off x="5308508" y="3789040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5671319" y="3789040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6031359" y="3789040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6397416" y="3789040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6757456" y="3789040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아래쪽 화살표 53"/>
            <p:cNvSpPr/>
            <p:nvPr/>
          </p:nvSpPr>
          <p:spPr>
            <a:xfrm>
              <a:off x="1619672" y="3068960"/>
              <a:ext cx="144016" cy="72008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1310547" y="2699628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</a:t>
              </a:r>
              <a:r>
                <a:rPr lang="ko-KR" altLang="en-US" dirty="0" smtClean="0"/>
                <a:t>세대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72290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/>
          <p:cNvGrpSpPr/>
          <p:nvPr/>
        </p:nvGrpSpPr>
        <p:grpSpPr>
          <a:xfrm>
            <a:off x="1331640" y="260648"/>
            <a:ext cx="5763610" cy="2133528"/>
            <a:chOff x="1351517" y="2744924"/>
            <a:chExt cx="5763610" cy="2133528"/>
          </a:xfrm>
        </p:grpSpPr>
        <p:sp>
          <p:nvSpPr>
            <p:cNvPr id="56" name="직사각형 55"/>
            <p:cNvSpPr/>
            <p:nvPr/>
          </p:nvSpPr>
          <p:spPr>
            <a:xfrm>
              <a:off x="1351517" y="3798332"/>
              <a:ext cx="360040" cy="1080120"/>
            </a:xfrm>
            <a:prstGeom prst="rect">
              <a:avLst/>
            </a:prstGeom>
            <a:solidFill>
              <a:srgbClr val="4F81B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a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1711557" y="3798332"/>
              <a:ext cx="360040" cy="1080120"/>
            </a:xfrm>
            <a:prstGeom prst="rect">
              <a:avLst/>
            </a:prstGeom>
            <a:solidFill>
              <a:srgbClr val="4F81B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b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8" name="직사각형 57"/>
            <p:cNvSpPr/>
            <p:nvPr/>
          </p:nvSpPr>
          <p:spPr>
            <a:xfrm>
              <a:off x="2066728" y="3798332"/>
              <a:ext cx="360040" cy="1080120"/>
            </a:xfrm>
            <a:prstGeom prst="rect">
              <a:avLst/>
            </a:prstGeom>
            <a:solidFill>
              <a:srgbClr val="4F81B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c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9" name="직사각형 58"/>
            <p:cNvSpPr/>
            <p:nvPr/>
          </p:nvSpPr>
          <p:spPr>
            <a:xfrm>
              <a:off x="2426768" y="3798332"/>
              <a:ext cx="360040" cy="1080120"/>
            </a:xfrm>
            <a:prstGeom prst="rect">
              <a:avLst/>
            </a:prstGeom>
            <a:solidFill>
              <a:srgbClr val="4F81B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d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2789579" y="3798332"/>
              <a:ext cx="360040" cy="1080120"/>
            </a:xfrm>
            <a:prstGeom prst="rect">
              <a:avLst/>
            </a:prstGeom>
            <a:solidFill>
              <a:srgbClr val="4F81B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e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1" name="직사각형 60"/>
            <p:cNvSpPr/>
            <p:nvPr/>
          </p:nvSpPr>
          <p:spPr>
            <a:xfrm>
              <a:off x="3149619" y="3798332"/>
              <a:ext cx="360040" cy="1080120"/>
            </a:xfrm>
            <a:prstGeom prst="rect">
              <a:avLst/>
            </a:prstGeom>
            <a:solidFill>
              <a:srgbClr val="4F81B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f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2" name="직사각형 61"/>
            <p:cNvSpPr/>
            <p:nvPr/>
          </p:nvSpPr>
          <p:spPr>
            <a:xfrm>
              <a:off x="3504790" y="3798332"/>
              <a:ext cx="360040" cy="1080120"/>
            </a:xfrm>
            <a:prstGeom prst="rect">
              <a:avLst/>
            </a:prstGeom>
            <a:solidFill>
              <a:srgbClr val="4F81B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g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3" name="직사각형 62"/>
            <p:cNvSpPr/>
            <p:nvPr/>
          </p:nvSpPr>
          <p:spPr>
            <a:xfrm>
              <a:off x="3864830" y="379833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4" name="직사각형 63"/>
            <p:cNvSpPr/>
            <p:nvPr/>
          </p:nvSpPr>
          <p:spPr>
            <a:xfrm>
              <a:off x="4220002" y="379833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5" name="직사각형 64"/>
            <p:cNvSpPr/>
            <p:nvPr/>
          </p:nvSpPr>
          <p:spPr>
            <a:xfrm>
              <a:off x="4580042" y="379833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4946099" y="379833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7" name="직사각형 66"/>
            <p:cNvSpPr/>
            <p:nvPr/>
          </p:nvSpPr>
          <p:spPr>
            <a:xfrm>
              <a:off x="5306139" y="379833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8" name="직사각형 67"/>
            <p:cNvSpPr/>
            <p:nvPr/>
          </p:nvSpPr>
          <p:spPr>
            <a:xfrm>
              <a:off x="5668950" y="379833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9" name="직사각형 68"/>
            <p:cNvSpPr/>
            <p:nvPr/>
          </p:nvSpPr>
          <p:spPr>
            <a:xfrm>
              <a:off x="6028990" y="379833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0" name="직사각형 69"/>
            <p:cNvSpPr/>
            <p:nvPr/>
          </p:nvSpPr>
          <p:spPr>
            <a:xfrm>
              <a:off x="6395047" y="379833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1" name="직사각형 70"/>
            <p:cNvSpPr/>
            <p:nvPr/>
          </p:nvSpPr>
          <p:spPr>
            <a:xfrm>
              <a:off x="6755087" y="379833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2" name="아래쪽 화살표 71"/>
            <p:cNvSpPr/>
            <p:nvPr/>
          </p:nvSpPr>
          <p:spPr>
            <a:xfrm>
              <a:off x="3783051" y="3078252"/>
              <a:ext cx="144016" cy="72008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3494849" y="2744924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</a:t>
              </a:r>
              <a:r>
                <a:rPr lang="ko-KR" altLang="en-US" dirty="0" smtClean="0"/>
                <a:t>세대</a:t>
              </a:r>
              <a:endParaRPr lang="ko-KR" altLang="en-US" dirty="0"/>
            </a:p>
          </p:txBody>
        </p:sp>
      </p:grpSp>
      <p:grpSp>
        <p:nvGrpSpPr>
          <p:cNvPr id="10" name="그룹 9"/>
          <p:cNvGrpSpPr/>
          <p:nvPr/>
        </p:nvGrpSpPr>
        <p:grpSpPr>
          <a:xfrm>
            <a:off x="1331640" y="3086733"/>
            <a:ext cx="5763610" cy="2160240"/>
            <a:chOff x="1323188" y="2466184"/>
            <a:chExt cx="5763610" cy="2160240"/>
          </a:xfrm>
        </p:grpSpPr>
        <p:sp>
          <p:nvSpPr>
            <p:cNvPr id="75" name="직사각형 74"/>
            <p:cNvSpPr/>
            <p:nvPr/>
          </p:nvSpPr>
          <p:spPr>
            <a:xfrm>
              <a:off x="1323188" y="3546304"/>
              <a:ext cx="360040" cy="108012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a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6" name="직사각형 75"/>
            <p:cNvSpPr/>
            <p:nvPr/>
          </p:nvSpPr>
          <p:spPr>
            <a:xfrm>
              <a:off x="1683228" y="3546304"/>
              <a:ext cx="360040" cy="108012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b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7" name="직사각형 76"/>
            <p:cNvSpPr/>
            <p:nvPr/>
          </p:nvSpPr>
          <p:spPr>
            <a:xfrm>
              <a:off x="2038399" y="3546304"/>
              <a:ext cx="360040" cy="108012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c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8" name="직사각형 77"/>
            <p:cNvSpPr/>
            <p:nvPr/>
          </p:nvSpPr>
          <p:spPr>
            <a:xfrm>
              <a:off x="2398439" y="3546304"/>
              <a:ext cx="360040" cy="108012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f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9" name="직사각형 78"/>
            <p:cNvSpPr/>
            <p:nvPr/>
          </p:nvSpPr>
          <p:spPr>
            <a:xfrm>
              <a:off x="2761250" y="3546304"/>
              <a:ext cx="360040" cy="108012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g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0" name="직사각형 79"/>
            <p:cNvSpPr/>
            <p:nvPr/>
          </p:nvSpPr>
          <p:spPr>
            <a:xfrm>
              <a:off x="3121290" y="354630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1" name="직사각형 80"/>
            <p:cNvSpPr/>
            <p:nvPr/>
          </p:nvSpPr>
          <p:spPr>
            <a:xfrm>
              <a:off x="3476461" y="354630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2" name="직사각형 81"/>
            <p:cNvSpPr/>
            <p:nvPr/>
          </p:nvSpPr>
          <p:spPr>
            <a:xfrm>
              <a:off x="3836501" y="354630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3" name="직사각형 82"/>
            <p:cNvSpPr/>
            <p:nvPr/>
          </p:nvSpPr>
          <p:spPr>
            <a:xfrm>
              <a:off x="4191673" y="354630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4" name="직사각형 83"/>
            <p:cNvSpPr/>
            <p:nvPr/>
          </p:nvSpPr>
          <p:spPr>
            <a:xfrm>
              <a:off x="4551713" y="354630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5" name="직사각형 84"/>
            <p:cNvSpPr/>
            <p:nvPr/>
          </p:nvSpPr>
          <p:spPr>
            <a:xfrm>
              <a:off x="4917770" y="354630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6" name="직사각형 85"/>
            <p:cNvSpPr/>
            <p:nvPr/>
          </p:nvSpPr>
          <p:spPr>
            <a:xfrm>
              <a:off x="5277810" y="354630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7" name="직사각형 86"/>
            <p:cNvSpPr/>
            <p:nvPr/>
          </p:nvSpPr>
          <p:spPr>
            <a:xfrm>
              <a:off x="5640621" y="354630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8" name="직사각형 87"/>
            <p:cNvSpPr/>
            <p:nvPr/>
          </p:nvSpPr>
          <p:spPr>
            <a:xfrm>
              <a:off x="6000661" y="354630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9" name="직사각형 88"/>
            <p:cNvSpPr/>
            <p:nvPr/>
          </p:nvSpPr>
          <p:spPr>
            <a:xfrm>
              <a:off x="6366718" y="354630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0" name="직사각형 89"/>
            <p:cNvSpPr/>
            <p:nvPr/>
          </p:nvSpPr>
          <p:spPr>
            <a:xfrm>
              <a:off x="6726758" y="354630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1" name="아래쪽 화살표 90"/>
            <p:cNvSpPr/>
            <p:nvPr/>
          </p:nvSpPr>
          <p:spPr>
            <a:xfrm>
              <a:off x="3049282" y="2818719"/>
              <a:ext cx="144016" cy="72008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2777035" y="2466184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</a:t>
              </a:r>
              <a:r>
                <a:rPr lang="ko-KR" altLang="en-US" dirty="0" smtClean="0"/>
                <a:t>세대</a:t>
              </a:r>
              <a:endParaRPr lang="ko-KR" altLang="en-US" dirty="0"/>
            </a:p>
          </p:txBody>
        </p:sp>
        <p:sp>
          <p:nvSpPr>
            <p:cNvPr id="112" name="아래쪽 화살표 111"/>
            <p:cNvSpPr/>
            <p:nvPr/>
          </p:nvSpPr>
          <p:spPr>
            <a:xfrm rot="-2700000">
              <a:off x="2785703" y="2877007"/>
              <a:ext cx="144016" cy="720080"/>
            </a:xfrm>
            <a:prstGeom prst="downArrow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2137631" y="2634053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1</a:t>
              </a:r>
              <a:r>
                <a:rPr lang="ko-KR" altLang="en-US" dirty="0" smtClean="0"/>
                <a:t>세대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690041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1475656" y="234084"/>
            <a:ext cx="5763610" cy="2186804"/>
            <a:chOff x="1475656" y="234084"/>
            <a:chExt cx="5763610" cy="2186804"/>
          </a:xfrm>
        </p:grpSpPr>
        <p:sp>
          <p:nvSpPr>
            <p:cNvPr id="75" name="직사각형 74"/>
            <p:cNvSpPr/>
            <p:nvPr/>
          </p:nvSpPr>
          <p:spPr>
            <a:xfrm>
              <a:off x="1475656" y="1340768"/>
              <a:ext cx="360040" cy="108012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a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6" name="직사각형 75"/>
            <p:cNvSpPr/>
            <p:nvPr/>
          </p:nvSpPr>
          <p:spPr>
            <a:xfrm>
              <a:off x="1835696" y="1340768"/>
              <a:ext cx="360040" cy="108012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b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7" name="직사각형 76"/>
            <p:cNvSpPr/>
            <p:nvPr/>
          </p:nvSpPr>
          <p:spPr>
            <a:xfrm>
              <a:off x="2190867" y="1340768"/>
              <a:ext cx="360040" cy="108012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c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8" name="직사각형 77"/>
            <p:cNvSpPr/>
            <p:nvPr/>
          </p:nvSpPr>
          <p:spPr>
            <a:xfrm>
              <a:off x="2550907" y="1340768"/>
              <a:ext cx="360040" cy="108012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f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9" name="직사각형 78"/>
            <p:cNvSpPr/>
            <p:nvPr/>
          </p:nvSpPr>
          <p:spPr>
            <a:xfrm>
              <a:off x="2913718" y="1340768"/>
              <a:ext cx="360040" cy="108012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g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0" name="직사각형 79"/>
            <p:cNvSpPr/>
            <p:nvPr/>
          </p:nvSpPr>
          <p:spPr>
            <a:xfrm>
              <a:off x="3273758" y="1340768"/>
              <a:ext cx="360040" cy="1080120"/>
            </a:xfrm>
            <a:prstGeom prst="rect">
              <a:avLst/>
            </a:prstGeom>
            <a:solidFill>
              <a:srgbClr val="4F81B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h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1" name="직사각형 80"/>
            <p:cNvSpPr/>
            <p:nvPr/>
          </p:nvSpPr>
          <p:spPr>
            <a:xfrm>
              <a:off x="3628929" y="1340768"/>
              <a:ext cx="360040" cy="1080120"/>
            </a:xfrm>
            <a:prstGeom prst="rect">
              <a:avLst/>
            </a:prstGeom>
            <a:solidFill>
              <a:srgbClr val="4F81B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i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2" name="직사각형 81"/>
            <p:cNvSpPr/>
            <p:nvPr/>
          </p:nvSpPr>
          <p:spPr>
            <a:xfrm>
              <a:off x="3988969" y="1340768"/>
              <a:ext cx="360040" cy="1080120"/>
            </a:xfrm>
            <a:prstGeom prst="rect">
              <a:avLst/>
            </a:prstGeom>
            <a:solidFill>
              <a:srgbClr val="4F81B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j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3" name="직사각형 82"/>
            <p:cNvSpPr/>
            <p:nvPr/>
          </p:nvSpPr>
          <p:spPr>
            <a:xfrm>
              <a:off x="4344141" y="1340768"/>
              <a:ext cx="360040" cy="1080120"/>
            </a:xfrm>
            <a:prstGeom prst="rect">
              <a:avLst/>
            </a:prstGeom>
            <a:solidFill>
              <a:srgbClr val="4F81B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k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4" name="직사각형 83"/>
            <p:cNvSpPr/>
            <p:nvPr/>
          </p:nvSpPr>
          <p:spPr>
            <a:xfrm>
              <a:off x="4704181" y="1340768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5" name="직사각형 84"/>
            <p:cNvSpPr/>
            <p:nvPr/>
          </p:nvSpPr>
          <p:spPr>
            <a:xfrm>
              <a:off x="5070238" y="1340768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6" name="직사각형 85"/>
            <p:cNvSpPr/>
            <p:nvPr/>
          </p:nvSpPr>
          <p:spPr>
            <a:xfrm>
              <a:off x="5430278" y="1340768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7" name="직사각형 86"/>
            <p:cNvSpPr/>
            <p:nvPr/>
          </p:nvSpPr>
          <p:spPr>
            <a:xfrm>
              <a:off x="5793089" y="1340768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8" name="직사각형 87"/>
            <p:cNvSpPr/>
            <p:nvPr/>
          </p:nvSpPr>
          <p:spPr>
            <a:xfrm>
              <a:off x="6153129" y="1340768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9" name="직사각형 88"/>
            <p:cNvSpPr/>
            <p:nvPr/>
          </p:nvSpPr>
          <p:spPr>
            <a:xfrm>
              <a:off x="6519186" y="1340768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0" name="직사각형 89"/>
            <p:cNvSpPr/>
            <p:nvPr/>
          </p:nvSpPr>
          <p:spPr>
            <a:xfrm>
              <a:off x="6879226" y="1340768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1" name="아래쪽 화살표 90"/>
            <p:cNvSpPr/>
            <p:nvPr/>
          </p:nvSpPr>
          <p:spPr>
            <a:xfrm>
              <a:off x="4632173" y="613183"/>
              <a:ext cx="144016" cy="72008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4332734" y="234084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</a:t>
              </a:r>
              <a:r>
                <a:rPr lang="ko-KR" altLang="en-US" dirty="0" smtClean="0"/>
                <a:t>세대</a:t>
              </a:r>
              <a:endParaRPr lang="ko-KR" altLang="en-US" dirty="0"/>
            </a:p>
          </p:txBody>
        </p:sp>
        <p:sp>
          <p:nvSpPr>
            <p:cNvPr id="112" name="아래쪽 화살표 111"/>
            <p:cNvSpPr/>
            <p:nvPr/>
          </p:nvSpPr>
          <p:spPr>
            <a:xfrm>
              <a:off x="3201750" y="603416"/>
              <a:ext cx="144016" cy="720080"/>
            </a:xfrm>
            <a:prstGeom prst="downArrow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2910947" y="251356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1</a:t>
              </a:r>
              <a:r>
                <a:rPr lang="ko-KR" altLang="en-US" dirty="0" smtClean="0"/>
                <a:t>세대</a:t>
              </a:r>
              <a:endParaRPr lang="ko-KR" altLang="en-US" dirty="0"/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1436605" y="2791555"/>
            <a:ext cx="5763610" cy="2176177"/>
            <a:chOff x="1436605" y="2791555"/>
            <a:chExt cx="5763610" cy="2176177"/>
          </a:xfrm>
        </p:grpSpPr>
        <p:sp>
          <p:nvSpPr>
            <p:cNvPr id="44" name="직사각형 43"/>
            <p:cNvSpPr/>
            <p:nvPr/>
          </p:nvSpPr>
          <p:spPr>
            <a:xfrm>
              <a:off x="1436605" y="3887612"/>
              <a:ext cx="360040" cy="108012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a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5" name="직사각형 44"/>
            <p:cNvSpPr/>
            <p:nvPr/>
          </p:nvSpPr>
          <p:spPr>
            <a:xfrm>
              <a:off x="1796645" y="3887612"/>
              <a:ext cx="360040" cy="108012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b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6" name="직사각형 45"/>
            <p:cNvSpPr/>
            <p:nvPr/>
          </p:nvSpPr>
          <p:spPr>
            <a:xfrm>
              <a:off x="2151816" y="3887612"/>
              <a:ext cx="360040" cy="108012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c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7" name="직사각형 46"/>
            <p:cNvSpPr/>
            <p:nvPr/>
          </p:nvSpPr>
          <p:spPr>
            <a:xfrm>
              <a:off x="2511856" y="3887612"/>
              <a:ext cx="360040" cy="108012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f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8" name="직사각형 47"/>
            <p:cNvSpPr/>
            <p:nvPr/>
          </p:nvSpPr>
          <p:spPr>
            <a:xfrm>
              <a:off x="2874667" y="3887612"/>
              <a:ext cx="360040" cy="108012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g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3234707" y="3887612"/>
              <a:ext cx="360040" cy="108012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h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3589878" y="3887612"/>
              <a:ext cx="360040" cy="108012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i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3949918" y="388761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4305090" y="388761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4665130" y="388761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5031187" y="388761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5391227" y="388761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4" name="직사각형 73"/>
            <p:cNvSpPr/>
            <p:nvPr/>
          </p:nvSpPr>
          <p:spPr>
            <a:xfrm>
              <a:off x="5754038" y="388761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3" name="직사각형 92"/>
            <p:cNvSpPr/>
            <p:nvPr/>
          </p:nvSpPr>
          <p:spPr>
            <a:xfrm>
              <a:off x="6114078" y="388761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4" name="직사각형 93"/>
            <p:cNvSpPr/>
            <p:nvPr/>
          </p:nvSpPr>
          <p:spPr>
            <a:xfrm>
              <a:off x="6480135" y="388761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5" name="직사각형 94"/>
            <p:cNvSpPr/>
            <p:nvPr/>
          </p:nvSpPr>
          <p:spPr>
            <a:xfrm>
              <a:off x="6840175" y="388761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6" name="아래쪽 화살표 95"/>
            <p:cNvSpPr/>
            <p:nvPr/>
          </p:nvSpPr>
          <p:spPr>
            <a:xfrm>
              <a:off x="3877910" y="3154241"/>
              <a:ext cx="144016" cy="72008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3628929" y="2791555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</a:t>
              </a:r>
              <a:r>
                <a:rPr lang="ko-KR" altLang="en-US" dirty="0" smtClean="0"/>
                <a:t>세대</a:t>
              </a:r>
              <a:endParaRPr lang="ko-KR" altLang="en-US" dirty="0"/>
            </a:p>
          </p:txBody>
        </p:sp>
        <p:sp>
          <p:nvSpPr>
            <p:cNvPr id="98" name="아래쪽 화살표 97"/>
            <p:cNvSpPr/>
            <p:nvPr/>
          </p:nvSpPr>
          <p:spPr>
            <a:xfrm rot="2700000">
              <a:off x="4178227" y="3208776"/>
              <a:ext cx="144016" cy="720080"/>
            </a:xfrm>
            <a:prstGeom prst="downArrow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4242102" y="2989512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1</a:t>
              </a:r>
              <a:r>
                <a:rPr lang="ko-KR" altLang="en-US" dirty="0" smtClean="0"/>
                <a:t>세대</a:t>
              </a:r>
              <a:endParaRPr lang="ko-KR" altLang="en-US" dirty="0"/>
            </a:p>
          </p:txBody>
        </p:sp>
        <p:sp>
          <p:nvSpPr>
            <p:cNvPr id="100" name="아래쪽 화살표 99"/>
            <p:cNvSpPr/>
            <p:nvPr/>
          </p:nvSpPr>
          <p:spPr>
            <a:xfrm>
              <a:off x="3172770" y="3140968"/>
              <a:ext cx="144016" cy="720080"/>
            </a:xfrm>
            <a:prstGeom prst="downArrow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2864930" y="2791868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2</a:t>
              </a:r>
              <a:r>
                <a:rPr lang="ko-KR" altLang="en-US" dirty="0" smtClean="0"/>
                <a:t>세대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271020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1403648" y="510217"/>
            <a:ext cx="5763610" cy="2142632"/>
            <a:chOff x="1403648" y="510217"/>
            <a:chExt cx="5763610" cy="2142632"/>
          </a:xfrm>
        </p:grpSpPr>
        <p:sp>
          <p:nvSpPr>
            <p:cNvPr id="44" name="직사각형 43"/>
            <p:cNvSpPr/>
            <p:nvPr/>
          </p:nvSpPr>
          <p:spPr>
            <a:xfrm>
              <a:off x="1403648" y="1572729"/>
              <a:ext cx="360040" cy="108012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a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5" name="직사각형 44"/>
            <p:cNvSpPr/>
            <p:nvPr/>
          </p:nvSpPr>
          <p:spPr>
            <a:xfrm>
              <a:off x="1763688" y="1572729"/>
              <a:ext cx="360040" cy="108012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b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6" name="직사각형 45"/>
            <p:cNvSpPr/>
            <p:nvPr/>
          </p:nvSpPr>
          <p:spPr>
            <a:xfrm>
              <a:off x="2118859" y="1572729"/>
              <a:ext cx="360040" cy="108012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c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7" name="직사각형 46"/>
            <p:cNvSpPr/>
            <p:nvPr/>
          </p:nvSpPr>
          <p:spPr>
            <a:xfrm>
              <a:off x="2478899" y="1572729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8" name="직사각형 47"/>
            <p:cNvSpPr/>
            <p:nvPr/>
          </p:nvSpPr>
          <p:spPr>
            <a:xfrm>
              <a:off x="2841710" y="1572729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3201750" y="1572729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3556921" y="1572729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3916961" y="1572729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4272133" y="1572729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4632173" y="1572729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4998230" y="1572729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5358270" y="1572729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4" name="직사각형 73"/>
            <p:cNvSpPr/>
            <p:nvPr/>
          </p:nvSpPr>
          <p:spPr>
            <a:xfrm>
              <a:off x="5721081" y="1572729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3" name="직사각형 92"/>
            <p:cNvSpPr/>
            <p:nvPr/>
          </p:nvSpPr>
          <p:spPr>
            <a:xfrm>
              <a:off x="6081121" y="1572729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4" name="직사각형 93"/>
            <p:cNvSpPr/>
            <p:nvPr/>
          </p:nvSpPr>
          <p:spPr>
            <a:xfrm>
              <a:off x="6447178" y="1572729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5" name="직사각형 94"/>
            <p:cNvSpPr/>
            <p:nvPr/>
          </p:nvSpPr>
          <p:spPr>
            <a:xfrm>
              <a:off x="6807218" y="1572729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6" name="아래쪽 화살표 95"/>
            <p:cNvSpPr/>
            <p:nvPr/>
          </p:nvSpPr>
          <p:spPr>
            <a:xfrm>
              <a:off x="2451483" y="839358"/>
              <a:ext cx="144016" cy="72008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2228458" y="510217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</a:t>
              </a:r>
              <a:r>
                <a:rPr lang="ko-KR" altLang="en-US" dirty="0" smtClean="0"/>
                <a:t>세대</a:t>
              </a:r>
              <a:endParaRPr lang="ko-KR" altLang="en-US" dirty="0"/>
            </a:p>
          </p:txBody>
        </p:sp>
        <p:sp>
          <p:nvSpPr>
            <p:cNvPr id="98" name="아래쪽 화살표 97"/>
            <p:cNvSpPr/>
            <p:nvPr/>
          </p:nvSpPr>
          <p:spPr>
            <a:xfrm rot="2700000">
              <a:off x="2750577" y="893894"/>
              <a:ext cx="144016" cy="720080"/>
            </a:xfrm>
            <a:prstGeom prst="downArrow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2827757" y="694883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1</a:t>
              </a:r>
              <a:r>
                <a:rPr lang="ko-KR" altLang="en-US" dirty="0" smtClean="0"/>
                <a:t>세대</a:t>
              </a:r>
              <a:endParaRPr lang="ko-KR" altLang="en-US" dirty="0"/>
            </a:p>
          </p:txBody>
        </p:sp>
        <p:sp>
          <p:nvSpPr>
            <p:cNvPr id="100" name="아래쪽 화살표 99"/>
            <p:cNvSpPr/>
            <p:nvPr/>
          </p:nvSpPr>
          <p:spPr>
            <a:xfrm rot="-2700000">
              <a:off x="2157612" y="909154"/>
              <a:ext cx="144016" cy="720080"/>
            </a:xfrm>
            <a:prstGeom prst="downArrow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1526626" y="701598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2</a:t>
              </a:r>
              <a:r>
                <a:rPr lang="ko-KR" altLang="en-US" dirty="0" smtClean="0"/>
                <a:t>세대</a:t>
              </a:r>
              <a:endParaRPr lang="ko-KR" altLang="en-US" dirty="0"/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1423500" y="3175286"/>
            <a:ext cx="3596587" cy="449656"/>
            <a:chOff x="1423500" y="3175286"/>
            <a:chExt cx="3596587" cy="449656"/>
          </a:xfrm>
        </p:grpSpPr>
        <p:sp>
          <p:nvSpPr>
            <p:cNvPr id="25" name="직사각형 24"/>
            <p:cNvSpPr/>
            <p:nvPr/>
          </p:nvSpPr>
          <p:spPr>
            <a:xfrm>
              <a:off x="1423500" y="3175286"/>
              <a:ext cx="715211" cy="44965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 smtClean="0">
                  <a:solidFill>
                    <a:schemeClr val="tx1"/>
                  </a:solidFill>
                </a:rPr>
                <a:t>20MB</a:t>
              </a:r>
              <a:endParaRPr lang="ko-KR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2138712" y="3175286"/>
              <a:ext cx="1438062" cy="44965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 smtClean="0">
                  <a:solidFill>
                    <a:schemeClr val="tx1"/>
                  </a:solidFill>
                </a:rPr>
                <a:t>40MB</a:t>
              </a:r>
              <a:endParaRPr lang="ko-KR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3576774" y="3175286"/>
              <a:ext cx="1443313" cy="44965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 smtClean="0">
                  <a:solidFill>
                    <a:schemeClr val="tx1"/>
                  </a:solidFill>
                </a:rPr>
                <a:t>40MB(Free)</a:t>
              </a:r>
              <a:endParaRPr lang="ko-KR" altLang="en-US" sz="1400" dirty="0">
                <a:solidFill>
                  <a:schemeClr val="tx1"/>
                </a:solidFill>
              </a:endParaRPr>
            </a:p>
          </p:txBody>
        </p:sp>
      </p:grpSp>
      <p:sp>
        <p:nvSpPr>
          <p:cNvPr id="31" name="직사각형 30"/>
          <p:cNvSpPr/>
          <p:nvPr/>
        </p:nvSpPr>
        <p:spPr>
          <a:xfrm>
            <a:off x="1423500" y="4509120"/>
            <a:ext cx="715211" cy="44965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schemeClr val="tx1"/>
                </a:solidFill>
              </a:rPr>
              <a:t>20MB</a:t>
            </a:r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2138712" y="4509120"/>
            <a:ext cx="1438062" cy="44965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schemeClr val="tx1"/>
                </a:solidFill>
              </a:rPr>
              <a:t>40MB</a:t>
            </a:r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3576774" y="4509120"/>
            <a:ext cx="360040" cy="4496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3936814" y="4509120"/>
            <a:ext cx="360040" cy="4496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4300010" y="4509120"/>
            <a:ext cx="360040" cy="4496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4660047" y="4509120"/>
            <a:ext cx="360040" cy="4496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423500" y="3842203"/>
            <a:ext cx="3596587" cy="449656"/>
            <a:chOff x="1423500" y="3842203"/>
            <a:chExt cx="3596587" cy="449656"/>
          </a:xfrm>
        </p:grpSpPr>
        <p:sp>
          <p:nvSpPr>
            <p:cNvPr id="38" name="직사각형 37"/>
            <p:cNvSpPr/>
            <p:nvPr/>
          </p:nvSpPr>
          <p:spPr>
            <a:xfrm>
              <a:off x="1423500" y="3842203"/>
              <a:ext cx="715211" cy="449656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 smtClean="0">
                  <a:solidFill>
                    <a:schemeClr val="tx1"/>
                  </a:solidFill>
                </a:rPr>
                <a:t>Free</a:t>
              </a:r>
              <a:endParaRPr lang="ko-KR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2138712" y="3842203"/>
              <a:ext cx="1438062" cy="44965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 smtClean="0">
                  <a:solidFill>
                    <a:schemeClr val="tx1"/>
                  </a:solidFill>
                </a:rPr>
                <a:t>40MB</a:t>
              </a:r>
              <a:endParaRPr lang="ko-KR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3576774" y="3842203"/>
              <a:ext cx="1443313" cy="44965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 smtClean="0">
                  <a:solidFill>
                    <a:schemeClr val="tx1"/>
                  </a:solidFill>
                </a:rPr>
                <a:t>Free</a:t>
              </a:r>
              <a:endParaRPr lang="ko-KR" altLang="en-US" sz="14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01282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그룹 44"/>
          <p:cNvGrpSpPr/>
          <p:nvPr/>
        </p:nvGrpSpPr>
        <p:grpSpPr>
          <a:xfrm>
            <a:off x="467544" y="332656"/>
            <a:ext cx="6843730" cy="1646892"/>
            <a:chOff x="251520" y="1644737"/>
            <a:chExt cx="6843730" cy="1646892"/>
          </a:xfrm>
        </p:grpSpPr>
        <p:sp>
          <p:nvSpPr>
            <p:cNvPr id="3" name="직사각형 2"/>
            <p:cNvSpPr/>
            <p:nvPr/>
          </p:nvSpPr>
          <p:spPr>
            <a:xfrm>
              <a:off x="1331638" y="1644737"/>
              <a:ext cx="1803447" cy="70414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…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3129742" y="1644737"/>
              <a:ext cx="360040" cy="704143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i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8" name="직사각형 17"/>
            <p:cNvSpPr/>
            <p:nvPr/>
          </p:nvSpPr>
          <p:spPr>
            <a:xfrm>
              <a:off x="3489782" y="1644737"/>
              <a:ext cx="3605468" cy="70414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5" name="직사각형 24"/>
            <p:cNvSpPr/>
            <p:nvPr/>
          </p:nvSpPr>
          <p:spPr>
            <a:xfrm>
              <a:off x="1318116" y="2859581"/>
              <a:ext cx="2156044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…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3471389" y="2859581"/>
              <a:ext cx="360040" cy="432048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i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3831429" y="2859581"/>
              <a:ext cx="3250297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251520" y="1772816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mtClean="0"/>
                <a:t>관리</a:t>
              </a:r>
              <a:r>
                <a:rPr lang="en-US" altLang="ko-KR" dirty="0" smtClean="0"/>
                <a:t> </a:t>
              </a:r>
              <a:r>
                <a:rPr lang="ko-KR" altLang="en-US" dirty="0" smtClean="0"/>
                <a:t>힙</a:t>
              </a:r>
              <a:endParaRPr lang="ko-KR" altLang="en-US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251520" y="2890939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종료 큐</a:t>
              </a:r>
              <a:endParaRPr lang="ko-KR" altLang="en-US" dirty="0"/>
            </a:p>
          </p:txBody>
        </p:sp>
        <p:cxnSp>
          <p:nvCxnSpPr>
            <p:cNvPr id="44" name="직선 화살표 연결선 43"/>
            <p:cNvCxnSpPr>
              <a:stCxn id="8" idx="2"/>
              <a:endCxn id="31" idx="0"/>
            </p:cNvCxnSpPr>
            <p:nvPr/>
          </p:nvCxnSpPr>
          <p:spPr>
            <a:xfrm>
              <a:off x="3309762" y="2348880"/>
              <a:ext cx="341647" cy="510701"/>
            </a:xfrm>
            <a:prstGeom prst="straightConnector1">
              <a:avLst/>
            </a:prstGeom>
            <a:ln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그룹 61"/>
          <p:cNvGrpSpPr/>
          <p:nvPr/>
        </p:nvGrpSpPr>
        <p:grpSpPr>
          <a:xfrm>
            <a:off x="443271" y="3429000"/>
            <a:ext cx="7469826" cy="2554497"/>
            <a:chOff x="443271" y="3429000"/>
            <a:chExt cx="7469826" cy="2554497"/>
          </a:xfrm>
        </p:grpSpPr>
        <p:sp>
          <p:nvSpPr>
            <p:cNvPr id="47" name="직사각형 46"/>
            <p:cNvSpPr/>
            <p:nvPr/>
          </p:nvSpPr>
          <p:spPr>
            <a:xfrm>
              <a:off x="2149485" y="3429000"/>
              <a:ext cx="1803447" cy="70414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…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8" name="직사각형 47"/>
            <p:cNvSpPr/>
            <p:nvPr/>
          </p:nvSpPr>
          <p:spPr>
            <a:xfrm>
              <a:off x="3947589" y="3429000"/>
              <a:ext cx="360040" cy="704143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i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4307629" y="3429000"/>
              <a:ext cx="3605468" cy="70414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2135963" y="4643844"/>
              <a:ext cx="2156044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…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4290524" y="4643844"/>
              <a:ext cx="3609050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1069367" y="3557079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mtClean="0"/>
                <a:t>관리</a:t>
              </a:r>
              <a:r>
                <a:rPr lang="en-US" altLang="ko-KR" dirty="0" smtClean="0"/>
                <a:t> </a:t>
              </a:r>
              <a:r>
                <a:rPr lang="ko-KR" altLang="en-US" dirty="0" smtClean="0"/>
                <a:t>힙</a:t>
              </a:r>
              <a:endParaRPr lang="ko-KR" altLang="en-US" dirty="0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1069367" y="4675202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종료 큐</a:t>
              </a:r>
              <a:endParaRPr lang="ko-KR" altLang="en-US" dirty="0"/>
            </a:p>
          </p:txBody>
        </p:sp>
        <p:cxnSp>
          <p:nvCxnSpPr>
            <p:cNvPr id="55" name="직선 화살표 연결선 54"/>
            <p:cNvCxnSpPr>
              <a:stCxn id="48" idx="2"/>
              <a:endCxn id="57" idx="0"/>
            </p:cNvCxnSpPr>
            <p:nvPr/>
          </p:nvCxnSpPr>
          <p:spPr>
            <a:xfrm flipH="1">
              <a:off x="2303748" y="4133143"/>
              <a:ext cx="1823861" cy="1418306"/>
            </a:xfrm>
            <a:prstGeom prst="straightConnector1">
              <a:avLst/>
            </a:prstGeom>
            <a:ln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직사각형 55"/>
            <p:cNvSpPr/>
            <p:nvPr/>
          </p:nvSpPr>
          <p:spPr>
            <a:xfrm>
              <a:off x="2137250" y="5551449"/>
              <a:ext cx="5762324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2123728" y="5551449"/>
              <a:ext cx="360040" cy="432048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i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443271" y="5582807"/>
              <a:ext cx="16354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 smtClean="0"/>
                <a:t>Freachable</a:t>
              </a:r>
              <a:r>
                <a:rPr lang="ko-KR" altLang="en-US" dirty="0" smtClean="0"/>
                <a:t> 큐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608870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323528" y="692696"/>
            <a:ext cx="7469826" cy="2554497"/>
            <a:chOff x="323528" y="692696"/>
            <a:chExt cx="7469826" cy="2554497"/>
          </a:xfrm>
        </p:grpSpPr>
        <p:sp>
          <p:nvSpPr>
            <p:cNvPr id="47" name="직사각형 46"/>
            <p:cNvSpPr/>
            <p:nvPr/>
          </p:nvSpPr>
          <p:spPr>
            <a:xfrm>
              <a:off x="2029742" y="692696"/>
              <a:ext cx="1803447" cy="70414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…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8" name="직사각형 47"/>
            <p:cNvSpPr/>
            <p:nvPr/>
          </p:nvSpPr>
          <p:spPr>
            <a:xfrm>
              <a:off x="3827846" y="692696"/>
              <a:ext cx="360040" cy="704143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i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4187886" y="692696"/>
              <a:ext cx="3605468" cy="70414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2016220" y="1907540"/>
              <a:ext cx="2156044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…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4170781" y="1907540"/>
              <a:ext cx="3609050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949624" y="820775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mtClean="0"/>
                <a:t>관리</a:t>
              </a:r>
              <a:r>
                <a:rPr lang="en-US" altLang="ko-KR" dirty="0" smtClean="0"/>
                <a:t> </a:t>
              </a:r>
              <a:r>
                <a:rPr lang="ko-KR" altLang="en-US" dirty="0" smtClean="0"/>
                <a:t>힙</a:t>
              </a:r>
              <a:endParaRPr lang="ko-KR" altLang="en-US" dirty="0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949624" y="1938898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종료 큐</a:t>
              </a:r>
              <a:endParaRPr lang="ko-KR" altLang="en-US" dirty="0"/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2017507" y="2815145"/>
              <a:ext cx="5762324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323528" y="2846503"/>
              <a:ext cx="16354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 smtClean="0"/>
                <a:t>Freachable</a:t>
              </a:r>
              <a:r>
                <a:rPr lang="ko-KR" altLang="en-US" dirty="0" smtClean="0"/>
                <a:t> 큐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107741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그룹 31"/>
          <p:cNvGrpSpPr/>
          <p:nvPr/>
        </p:nvGrpSpPr>
        <p:grpSpPr>
          <a:xfrm>
            <a:off x="539552" y="836712"/>
            <a:ext cx="6624736" cy="1200329"/>
            <a:chOff x="539552" y="836712"/>
            <a:chExt cx="6624736" cy="1200329"/>
          </a:xfrm>
        </p:grpSpPr>
        <p:sp>
          <p:nvSpPr>
            <p:cNvPr id="3" name="TextBox 2"/>
            <p:cNvSpPr txBox="1"/>
            <p:nvPr/>
          </p:nvSpPr>
          <p:spPr>
            <a:xfrm>
              <a:off x="539552" y="836712"/>
              <a:ext cx="6624736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string txt = “Hello {0}: {1}”;</a:t>
              </a:r>
            </a:p>
            <a:p>
              <a:endParaRPr lang="en-US" altLang="ko-KR" dirty="0" smtClean="0"/>
            </a:p>
            <a:p>
              <a:endParaRPr lang="en-US" altLang="ko-KR" dirty="0"/>
            </a:p>
            <a:p>
              <a:r>
                <a:rPr lang="en-US" altLang="ko-KR" dirty="0" smtClean="0"/>
                <a:t>string output = </a:t>
              </a:r>
              <a:r>
                <a:rPr lang="en-US" altLang="ko-KR" dirty="0" err="1" smtClean="0"/>
                <a:t>string.Format</a:t>
              </a:r>
              <a:r>
                <a:rPr lang="en-US" altLang="ko-KR" dirty="0" smtClean="0"/>
                <a:t>(txt, “World”, “Anderson”);</a:t>
              </a:r>
              <a:endParaRPr lang="ko-KR" altLang="en-US" dirty="0"/>
            </a:p>
          </p:txBody>
        </p:sp>
        <p:grpSp>
          <p:nvGrpSpPr>
            <p:cNvPr id="27" name="그룹 26"/>
            <p:cNvGrpSpPr/>
            <p:nvPr/>
          </p:nvGrpSpPr>
          <p:grpSpPr>
            <a:xfrm>
              <a:off x="2699792" y="1184848"/>
              <a:ext cx="1800200" cy="504056"/>
              <a:chOff x="2699792" y="1184848"/>
              <a:chExt cx="1800200" cy="504056"/>
            </a:xfrm>
          </p:grpSpPr>
          <p:cxnSp>
            <p:nvCxnSpPr>
              <p:cNvPr id="22" name="직선 연결선 21"/>
              <p:cNvCxnSpPr/>
              <p:nvPr/>
            </p:nvCxnSpPr>
            <p:spPr>
              <a:xfrm>
                <a:off x="2699792" y="1184848"/>
                <a:ext cx="0" cy="252028"/>
              </a:xfrm>
              <a:prstGeom prst="line">
                <a:avLst/>
              </a:prstGeom>
              <a:ln>
                <a:headEnd type="arrow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직선 연결선 33"/>
              <p:cNvCxnSpPr/>
              <p:nvPr/>
            </p:nvCxnSpPr>
            <p:spPr>
              <a:xfrm>
                <a:off x="4499992" y="1436876"/>
                <a:ext cx="0" cy="25202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직선 연결선 25"/>
              <p:cNvCxnSpPr/>
              <p:nvPr/>
            </p:nvCxnSpPr>
            <p:spPr>
              <a:xfrm>
                <a:off x="2699792" y="1436876"/>
                <a:ext cx="18002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9" name="직선 연결선 38"/>
            <p:cNvCxnSpPr/>
            <p:nvPr/>
          </p:nvCxnSpPr>
          <p:spPr>
            <a:xfrm>
              <a:off x="3131840" y="1135603"/>
              <a:ext cx="0" cy="205165"/>
            </a:xfrm>
            <a:prstGeom prst="line">
              <a:avLst/>
            </a:prstGeom>
            <a:ln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직선 연결선 39"/>
            <p:cNvCxnSpPr/>
            <p:nvPr/>
          </p:nvCxnSpPr>
          <p:spPr>
            <a:xfrm>
              <a:off x="5508104" y="1340768"/>
              <a:ext cx="0" cy="34813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직선 연결선 40"/>
            <p:cNvCxnSpPr/>
            <p:nvPr/>
          </p:nvCxnSpPr>
          <p:spPr>
            <a:xfrm>
              <a:off x="3131840" y="1340768"/>
              <a:ext cx="237626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" name="그룹 66"/>
          <p:cNvGrpSpPr/>
          <p:nvPr/>
        </p:nvGrpSpPr>
        <p:grpSpPr>
          <a:xfrm>
            <a:off x="251520" y="3068960"/>
            <a:ext cx="6900192" cy="2204500"/>
            <a:chOff x="251520" y="3068960"/>
            <a:chExt cx="6900192" cy="2204500"/>
          </a:xfrm>
        </p:grpSpPr>
        <p:sp>
          <p:nvSpPr>
            <p:cNvPr id="55" name="TextBox 54"/>
            <p:cNvSpPr txBox="1"/>
            <p:nvPr/>
          </p:nvSpPr>
          <p:spPr>
            <a:xfrm>
              <a:off x="526976" y="3068960"/>
              <a:ext cx="6624736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string txt = “{0,-10} * {1} == {2,10}”;</a:t>
              </a:r>
            </a:p>
            <a:p>
              <a:endParaRPr lang="en-US" altLang="ko-KR" dirty="0" smtClean="0"/>
            </a:p>
            <a:p>
              <a:r>
                <a:rPr lang="en-US" altLang="ko-KR" dirty="0" smtClean="0"/>
                <a:t>string output = </a:t>
              </a:r>
              <a:r>
                <a:rPr lang="en-US" altLang="ko-KR" dirty="0" err="1" smtClean="0"/>
                <a:t>string.Format</a:t>
              </a:r>
              <a:r>
                <a:rPr lang="en-US" altLang="ko-KR" dirty="0" smtClean="0"/>
                <a:t>(txt, 5, 6, 5 * 6);</a:t>
              </a:r>
            </a:p>
            <a:p>
              <a:endParaRPr lang="en-US" altLang="ko-KR" dirty="0"/>
            </a:p>
            <a:p>
              <a:endParaRPr lang="en-US" altLang="ko-KR" dirty="0" smtClean="0"/>
            </a:p>
            <a:p>
              <a:r>
                <a:rPr lang="en-US" altLang="ko-KR" dirty="0" smtClean="0"/>
                <a:t>5          * 6 ==         10</a:t>
              </a:r>
              <a:endParaRPr lang="ko-KR" altLang="en-US" dirty="0"/>
            </a:p>
          </p:txBody>
        </p:sp>
        <p:sp>
          <p:nvSpPr>
            <p:cNvPr id="35" name="오른쪽 중괄호 34"/>
            <p:cNvSpPr/>
            <p:nvPr/>
          </p:nvSpPr>
          <p:spPr>
            <a:xfrm rot="5400000">
              <a:off x="925158" y="4433282"/>
              <a:ext cx="236899" cy="864096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5" name="오른쪽 중괄호 64"/>
            <p:cNvSpPr/>
            <p:nvPr/>
          </p:nvSpPr>
          <p:spPr>
            <a:xfrm rot="5400000">
              <a:off x="2653350" y="4430409"/>
              <a:ext cx="236899" cy="864096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51520" y="5011850"/>
              <a:ext cx="289289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 smtClean="0"/>
                <a:t>10</a:t>
              </a:r>
              <a:r>
                <a:rPr lang="ko-KR" altLang="en-US" sz="1100" dirty="0" smtClean="0"/>
                <a:t>개의 공백 </a:t>
              </a:r>
              <a:r>
                <a:rPr lang="en-US" altLang="ko-KR" sz="1100" dirty="0" smtClean="0"/>
                <a:t>- </a:t>
              </a:r>
              <a:r>
                <a:rPr lang="ko-KR" altLang="en-US" sz="1100" dirty="0" smtClean="0"/>
                <a:t>좌측정렬</a:t>
              </a:r>
              <a:endParaRPr lang="ko-KR" altLang="en-US" sz="1100" dirty="0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2051720" y="5011850"/>
              <a:ext cx="289289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 smtClean="0"/>
                <a:t>10</a:t>
              </a:r>
              <a:r>
                <a:rPr lang="ko-KR" altLang="en-US" sz="1100" dirty="0" smtClean="0"/>
                <a:t>개의 공백 </a:t>
              </a:r>
              <a:r>
                <a:rPr lang="en-US" altLang="ko-KR" sz="1100" dirty="0" smtClean="0"/>
                <a:t>- </a:t>
              </a:r>
              <a:r>
                <a:rPr lang="ko-KR" altLang="en-US" sz="1100" dirty="0"/>
                <a:t>우</a:t>
              </a:r>
              <a:r>
                <a:rPr lang="ko-KR" altLang="en-US" sz="1100" dirty="0" smtClean="0"/>
                <a:t>측정렬</a:t>
              </a:r>
              <a:endParaRPr lang="ko-KR" altLang="en-US" sz="1100" dirty="0"/>
            </a:p>
          </p:txBody>
        </p:sp>
        <p:cxnSp>
          <p:nvCxnSpPr>
            <p:cNvPr id="42" name="구부러진 연결선 41"/>
            <p:cNvCxnSpPr/>
            <p:nvPr/>
          </p:nvCxnSpPr>
          <p:spPr>
            <a:xfrm rot="10800000" flipV="1">
              <a:off x="755579" y="3381372"/>
              <a:ext cx="1584173" cy="1127748"/>
            </a:xfrm>
            <a:prstGeom prst="curved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구부러진 연결선 43"/>
            <p:cNvCxnSpPr/>
            <p:nvPr/>
          </p:nvCxnSpPr>
          <p:spPr>
            <a:xfrm rot="5400000">
              <a:off x="2978817" y="3484879"/>
              <a:ext cx="1170142" cy="864096"/>
            </a:xfrm>
            <a:prstGeom prst="curved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24420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그룹 36"/>
          <p:cNvGrpSpPr/>
          <p:nvPr/>
        </p:nvGrpSpPr>
        <p:grpSpPr>
          <a:xfrm>
            <a:off x="1451124" y="1181123"/>
            <a:ext cx="7648960" cy="4079229"/>
            <a:chOff x="1451124" y="1181123"/>
            <a:chExt cx="7648960" cy="4079229"/>
          </a:xfrm>
        </p:grpSpPr>
        <p:sp>
          <p:nvSpPr>
            <p:cNvPr id="30" name="직사각형 29"/>
            <p:cNvSpPr/>
            <p:nvPr/>
          </p:nvSpPr>
          <p:spPr>
            <a:xfrm>
              <a:off x="4007431" y="1381418"/>
              <a:ext cx="748037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236296" y="4521688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0x0000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6588224" y="1381418"/>
              <a:ext cx="648072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499185" y="1181123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string txt;</a:t>
              </a:r>
              <a:endParaRPr lang="ko-KR" altLang="en-US" dirty="0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6588224" y="3421508"/>
              <a:ext cx="648072" cy="81755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 smtClean="0"/>
                <a:t>hello world</a:t>
              </a:r>
              <a:endParaRPr lang="ko-KR" altLang="en-US" sz="140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483200" y="489102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메모리 </a:t>
              </a:r>
              <a:r>
                <a:rPr lang="en-US" altLang="ko-KR" dirty="0" smtClean="0"/>
                <a:t>#1</a:t>
              </a:r>
              <a:endParaRPr lang="ko-KR" altLang="en-US" dirty="0"/>
            </a:p>
          </p:txBody>
        </p:sp>
        <p:cxnSp>
          <p:nvCxnSpPr>
            <p:cNvPr id="11" name="직선 연결선 10"/>
            <p:cNvCxnSpPr>
              <a:endCxn id="14" idx="0"/>
            </p:cNvCxnSpPr>
            <p:nvPr/>
          </p:nvCxnSpPr>
          <p:spPr>
            <a:xfrm>
              <a:off x="2806562" y="1493039"/>
              <a:ext cx="1574888" cy="78941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직사각형 13"/>
            <p:cNvSpPr/>
            <p:nvPr/>
          </p:nvSpPr>
          <p:spPr>
            <a:xfrm>
              <a:off x="4007431" y="2282456"/>
              <a:ext cx="748037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0x1600</a:t>
              </a:r>
              <a:endParaRPr lang="ko-KR" altLang="en-US" sz="12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212767" y="119675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0x2000</a:t>
              </a:r>
              <a:endParaRPr lang="ko-KR" alt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212767" y="4012929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0x0400</a:t>
              </a:r>
              <a:endParaRPr lang="ko-KR" altLang="en-US" dirty="0"/>
            </a:p>
          </p:txBody>
        </p:sp>
        <p:cxnSp>
          <p:nvCxnSpPr>
            <p:cNvPr id="28" name="직선 화살표 연결선 27"/>
            <p:cNvCxnSpPr>
              <a:stCxn id="14" idx="3"/>
            </p:cNvCxnSpPr>
            <p:nvPr/>
          </p:nvCxnSpPr>
          <p:spPr>
            <a:xfrm>
              <a:off x="4755468" y="2498480"/>
              <a:ext cx="1816714" cy="21602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1451124" y="4617514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string </a:t>
              </a:r>
              <a:r>
                <a:rPr lang="en-US" altLang="ko-KR" dirty="0" err="1" smtClean="0"/>
                <a:t>lwrText</a:t>
              </a:r>
              <a:r>
                <a:rPr lang="en-US" altLang="ko-KR" dirty="0" smtClean="0"/>
                <a:t>;</a:t>
              </a:r>
              <a:endParaRPr lang="ko-KR" altLang="en-US" dirty="0"/>
            </a:p>
          </p:txBody>
        </p:sp>
        <p:cxnSp>
          <p:nvCxnSpPr>
            <p:cNvPr id="31" name="직선 연결선 30"/>
            <p:cNvCxnSpPr>
              <a:stCxn id="26" idx="2"/>
            </p:cNvCxnSpPr>
            <p:nvPr/>
          </p:nvCxnSpPr>
          <p:spPr>
            <a:xfrm flipH="1">
              <a:off x="2812652" y="3717032"/>
              <a:ext cx="1565423" cy="100823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직선 화살표 연결선 32"/>
            <p:cNvCxnSpPr>
              <a:stCxn id="26" idx="3"/>
            </p:cNvCxnSpPr>
            <p:nvPr/>
          </p:nvCxnSpPr>
          <p:spPr>
            <a:xfrm>
              <a:off x="4752093" y="3501008"/>
              <a:ext cx="1829430" cy="74539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직사각형 33"/>
            <p:cNvSpPr/>
            <p:nvPr/>
          </p:nvSpPr>
          <p:spPr>
            <a:xfrm>
              <a:off x="6588224" y="1879827"/>
              <a:ext cx="651131" cy="81755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Hello World</a:t>
              </a:r>
              <a:endParaRPr lang="ko-KR" altLang="en-US" sz="1200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7206939" y="2518973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0x1600</a:t>
              </a:r>
              <a:endParaRPr lang="ko-KR" altLang="en-US" dirty="0"/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4004056" y="3284984"/>
              <a:ext cx="748037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0x0400</a:t>
              </a:r>
              <a:endParaRPr lang="ko-KR" altLang="en-US" sz="1200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716016" y="453028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0x2000</a:t>
              </a:r>
              <a:endParaRPr lang="ko-KR" altLang="en-US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4716016" y="121223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0x4000</a:t>
              </a:r>
              <a:endParaRPr lang="ko-KR" altLang="en-US" dirty="0"/>
            </a:p>
          </p:txBody>
        </p:sp>
        <p:sp>
          <p:nvSpPr>
            <p:cNvPr id="27" name="오른쪽 중괄호 26"/>
            <p:cNvSpPr/>
            <p:nvPr/>
          </p:nvSpPr>
          <p:spPr>
            <a:xfrm>
              <a:off x="4770901" y="2132856"/>
              <a:ext cx="399032" cy="1697427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090241" y="2805110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스택</a:t>
              </a:r>
              <a:endParaRPr lang="ko-KR" altLang="en-US" dirty="0"/>
            </a:p>
          </p:txBody>
        </p:sp>
        <p:sp>
          <p:nvSpPr>
            <p:cNvPr id="40" name="오른쪽 중괄호 39"/>
            <p:cNvSpPr/>
            <p:nvPr/>
          </p:nvSpPr>
          <p:spPr>
            <a:xfrm>
              <a:off x="7242997" y="1800860"/>
              <a:ext cx="399032" cy="2581401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7587916" y="2906894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힙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866105" y="489102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메모리 </a:t>
              </a:r>
              <a:r>
                <a:rPr lang="en-US" altLang="ko-KR" dirty="0" smtClean="0"/>
                <a:t>#2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097957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그룹 20"/>
          <p:cNvGrpSpPr/>
          <p:nvPr/>
        </p:nvGrpSpPr>
        <p:grpSpPr>
          <a:xfrm>
            <a:off x="611560" y="1052736"/>
            <a:ext cx="5832648" cy="4762835"/>
            <a:chOff x="611560" y="1052736"/>
            <a:chExt cx="5832648" cy="4762835"/>
          </a:xfrm>
        </p:grpSpPr>
        <p:cxnSp>
          <p:nvCxnSpPr>
            <p:cNvPr id="3" name="직선 연결선 2"/>
            <p:cNvCxnSpPr/>
            <p:nvPr/>
          </p:nvCxnSpPr>
          <p:spPr>
            <a:xfrm flipH="1">
              <a:off x="1115616" y="1052736"/>
              <a:ext cx="68914" cy="43924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6" name="직선 연결선 35"/>
            <p:cNvCxnSpPr/>
            <p:nvPr/>
          </p:nvCxnSpPr>
          <p:spPr>
            <a:xfrm rot="5400000">
              <a:off x="3491880" y="3068960"/>
              <a:ext cx="0" cy="475252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직선 연결선 11"/>
            <p:cNvCxnSpPr/>
            <p:nvPr/>
          </p:nvCxnSpPr>
          <p:spPr>
            <a:xfrm flipV="1">
              <a:off x="1115616" y="1628800"/>
              <a:ext cx="4752528" cy="3816424"/>
            </a:xfrm>
            <a:prstGeom prst="line">
              <a:avLst/>
            </a:prstGeom>
            <a:ln w="28575"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611560" y="1916832"/>
              <a:ext cx="36004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검색시간</a:t>
              </a:r>
              <a:endParaRPr lang="ko-KR" altLang="en-US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499992" y="5446239"/>
              <a:ext cx="19442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컬렉션 크기</a:t>
              </a:r>
              <a:endParaRPr lang="ko-KR" altLang="en-US" dirty="0"/>
            </a:p>
          </p:txBody>
        </p:sp>
        <p:cxnSp>
          <p:nvCxnSpPr>
            <p:cNvPr id="43" name="직선 연결선 42"/>
            <p:cNvCxnSpPr/>
            <p:nvPr/>
          </p:nvCxnSpPr>
          <p:spPr>
            <a:xfrm rot="5400000">
              <a:off x="3499385" y="2276872"/>
              <a:ext cx="0" cy="4752528"/>
            </a:xfrm>
            <a:prstGeom prst="line">
              <a:avLst/>
            </a:prstGeom>
            <a:ln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4434172" y="1937521"/>
              <a:ext cx="9361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O(N)</a:t>
              </a:r>
              <a:endParaRPr lang="ko-KR" altLang="en-US" dirty="0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4434172" y="4221088"/>
              <a:ext cx="9361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O(1)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265384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539552" y="332656"/>
            <a:ext cx="7752930" cy="2507685"/>
            <a:chOff x="683568" y="2614985"/>
            <a:chExt cx="7752930" cy="2507685"/>
          </a:xfrm>
        </p:grpSpPr>
        <p:sp>
          <p:nvSpPr>
            <p:cNvPr id="16" name="직사각형 15"/>
            <p:cNvSpPr/>
            <p:nvPr/>
          </p:nvSpPr>
          <p:spPr>
            <a:xfrm>
              <a:off x="755576" y="2614985"/>
              <a:ext cx="720080" cy="197871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755576" y="4168958"/>
              <a:ext cx="720080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 smtClean="0"/>
                <a:t>1</a:t>
              </a:r>
              <a:endParaRPr lang="ko-KR" altLang="en-US" sz="2800" dirty="0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683568" y="4725144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Push 1</a:t>
              </a:r>
              <a:endParaRPr lang="ko-KR" altLang="en-US" dirty="0"/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1691680" y="2614985"/>
              <a:ext cx="720080" cy="197871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1691680" y="4168958"/>
              <a:ext cx="720080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 smtClean="0"/>
                <a:t>1</a:t>
              </a:r>
              <a:endParaRPr lang="ko-KR" altLang="en-US" sz="28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619672" y="4725144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Push 5</a:t>
              </a:r>
              <a:endParaRPr lang="ko-KR" altLang="en-US" dirty="0"/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1691680" y="3759223"/>
              <a:ext cx="720080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/>
                <a:t>5</a:t>
              </a:r>
              <a:endParaRPr lang="ko-KR" altLang="en-US" sz="2800" dirty="0"/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2627784" y="2614985"/>
              <a:ext cx="720080" cy="197871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2" name="직사각형 31"/>
            <p:cNvSpPr/>
            <p:nvPr/>
          </p:nvSpPr>
          <p:spPr>
            <a:xfrm>
              <a:off x="2627784" y="4168958"/>
              <a:ext cx="720080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 smtClean="0"/>
                <a:t>1</a:t>
              </a:r>
              <a:endParaRPr lang="ko-KR" altLang="en-US" sz="2800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555776" y="4725144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Push 3</a:t>
              </a:r>
              <a:endParaRPr lang="ko-KR" altLang="en-US" dirty="0"/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2627784" y="3759223"/>
              <a:ext cx="720080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/>
                <a:t>5</a:t>
              </a:r>
              <a:endParaRPr lang="ko-KR" altLang="en-US" sz="2800" dirty="0"/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2627784" y="3327175"/>
              <a:ext cx="720080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 smtClean="0"/>
                <a:t>3</a:t>
              </a:r>
              <a:endParaRPr lang="ko-KR" altLang="en-US" sz="2800" dirty="0"/>
            </a:p>
          </p:txBody>
        </p:sp>
        <p:sp>
          <p:nvSpPr>
            <p:cNvPr id="37" name="직사각형 36"/>
            <p:cNvSpPr/>
            <p:nvPr/>
          </p:nvSpPr>
          <p:spPr>
            <a:xfrm>
              <a:off x="3532042" y="2614985"/>
              <a:ext cx="720080" cy="197871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3532042" y="4168958"/>
              <a:ext cx="720080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 smtClean="0"/>
                <a:t>1</a:t>
              </a:r>
              <a:endParaRPr lang="ko-KR" altLang="en-US" sz="2800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598776" y="4725144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Pop</a:t>
              </a:r>
              <a:endParaRPr lang="ko-KR" altLang="en-US" dirty="0"/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3532042" y="3759223"/>
              <a:ext cx="720080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/>
                <a:t>5</a:t>
              </a:r>
              <a:endParaRPr lang="ko-KR" altLang="en-US" sz="2800" dirty="0"/>
            </a:p>
          </p:txBody>
        </p:sp>
        <p:sp>
          <p:nvSpPr>
            <p:cNvPr id="44" name="직사각형 43"/>
            <p:cNvSpPr/>
            <p:nvPr/>
          </p:nvSpPr>
          <p:spPr>
            <a:xfrm>
              <a:off x="4505266" y="2622294"/>
              <a:ext cx="720080" cy="197871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6" name="직사각형 45"/>
            <p:cNvSpPr/>
            <p:nvPr/>
          </p:nvSpPr>
          <p:spPr>
            <a:xfrm>
              <a:off x="4505266" y="4176267"/>
              <a:ext cx="720080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 smtClean="0"/>
                <a:t>1</a:t>
              </a:r>
              <a:endParaRPr lang="ko-KR" altLang="en-US" sz="2800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4499992" y="4732453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Push 7</a:t>
              </a:r>
              <a:endParaRPr lang="ko-KR" altLang="en-US" dirty="0"/>
            </a:p>
          </p:txBody>
        </p:sp>
        <p:sp>
          <p:nvSpPr>
            <p:cNvPr id="48" name="직사각형 47"/>
            <p:cNvSpPr/>
            <p:nvPr/>
          </p:nvSpPr>
          <p:spPr>
            <a:xfrm>
              <a:off x="4505266" y="3759223"/>
              <a:ext cx="720080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/>
                <a:t>5</a:t>
              </a:r>
              <a:endParaRPr lang="ko-KR" altLang="en-US" sz="2800" dirty="0"/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4499992" y="3327175"/>
              <a:ext cx="720080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 smtClean="0"/>
                <a:t>7</a:t>
              </a:r>
              <a:endParaRPr lang="ko-KR" altLang="en-US" sz="2800" dirty="0"/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5473216" y="2629603"/>
              <a:ext cx="720080" cy="197871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5473216" y="4183576"/>
              <a:ext cx="720080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 smtClean="0"/>
                <a:t>1</a:t>
              </a:r>
              <a:endParaRPr lang="ko-KR" altLang="en-US" sz="2800" dirty="0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5539950" y="4739762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Pop</a:t>
              </a:r>
              <a:endParaRPr lang="ko-KR" altLang="en-US" dirty="0"/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5473216" y="3766532"/>
              <a:ext cx="720080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/>
                <a:t>5</a:t>
              </a:r>
              <a:endParaRPr lang="ko-KR" altLang="en-US" sz="2800" dirty="0"/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6437515" y="2643179"/>
              <a:ext cx="720080" cy="197871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6437515" y="4197152"/>
              <a:ext cx="720080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 smtClean="0"/>
                <a:t>1</a:t>
              </a:r>
              <a:endParaRPr lang="ko-KR" altLang="en-US" sz="2800" dirty="0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6504249" y="4753338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Pop</a:t>
              </a:r>
              <a:endParaRPr lang="ko-KR" altLang="en-US" dirty="0"/>
            </a:p>
          </p:txBody>
        </p:sp>
        <p:sp>
          <p:nvSpPr>
            <p:cNvPr id="59" name="직사각형 58"/>
            <p:cNvSpPr/>
            <p:nvPr/>
          </p:nvSpPr>
          <p:spPr>
            <a:xfrm>
              <a:off x="7361652" y="2636912"/>
              <a:ext cx="720080" cy="197871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7428386" y="4747071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Pop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605094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1403648" y="836712"/>
            <a:ext cx="3077800" cy="5481900"/>
            <a:chOff x="1403648" y="836712"/>
            <a:chExt cx="3077800" cy="5481900"/>
          </a:xfrm>
        </p:grpSpPr>
        <p:sp>
          <p:nvSpPr>
            <p:cNvPr id="63" name="직사각형 62"/>
            <p:cNvSpPr/>
            <p:nvPr/>
          </p:nvSpPr>
          <p:spPr>
            <a:xfrm>
              <a:off x="2771800" y="836712"/>
              <a:ext cx="576064" cy="57606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>
                  <a:solidFill>
                    <a:schemeClr val="tx1"/>
                  </a:solidFill>
                </a:rPr>
                <a:t>1</a:t>
              </a:r>
              <a:endParaRPr lang="ko-KR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2771800" y="1556792"/>
              <a:ext cx="576064" cy="57606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 smtClean="0">
                  <a:solidFill>
                    <a:schemeClr val="tx1"/>
                  </a:solidFill>
                </a:rPr>
                <a:t>5</a:t>
              </a:r>
              <a:endParaRPr lang="ko-KR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3347864" y="1556792"/>
              <a:ext cx="576064" cy="57606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>
                  <a:solidFill>
                    <a:schemeClr val="tx1"/>
                  </a:solidFill>
                </a:rPr>
                <a:t>1</a:t>
              </a:r>
              <a:endParaRPr lang="ko-KR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81" name="직사각형 80"/>
            <p:cNvSpPr/>
            <p:nvPr/>
          </p:nvSpPr>
          <p:spPr>
            <a:xfrm>
              <a:off x="2753256" y="2276872"/>
              <a:ext cx="576064" cy="57606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>
                  <a:solidFill>
                    <a:schemeClr val="tx1"/>
                  </a:solidFill>
                </a:rPr>
                <a:t>3</a:t>
              </a:r>
              <a:endParaRPr lang="ko-KR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83" name="직사각형 82"/>
            <p:cNvSpPr/>
            <p:nvPr/>
          </p:nvSpPr>
          <p:spPr>
            <a:xfrm>
              <a:off x="3329320" y="2276872"/>
              <a:ext cx="576064" cy="57606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 smtClean="0">
                  <a:solidFill>
                    <a:schemeClr val="tx1"/>
                  </a:solidFill>
                </a:rPr>
                <a:t>5</a:t>
              </a:r>
              <a:endParaRPr lang="ko-KR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84" name="직사각형 83"/>
            <p:cNvSpPr/>
            <p:nvPr/>
          </p:nvSpPr>
          <p:spPr>
            <a:xfrm>
              <a:off x="3905384" y="2276872"/>
              <a:ext cx="576064" cy="57606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>
                  <a:solidFill>
                    <a:schemeClr val="tx1"/>
                  </a:solidFill>
                </a:rPr>
                <a:t>1</a:t>
              </a:r>
              <a:endParaRPr lang="ko-KR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88" name="직사각형 87"/>
            <p:cNvSpPr/>
            <p:nvPr/>
          </p:nvSpPr>
          <p:spPr>
            <a:xfrm>
              <a:off x="2753256" y="2996952"/>
              <a:ext cx="576064" cy="57606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>
                  <a:solidFill>
                    <a:schemeClr val="tx1"/>
                  </a:solidFill>
                </a:rPr>
                <a:t>3</a:t>
              </a:r>
              <a:endParaRPr lang="ko-KR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89" name="직사각형 88"/>
            <p:cNvSpPr/>
            <p:nvPr/>
          </p:nvSpPr>
          <p:spPr>
            <a:xfrm>
              <a:off x="3329320" y="2996952"/>
              <a:ext cx="576064" cy="57606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 smtClean="0">
                  <a:solidFill>
                    <a:schemeClr val="tx1"/>
                  </a:solidFill>
                </a:rPr>
                <a:t>5</a:t>
              </a:r>
              <a:endParaRPr lang="ko-KR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403648" y="930786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 smtClean="0"/>
                <a:t>Enqueue</a:t>
              </a:r>
              <a:r>
                <a:rPr lang="en-US" altLang="ko-KR" dirty="0" smtClean="0"/>
                <a:t> 1</a:t>
              </a:r>
              <a:endParaRPr lang="ko-KR" altLang="en-US" dirty="0"/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1403648" y="1650866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 smtClean="0"/>
                <a:t>Enqueue</a:t>
              </a:r>
              <a:r>
                <a:rPr lang="en-US" altLang="ko-KR" dirty="0" smtClean="0"/>
                <a:t> 5</a:t>
              </a:r>
              <a:endParaRPr lang="ko-KR" altLang="en-US" dirty="0"/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1421108" y="2370946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 smtClean="0"/>
                <a:t>Enqueue</a:t>
              </a:r>
              <a:r>
                <a:rPr lang="en-US" altLang="ko-KR" dirty="0" smtClean="0"/>
                <a:t> 3</a:t>
              </a:r>
              <a:endParaRPr lang="ko-KR" altLang="en-US" dirty="0"/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1529120" y="3089642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 smtClean="0"/>
                <a:t>Dequeue</a:t>
              </a:r>
              <a:endParaRPr lang="ko-KR" altLang="en-US" dirty="0"/>
            </a:p>
          </p:txBody>
        </p:sp>
        <p:sp>
          <p:nvSpPr>
            <p:cNvPr id="93" name="직사각형 92"/>
            <p:cNvSpPr/>
            <p:nvPr/>
          </p:nvSpPr>
          <p:spPr>
            <a:xfrm>
              <a:off x="2743984" y="3717032"/>
              <a:ext cx="576064" cy="57606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 smtClean="0">
                  <a:solidFill>
                    <a:schemeClr val="tx1"/>
                  </a:solidFill>
                </a:rPr>
                <a:t>7</a:t>
              </a:r>
              <a:endParaRPr lang="ko-KR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94" name="직사각형 93"/>
            <p:cNvSpPr/>
            <p:nvPr/>
          </p:nvSpPr>
          <p:spPr>
            <a:xfrm>
              <a:off x="3320048" y="3717032"/>
              <a:ext cx="576064" cy="57606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 smtClean="0">
                  <a:solidFill>
                    <a:schemeClr val="tx1"/>
                  </a:solidFill>
                </a:rPr>
                <a:t>3</a:t>
              </a:r>
              <a:endParaRPr lang="ko-KR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95" name="직사각형 94"/>
            <p:cNvSpPr/>
            <p:nvPr/>
          </p:nvSpPr>
          <p:spPr>
            <a:xfrm>
              <a:off x="3896112" y="3717032"/>
              <a:ext cx="576064" cy="57606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 smtClean="0">
                  <a:solidFill>
                    <a:schemeClr val="tx1"/>
                  </a:solidFill>
                </a:rPr>
                <a:t>5</a:t>
              </a:r>
              <a:endParaRPr lang="ko-KR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1403648" y="3811235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 smtClean="0"/>
                <a:t>Enqueue</a:t>
              </a:r>
              <a:r>
                <a:rPr lang="en-US" altLang="ko-KR" dirty="0" smtClean="0"/>
                <a:t> 7</a:t>
              </a:r>
              <a:endParaRPr lang="ko-KR" altLang="en-US" dirty="0"/>
            </a:p>
          </p:txBody>
        </p:sp>
        <p:sp>
          <p:nvSpPr>
            <p:cNvPr id="97" name="직사각형 96"/>
            <p:cNvSpPr/>
            <p:nvPr/>
          </p:nvSpPr>
          <p:spPr>
            <a:xfrm>
              <a:off x="2743984" y="4453384"/>
              <a:ext cx="576064" cy="57606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 smtClean="0">
                  <a:solidFill>
                    <a:schemeClr val="tx1"/>
                  </a:solidFill>
                </a:rPr>
                <a:t>7</a:t>
              </a:r>
              <a:endParaRPr lang="ko-KR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98" name="직사각형 97"/>
            <p:cNvSpPr/>
            <p:nvPr/>
          </p:nvSpPr>
          <p:spPr>
            <a:xfrm>
              <a:off x="3320048" y="4453384"/>
              <a:ext cx="576064" cy="57606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>
                  <a:solidFill>
                    <a:schemeClr val="tx1"/>
                  </a:solidFill>
                </a:rPr>
                <a:t>3</a:t>
              </a:r>
              <a:endParaRPr lang="ko-KR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1547664" y="4519627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 smtClean="0"/>
                <a:t>Dequeue</a:t>
              </a:r>
              <a:endParaRPr lang="ko-KR" altLang="en-US" dirty="0"/>
            </a:p>
          </p:txBody>
        </p:sp>
        <p:sp>
          <p:nvSpPr>
            <p:cNvPr id="100" name="직사각형 99"/>
            <p:cNvSpPr/>
            <p:nvPr/>
          </p:nvSpPr>
          <p:spPr>
            <a:xfrm>
              <a:off x="2743984" y="5189736"/>
              <a:ext cx="576064" cy="57606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 smtClean="0">
                  <a:solidFill>
                    <a:schemeClr val="tx1"/>
                  </a:solidFill>
                </a:rPr>
                <a:t>7</a:t>
              </a:r>
              <a:endParaRPr lang="ko-KR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1519848" y="5293102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 smtClean="0"/>
                <a:t>Dequeue</a:t>
              </a:r>
              <a:endParaRPr lang="ko-KR" altLang="en-US" dirty="0"/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1516296" y="5949280"/>
              <a:ext cx="29337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 smtClean="0"/>
                <a:t>Dequeue</a:t>
              </a:r>
              <a:r>
                <a:rPr lang="en-US" altLang="ko-KR" dirty="0" smtClean="0"/>
                <a:t>  (empty)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058643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그룹 16"/>
          <p:cNvGrpSpPr/>
          <p:nvPr/>
        </p:nvGrpSpPr>
        <p:grpSpPr>
          <a:xfrm>
            <a:off x="176740" y="1844824"/>
            <a:ext cx="8447014" cy="2020687"/>
            <a:chOff x="176740" y="1844824"/>
            <a:chExt cx="8447014" cy="2020687"/>
          </a:xfrm>
        </p:grpSpPr>
        <p:sp>
          <p:nvSpPr>
            <p:cNvPr id="2" name="TextBox 1"/>
            <p:cNvSpPr txBox="1"/>
            <p:nvPr/>
          </p:nvSpPr>
          <p:spPr>
            <a:xfrm>
              <a:off x="179512" y="1844824"/>
              <a:ext cx="43924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“Hello World”</a:t>
              </a:r>
              <a:endParaRPr lang="ko-KR" alt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76740" y="3496179"/>
              <a:ext cx="44672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“Hello World”</a:t>
              </a:r>
              <a:endParaRPr lang="ko-KR" altLang="en-US" dirty="0"/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2686489" y="2635106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0x48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3227858" y="2635106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0x65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3761907" y="2635106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0x6c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4303276" y="2635106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0x6c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4848812" y="2635106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0x6f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2" name="직사각형 31"/>
            <p:cNvSpPr/>
            <p:nvPr/>
          </p:nvSpPr>
          <p:spPr>
            <a:xfrm>
              <a:off x="5390182" y="2635106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0x20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5924230" y="2635106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0x57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6465600" y="2635106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0x6f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06" name="직사각형 105"/>
            <p:cNvSpPr/>
            <p:nvPr/>
          </p:nvSpPr>
          <p:spPr>
            <a:xfrm>
              <a:off x="6999647" y="2635106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0x72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07" name="직사각형 106"/>
            <p:cNvSpPr/>
            <p:nvPr/>
          </p:nvSpPr>
          <p:spPr>
            <a:xfrm>
              <a:off x="7541016" y="263691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0x6c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08" name="직사각형 107"/>
            <p:cNvSpPr/>
            <p:nvPr/>
          </p:nvSpPr>
          <p:spPr>
            <a:xfrm>
              <a:off x="8082385" y="263691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0x64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9" name="직선 화살표 연결선 8"/>
            <p:cNvCxnSpPr/>
            <p:nvPr/>
          </p:nvCxnSpPr>
          <p:spPr>
            <a:xfrm>
              <a:off x="1443083" y="2206081"/>
              <a:ext cx="1250726" cy="43710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09" name="직선 화살표 연결선 108"/>
            <p:cNvCxnSpPr/>
            <p:nvPr/>
          </p:nvCxnSpPr>
          <p:spPr>
            <a:xfrm flipH="1">
              <a:off x="1443083" y="3065125"/>
              <a:ext cx="1250727" cy="43105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1954329" y="2084628"/>
              <a:ext cx="1800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직렬화</a:t>
              </a:r>
              <a:endParaRPr lang="ko-KR" altLang="en-US" dirty="0"/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1961707" y="3280652"/>
              <a:ext cx="1800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err="1" smtClean="0"/>
                <a:t>역직렬화</a:t>
              </a:r>
              <a:endParaRPr lang="ko-KR" altLang="en-US" dirty="0"/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4115803" y="2239965"/>
              <a:ext cx="1800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byte [ ]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01862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/>
          <p:cNvGrpSpPr/>
          <p:nvPr/>
        </p:nvGrpSpPr>
        <p:grpSpPr>
          <a:xfrm>
            <a:off x="2555776" y="2204864"/>
            <a:ext cx="5937265" cy="1002006"/>
            <a:chOff x="2779122" y="4005064"/>
            <a:chExt cx="5937265" cy="1002006"/>
          </a:xfrm>
        </p:grpSpPr>
        <p:sp>
          <p:nvSpPr>
            <p:cNvPr id="27" name="직사각형 26"/>
            <p:cNvSpPr/>
            <p:nvPr/>
          </p:nvSpPr>
          <p:spPr>
            <a:xfrm>
              <a:off x="2779122" y="4005064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0x7D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3320491" y="4005064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0x00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3854540" y="4005064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4395909" y="4005064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4941445" y="4005064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2" name="직사각형 31"/>
            <p:cNvSpPr/>
            <p:nvPr/>
          </p:nvSpPr>
          <p:spPr>
            <a:xfrm>
              <a:off x="5482815" y="4005064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6016863" y="4005064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6558233" y="4005064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06" name="직사각형 105"/>
            <p:cNvSpPr/>
            <p:nvPr/>
          </p:nvSpPr>
          <p:spPr>
            <a:xfrm>
              <a:off x="7092280" y="4005064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07" name="직사각형 106"/>
            <p:cNvSpPr/>
            <p:nvPr/>
          </p:nvSpPr>
          <p:spPr>
            <a:xfrm>
              <a:off x="7633649" y="400687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08" name="직사각형 107"/>
            <p:cNvSpPr/>
            <p:nvPr/>
          </p:nvSpPr>
          <p:spPr>
            <a:xfrm>
              <a:off x="8175018" y="400687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4" name="직선 화살표 연결선 3"/>
            <p:cNvCxnSpPr/>
            <p:nvPr/>
          </p:nvCxnSpPr>
          <p:spPr>
            <a:xfrm>
              <a:off x="3854540" y="4437112"/>
              <a:ext cx="0" cy="505862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3854540" y="4637738"/>
              <a:ext cx="1800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Position = 2</a:t>
              </a:r>
              <a:endParaRPr lang="ko-KR" altLang="en-US" dirty="0"/>
            </a:p>
          </p:txBody>
        </p:sp>
      </p:grpSp>
      <p:grpSp>
        <p:nvGrpSpPr>
          <p:cNvPr id="7" name="그룹 6"/>
          <p:cNvGrpSpPr/>
          <p:nvPr/>
        </p:nvGrpSpPr>
        <p:grpSpPr>
          <a:xfrm>
            <a:off x="2631288" y="9417"/>
            <a:ext cx="5957536" cy="1428037"/>
            <a:chOff x="2631288" y="9417"/>
            <a:chExt cx="5957536" cy="1428037"/>
          </a:xfrm>
        </p:grpSpPr>
        <p:sp>
          <p:nvSpPr>
            <p:cNvPr id="25" name="직사각형 24"/>
            <p:cNvSpPr/>
            <p:nvPr/>
          </p:nvSpPr>
          <p:spPr>
            <a:xfrm>
              <a:off x="2651559" y="40455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3192928" y="40455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3726977" y="40455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4268346" y="40455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7" name="직사각형 36"/>
            <p:cNvSpPr/>
            <p:nvPr/>
          </p:nvSpPr>
          <p:spPr>
            <a:xfrm>
              <a:off x="4813882" y="40455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5355252" y="40455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5889300" y="40455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6430670" y="40455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6964717" y="40455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7506086" y="406364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8047455" y="406364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954863" y="9417"/>
              <a:ext cx="400151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 smtClean="0"/>
                <a:t>MemoryStream</a:t>
              </a:r>
              <a:r>
                <a:rPr lang="en-US" altLang="ko-KR" dirty="0" smtClean="0"/>
                <a:t> </a:t>
              </a:r>
              <a:r>
                <a:rPr lang="ko-KR" altLang="en-US" dirty="0" smtClean="0"/>
                <a:t>의 내부 </a:t>
              </a:r>
              <a:r>
                <a:rPr lang="en-US" altLang="ko-KR" dirty="0" smtClean="0"/>
                <a:t>byte </a:t>
              </a:r>
              <a:r>
                <a:rPr lang="ko-KR" altLang="en-US" dirty="0" smtClean="0"/>
                <a:t>배열</a:t>
              </a:r>
              <a:endParaRPr lang="ko-KR" altLang="en-US" dirty="0"/>
            </a:p>
          </p:txBody>
        </p:sp>
        <p:cxnSp>
          <p:nvCxnSpPr>
            <p:cNvPr id="45" name="직선 화살표 연결선 44"/>
            <p:cNvCxnSpPr/>
            <p:nvPr/>
          </p:nvCxnSpPr>
          <p:spPr>
            <a:xfrm>
              <a:off x="2641423" y="836606"/>
              <a:ext cx="0" cy="505862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46" name="TextBox 45"/>
            <p:cNvSpPr txBox="1"/>
            <p:nvPr/>
          </p:nvSpPr>
          <p:spPr>
            <a:xfrm>
              <a:off x="2631288" y="1068122"/>
              <a:ext cx="1800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Position = 0</a:t>
              </a:r>
              <a:endParaRPr lang="ko-KR" altLang="en-US" dirty="0"/>
            </a:p>
          </p:txBody>
        </p:sp>
      </p:grpSp>
      <p:grpSp>
        <p:nvGrpSpPr>
          <p:cNvPr id="10" name="그룹 9"/>
          <p:cNvGrpSpPr/>
          <p:nvPr/>
        </p:nvGrpSpPr>
        <p:grpSpPr>
          <a:xfrm>
            <a:off x="2520648" y="3955392"/>
            <a:ext cx="5937265" cy="1002006"/>
            <a:chOff x="2520648" y="3955392"/>
            <a:chExt cx="5937265" cy="1002006"/>
          </a:xfrm>
        </p:grpSpPr>
        <p:sp>
          <p:nvSpPr>
            <p:cNvPr id="48" name="직사각형 47"/>
            <p:cNvSpPr/>
            <p:nvPr/>
          </p:nvSpPr>
          <p:spPr>
            <a:xfrm>
              <a:off x="2520648" y="395539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0x7D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3062017" y="395539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0x00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3596066" y="395539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0x4C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4137435" y="395539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0x36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4682971" y="395539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0x19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5224341" y="395539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0x00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5758389" y="395539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6299759" y="395539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6833806" y="395539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7375175" y="395719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8" name="직사각형 57"/>
            <p:cNvSpPr/>
            <p:nvPr/>
          </p:nvSpPr>
          <p:spPr>
            <a:xfrm>
              <a:off x="7916544" y="395719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59" name="직선 화살표 연결선 58"/>
            <p:cNvCxnSpPr/>
            <p:nvPr/>
          </p:nvCxnSpPr>
          <p:spPr>
            <a:xfrm>
              <a:off x="5758389" y="4387440"/>
              <a:ext cx="0" cy="505862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60" name="TextBox 59"/>
            <p:cNvSpPr txBox="1"/>
            <p:nvPr/>
          </p:nvSpPr>
          <p:spPr>
            <a:xfrm>
              <a:off x="5758389" y="4588066"/>
              <a:ext cx="1800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Position = 6</a:t>
              </a:r>
              <a:endParaRPr lang="ko-KR" altLang="en-US" dirty="0"/>
            </a:p>
          </p:txBody>
        </p:sp>
      </p:grpSp>
      <p:grpSp>
        <p:nvGrpSpPr>
          <p:cNvPr id="11" name="그룹 10"/>
          <p:cNvGrpSpPr/>
          <p:nvPr/>
        </p:nvGrpSpPr>
        <p:grpSpPr>
          <a:xfrm>
            <a:off x="2520648" y="5317790"/>
            <a:ext cx="5937265" cy="1002006"/>
            <a:chOff x="2520648" y="5317790"/>
            <a:chExt cx="5937265" cy="1002006"/>
          </a:xfrm>
        </p:grpSpPr>
        <p:sp>
          <p:nvSpPr>
            <p:cNvPr id="62" name="직사각형 61"/>
            <p:cNvSpPr/>
            <p:nvPr/>
          </p:nvSpPr>
          <p:spPr>
            <a:xfrm>
              <a:off x="2520648" y="531779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0x7D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3" name="직사각형 62"/>
            <p:cNvSpPr/>
            <p:nvPr/>
          </p:nvSpPr>
          <p:spPr>
            <a:xfrm>
              <a:off x="3062017" y="531779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0x00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4" name="직사각형 63"/>
            <p:cNvSpPr/>
            <p:nvPr/>
          </p:nvSpPr>
          <p:spPr>
            <a:xfrm>
              <a:off x="3596066" y="531779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0x4C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5" name="직사각형 64"/>
            <p:cNvSpPr/>
            <p:nvPr/>
          </p:nvSpPr>
          <p:spPr>
            <a:xfrm>
              <a:off x="4137435" y="531779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0x36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4682971" y="531779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0x19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7" name="직사각형 66"/>
            <p:cNvSpPr/>
            <p:nvPr/>
          </p:nvSpPr>
          <p:spPr>
            <a:xfrm>
              <a:off x="5224341" y="531779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0x00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8" name="직사각형 67"/>
            <p:cNvSpPr/>
            <p:nvPr/>
          </p:nvSpPr>
          <p:spPr>
            <a:xfrm>
              <a:off x="5758389" y="531779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9" name="직사각형 68"/>
            <p:cNvSpPr/>
            <p:nvPr/>
          </p:nvSpPr>
          <p:spPr>
            <a:xfrm>
              <a:off x="6299759" y="531779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70" name="직사각형 69"/>
            <p:cNvSpPr/>
            <p:nvPr/>
          </p:nvSpPr>
          <p:spPr>
            <a:xfrm>
              <a:off x="6833806" y="531779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71" name="직사각형 70"/>
            <p:cNvSpPr/>
            <p:nvPr/>
          </p:nvSpPr>
          <p:spPr>
            <a:xfrm>
              <a:off x="7375175" y="5319596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72" name="직사각형 71"/>
            <p:cNvSpPr/>
            <p:nvPr/>
          </p:nvSpPr>
          <p:spPr>
            <a:xfrm>
              <a:off x="7916544" y="5319596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73" name="직선 화살표 연결선 72"/>
            <p:cNvCxnSpPr/>
            <p:nvPr/>
          </p:nvCxnSpPr>
          <p:spPr>
            <a:xfrm>
              <a:off x="2521662" y="5749838"/>
              <a:ext cx="0" cy="505862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74" name="TextBox 73"/>
            <p:cNvSpPr txBox="1"/>
            <p:nvPr/>
          </p:nvSpPr>
          <p:spPr>
            <a:xfrm>
              <a:off x="2521662" y="5950464"/>
              <a:ext cx="1800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Position = 0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34723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848426" y="2681998"/>
            <a:ext cx="7615231" cy="2275400"/>
            <a:chOff x="848426" y="2681998"/>
            <a:chExt cx="7615231" cy="2275400"/>
          </a:xfrm>
        </p:grpSpPr>
        <p:grpSp>
          <p:nvGrpSpPr>
            <p:cNvPr id="10" name="그룹 9"/>
            <p:cNvGrpSpPr/>
            <p:nvPr/>
          </p:nvGrpSpPr>
          <p:grpSpPr>
            <a:xfrm>
              <a:off x="2520648" y="3955392"/>
              <a:ext cx="5937265" cy="1002006"/>
              <a:chOff x="2520648" y="3955392"/>
              <a:chExt cx="5937265" cy="1002006"/>
            </a:xfrm>
          </p:grpSpPr>
          <p:sp>
            <p:nvSpPr>
              <p:cNvPr id="48" name="직사각형 47"/>
              <p:cNvSpPr/>
              <p:nvPr/>
            </p:nvSpPr>
            <p:spPr>
              <a:xfrm>
                <a:off x="2520648" y="3955392"/>
                <a:ext cx="541369" cy="432048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200" dirty="0" smtClean="0">
                    <a:solidFill>
                      <a:schemeClr val="tx1"/>
                    </a:solidFill>
                  </a:rPr>
                  <a:t>0x7D</a:t>
                </a:r>
                <a:endParaRPr lang="ko-KR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9" name="직사각형 48"/>
              <p:cNvSpPr/>
              <p:nvPr/>
            </p:nvSpPr>
            <p:spPr>
              <a:xfrm>
                <a:off x="3062017" y="3955392"/>
                <a:ext cx="541369" cy="432048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200" dirty="0" smtClean="0">
                    <a:solidFill>
                      <a:schemeClr val="tx1"/>
                    </a:solidFill>
                  </a:rPr>
                  <a:t>0x00</a:t>
                </a:r>
                <a:endParaRPr lang="ko-KR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0" name="직사각형 49"/>
              <p:cNvSpPr/>
              <p:nvPr/>
            </p:nvSpPr>
            <p:spPr>
              <a:xfrm>
                <a:off x="3596066" y="3955392"/>
                <a:ext cx="541369" cy="432048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200" dirty="0" smtClean="0">
                    <a:solidFill>
                      <a:schemeClr val="tx1"/>
                    </a:solidFill>
                  </a:rPr>
                  <a:t>0x4C</a:t>
                </a:r>
                <a:endParaRPr lang="ko-KR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1" name="직사각형 50"/>
              <p:cNvSpPr/>
              <p:nvPr/>
            </p:nvSpPr>
            <p:spPr>
              <a:xfrm>
                <a:off x="4137435" y="3955392"/>
                <a:ext cx="541369" cy="432048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200" dirty="0" smtClean="0">
                    <a:solidFill>
                      <a:schemeClr val="tx1"/>
                    </a:solidFill>
                  </a:rPr>
                  <a:t>0x36</a:t>
                </a:r>
                <a:endParaRPr lang="ko-KR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2" name="직사각형 51"/>
              <p:cNvSpPr/>
              <p:nvPr/>
            </p:nvSpPr>
            <p:spPr>
              <a:xfrm>
                <a:off x="4682971" y="3955392"/>
                <a:ext cx="541369" cy="432048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200" dirty="0" smtClean="0">
                    <a:solidFill>
                      <a:schemeClr val="tx1"/>
                    </a:solidFill>
                  </a:rPr>
                  <a:t>0x19</a:t>
                </a:r>
                <a:endParaRPr lang="ko-KR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3" name="직사각형 52"/>
              <p:cNvSpPr/>
              <p:nvPr/>
            </p:nvSpPr>
            <p:spPr>
              <a:xfrm>
                <a:off x="5224341" y="3955392"/>
                <a:ext cx="541369" cy="432048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200" dirty="0" smtClean="0">
                    <a:solidFill>
                      <a:schemeClr val="tx1"/>
                    </a:solidFill>
                  </a:rPr>
                  <a:t>0x00</a:t>
                </a:r>
                <a:endParaRPr lang="ko-KR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4" name="직사각형 53"/>
              <p:cNvSpPr/>
              <p:nvPr/>
            </p:nvSpPr>
            <p:spPr>
              <a:xfrm>
                <a:off x="5758389" y="3955392"/>
                <a:ext cx="541369" cy="432048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5" name="직사각형 54"/>
              <p:cNvSpPr/>
              <p:nvPr/>
            </p:nvSpPr>
            <p:spPr>
              <a:xfrm>
                <a:off x="6299759" y="3955392"/>
                <a:ext cx="541369" cy="432048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6" name="직사각형 55"/>
              <p:cNvSpPr/>
              <p:nvPr/>
            </p:nvSpPr>
            <p:spPr>
              <a:xfrm>
                <a:off x="6833806" y="3955392"/>
                <a:ext cx="541369" cy="432048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7" name="직사각형 56"/>
              <p:cNvSpPr/>
              <p:nvPr/>
            </p:nvSpPr>
            <p:spPr>
              <a:xfrm>
                <a:off x="7375175" y="3957198"/>
                <a:ext cx="541369" cy="432048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8" name="직사각형 57"/>
              <p:cNvSpPr/>
              <p:nvPr/>
            </p:nvSpPr>
            <p:spPr>
              <a:xfrm>
                <a:off x="7916544" y="3957198"/>
                <a:ext cx="541369" cy="432048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59" name="직선 화살표 연결선 58"/>
              <p:cNvCxnSpPr/>
              <p:nvPr/>
            </p:nvCxnSpPr>
            <p:spPr>
              <a:xfrm>
                <a:off x="5758389" y="4387440"/>
                <a:ext cx="0" cy="505862"/>
              </a:xfrm>
              <a:prstGeom prst="straightConnector1">
                <a:avLst/>
              </a:prstGeom>
              <a:ln>
                <a:headEnd type="triangle" w="med" len="med"/>
                <a:tailEnd type="none" w="med" len="med"/>
              </a:ln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sp>
            <p:nvSpPr>
              <p:cNvPr id="60" name="TextBox 59"/>
              <p:cNvSpPr txBox="1"/>
              <p:nvPr/>
            </p:nvSpPr>
            <p:spPr>
              <a:xfrm>
                <a:off x="5758389" y="4588066"/>
                <a:ext cx="18002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 smtClean="0"/>
                  <a:t>Position = 6</a:t>
                </a:r>
                <a:endParaRPr lang="ko-KR" altLang="en-US" dirty="0"/>
              </a:p>
            </p:txBody>
          </p:sp>
        </p:grpSp>
        <p:sp>
          <p:nvSpPr>
            <p:cNvPr id="62" name="직사각형 61"/>
            <p:cNvSpPr/>
            <p:nvPr/>
          </p:nvSpPr>
          <p:spPr>
            <a:xfrm>
              <a:off x="2526392" y="268199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0x7D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3" name="직사각형 62"/>
            <p:cNvSpPr/>
            <p:nvPr/>
          </p:nvSpPr>
          <p:spPr>
            <a:xfrm>
              <a:off x="3067761" y="268199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0x00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4" name="직사각형 63"/>
            <p:cNvSpPr/>
            <p:nvPr/>
          </p:nvSpPr>
          <p:spPr>
            <a:xfrm>
              <a:off x="3601810" y="268199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0x4C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5" name="직사각형 64"/>
            <p:cNvSpPr/>
            <p:nvPr/>
          </p:nvSpPr>
          <p:spPr>
            <a:xfrm>
              <a:off x="4143179" y="268199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0x36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4688715" y="268199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0x19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7" name="직사각형 66"/>
            <p:cNvSpPr/>
            <p:nvPr/>
          </p:nvSpPr>
          <p:spPr>
            <a:xfrm>
              <a:off x="5230085" y="268199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0x00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8" name="직사각형 67"/>
            <p:cNvSpPr/>
            <p:nvPr/>
          </p:nvSpPr>
          <p:spPr>
            <a:xfrm>
              <a:off x="5764133" y="268199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9" name="직사각형 68"/>
            <p:cNvSpPr/>
            <p:nvPr/>
          </p:nvSpPr>
          <p:spPr>
            <a:xfrm>
              <a:off x="6305503" y="268199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70" name="직사각형 69"/>
            <p:cNvSpPr/>
            <p:nvPr/>
          </p:nvSpPr>
          <p:spPr>
            <a:xfrm>
              <a:off x="6839550" y="268199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71" name="직사각형 70"/>
            <p:cNvSpPr/>
            <p:nvPr/>
          </p:nvSpPr>
          <p:spPr>
            <a:xfrm>
              <a:off x="7380919" y="2683804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72" name="직사각형 71"/>
            <p:cNvSpPr/>
            <p:nvPr/>
          </p:nvSpPr>
          <p:spPr>
            <a:xfrm>
              <a:off x="7922288" y="2683804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73" name="직선 화살표 연결선 72"/>
            <p:cNvCxnSpPr/>
            <p:nvPr/>
          </p:nvCxnSpPr>
          <p:spPr>
            <a:xfrm>
              <a:off x="3603386" y="3132186"/>
              <a:ext cx="0" cy="505862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74" name="TextBox 73"/>
            <p:cNvSpPr txBox="1"/>
            <p:nvPr/>
          </p:nvSpPr>
          <p:spPr>
            <a:xfrm>
              <a:off x="3603386" y="3332812"/>
              <a:ext cx="1800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Position = 2</a:t>
              </a:r>
              <a:endParaRPr lang="ko-KR" altLang="en-US" dirty="0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864464" y="2713356"/>
              <a:ext cx="16561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mtClean="0"/>
                <a:t>2 </a:t>
              </a:r>
              <a:r>
                <a:rPr lang="ko-KR" altLang="en-US" smtClean="0"/>
                <a:t>바이트 읽음</a:t>
              </a:r>
              <a:endParaRPr lang="ko-KR" altLang="en-US" dirty="0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848426" y="3986750"/>
              <a:ext cx="16561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mtClean="0"/>
                <a:t>4 </a:t>
              </a:r>
              <a:r>
                <a:rPr lang="ko-KR" altLang="en-US" smtClean="0"/>
                <a:t>바이트 읽음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238169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그룹 46"/>
          <p:cNvGrpSpPr/>
          <p:nvPr/>
        </p:nvGrpSpPr>
        <p:grpSpPr>
          <a:xfrm>
            <a:off x="259714" y="1302784"/>
            <a:ext cx="9010808" cy="3540444"/>
            <a:chOff x="259714" y="1302784"/>
            <a:chExt cx="9010808" cy="3540444"/>
          </a:xfrm>
        </p:grpSpPr>
        <p:sp>
          <p:nvSpPr>
            <p:cNvPr id="5" name="모서리가 둥근 직사각형 4"/>
            <p:cNvSpPr/>
            <p:nvPr/>
          </p:nvSpPr>
          <p:spPr>
            <a:xfrm>
              <a:off x="2529564" y="2981958"/>
              <a:ext cx="3842636" cy="1219393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b"/>
            <a:lstStyle/>
            <a:p>
              <a:pPr algn="ctr"/>
              <a:r>
                <a:rPr lang="ko-KR" altLang="en-US" dirty="0" smtClean="0"/>
                <a:t>운영체제</a:t>
              </a:r>
              <a:endParaRPr lang="ko-KR" alt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789648" y="3184130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스레드 </a:t>
              </a:r>
              <a:r>
                <a:rPr lang="en-US" altLang="ko-KR" dirty="0" smtClean="0"/>
                <a:t>1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970397" y="2667882"/>
              <a:ext cx="38164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/>
                <a:t>CPU</a:t>
              </a:r>
              <a:r>
                <a:rPr lang="ko-KR" altLang="en-US" sz="1400" dirty="0" smtClean="0"/>
                <a:t>의 실행 정보를 보관</a:t>
              </a:r>
              <a:endParaRPr lang="ko-KR" altLang="en-US" sz="1400" dirty="0"/>
            </a:p>
          </p:txBody>
        </p:sp>
        <p:cxnSp>
          <p:nvCxnSpPr>
            <p:cNvPr id="15" name="직선 연결선 14"/>
            <p:cNvCxnSpPr/>
            <p:nvPr/>
          </p:nvCxnSpPr>
          <p:spPr>
            <a:xfrm flipH="1">
              <a:off x="1835697" y="1700971"/>
              <a:ext cx="2215236" cy="2144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1212173" y="1516305"/>
              <a:ext cx="7582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CPU</a:t>
              </a:r>
              <a:endParaRPr lang="ko-KR" altLang="en-US" dirty="0"/>
            </a:p>
          </p:txBody>
        </p:sp>
        <p:cxnSp>
          <p:nvCxnSpPr>
            <p:cNvPr id="17" name="직선 연결선 16"/>
            <p:cNvCxnSpPr/>
            <p:nvPr/>
          </p:nvCxnSpPr>
          <p:spPr>
            <a:xfrm flipH="1">
              <a:off x="4711932" y="1700971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8" name="직선 연결선 17"/>
            <p:cNvCxnSpPr/>
            <p:nvPr/>
          </p:nvCxnSpPr>
          <p:spPr>
            <a:xfrm flipH="1">
              <a:off x="4050933" y="1691637"/>
              <a:ext cx="715005" cy="9334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0" name="직선 화살표 연결선 19"/>
            <p:cNvCxnSpPr>
              <a:endCxn id="34" idx="0"/>
            </p:cNvCxnSpPr>
            <p:nvPr/>
          </p:nvCxnSpPr>
          <p:spPr>
            <a:xfrm>
              <a:off x="4038899" y="1772375"/>
              <a:ext cx="1965" cy="146420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화살표 연결선 22"/>
            <p:cNvCxnSpPr/>
            <p:nvPr/>
          </p:nvCxnSpPr>
          <p:spPr>
            <a:xfrm>
              <a:off x="4765938" y="1707323"/>
              <a:ext cx="12854" cy="1476807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2053860" y="1302784"/>
              <a:ext cx="24911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스레드 </a:t>
              </a:r>
              <a:r>
                <a:rPr lang="en-US" altLang="ko-KR" dirty="0" smtClean="0"/>
                <a:t>1 </a:t>
              </a:r>
              <a:r>
                <a:rPr lang="ko-KR" altLang="en-US" dirty="0" smtClean="0"/>
                <a:t>실행</a:t>
              </a:r>
              <a:endParaRPr lang="ko-KR" altLang="en-US" dirty="0"/>
            </a:p>
          </p:txBody>
        </p:sp>
        <p:sp>
          <p:nvSpPr>
            <p:cNvPr id="34" name="타원 33"/>
            <p:cNvSpPr/>
            <p:nvPr/>
          </p:nvSpPr>
          <p:spPr>
            <a:xfrm>
              <a:off x="3869768" y="3236584"/>
              <a:ext cx="342192" cy="264424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타원 35"/>
            <p:cNvSpPr/>
            <p:nvPr/>
          </p:nvSpPr>
          <p:spPr>
            <a:xfrm>
              <a:off x="4607696" y="3213289"/>
              <a:ext cx="342192" cy="264424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949888" y="3171425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스레드 </a:t>
              </a:r>
              <a:r>
                <a:rPr lang="en-US" altLang="ko-KR" dirty="0"/>
                <a:t>2</a:t>
              </a:r>
              <a:endParaRPr lang="en-US" altLang="ko-KR" dirty="0" smtClean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4711932" y="1853553"/>
              <a:ext cx="455859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dirty="0" smtClean="0"/>
                <a:t>이전에 보관해 둔 </a:t>
              </a:r>
              <a:r>
                <a:rPr lang="en-US" altLang="ko-KR" sz="1400" dirty="0" smtClean="0"/>
                <a:t>CPU</a:t>
              </a:r>
              <a:r>
                <a:rPr lang="ko-KR" altLang="en-US" sz="1400" dirty="0" smtClean="0"/>
                <a:t>의 실행 정보를 복원</a:t>
              </a:r>
              <a:endParaRPr lang="ko-KR" altLang="en-US" sz="1400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4784435" y="1307909"/>
              <a:ext cx="24911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스레드 </a:t>
              </a:r>
              <a:r>
                <a:rPr lang="en-US" altLang="ko-KR" dirty="0"/>
                <a:t>2</a:t>
              </a:r>
              <a:r>
                <a:rPr lang="en-US" altLang="ko-KR" dirty="0" smtClean="0"/>
                <a:t> </a:t>
              </a:r>
              <a:r>
                <a:rPr lang="ko-KR" altLang="en-US" dirty="0" smtClean="0"/>
                <a:t>실행</a:t>
              </a:r>
              <a:endParaRPr lang="ko-KR" altLang="en-US" dirty="0"/>
            </a:p>
          </p:txBody>
        </p:sp>
        <p:sp>
          <p:nvSpPr>
            <p:cNvPr id="41" name="왼쪽 중괄호 40"/>
            <p:cNvSpPr/>
            <p:nvPr/>
          </p:nvSpPr>
          <p:spPr>
            <a:xfrm>
              <a:off x="6037274" y="3153945"/>
              <a:ext cx="504057" cy="1689283"/>
            </a:xfrm>
            <a:prstGeom prst="leftBrace">
              <a:avLst>
                <a:gd name="adj1" fmla="val 8333"/>
                <a:gd name="adj2" fmla="val 8632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6503545" y="3088902"/>
              <a:ext cx="2483768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 smtClean="0"/>
                <a:t>int func()</a:t>
              </a:r>
            </a:p>
            <a:p>
              <a:r>
                <a:rPr lang="en-US" altLang="ko-KR" sz="1200" dirty="0" smtClean="0"/>
                <a:t>{</a:t>
              </a:r>
            </a:p>
            <a:p>
              <a:r>
                <a:rPr lang="en-US" altLang="ko-KR" sz="1200" dirty="0"/>
                <a:t> </a:t>
              </a:r>
              <a:r>
                <a:rPr lang="en-US" altLang="ko-KR" sz="1200" dirty="0" smtClean="0"/>
                <a:t>   int a = 5;</a:t>
              </a:r>
            </a:p>
            <a:p>
              <a:r>
                <a:rPr lang="en-US" altLang="ko-KR" sz="1200" dirty="0"/>
                <a:t> </a:t>
              </a:r>
              <a:r>
                <a:rPr lang="en-US" altLang="ko-KR" sz="1200" dirty="0" smtClean="0"/>
                <a:t>   int b = 6;</a:t>
              </a:r>
            </a:p>
            <a:p>
              <a:r>
                <a:rPr lang="en-US" altLang="ko-KR" sz="1200" dirty="0"/>
                <a:t> </a:t>
              </a:r>
              <a:r>
                <a:rPr lang="en-US" altLang="ko-KR" sz="1200" dirty="0" smtClean="0"/>
                <a:t>  </a:t>
              </a:r>
            </a:p>
            <a:p>
              <a:r>
                <a:rPr lang="en-US" altLang="ko-KR" sz="1200" dirty="0"/>
                <a:t> </a:t>
              </a:r>
              <a:r>
                <a:rPr lang="en-US" altLang="ko-KR" sz="1200" dirty="0" smtClean="0"/>
                <a:t>   int sum = a + b;</a:t>
              </a:r>
            </a:p>
            <a:p>
              <a:endParaRPr lang="en-US" altLang="ko-KR" sz="1200" dirty="0"/>
            </a:p>
            <a:p>
              <a:r>
                <a:rPr lang="en-US" altLang="ko-KR" sz="1200" dirty="0" smtClean="0"/>
                <a:t>    return sum;</a:t>
              </a:r>
            </a:p>
            <a:p>
              <a:r>
                <a:rPr lang="en-US" altLang="ko-KR" sz="1200" dirty="0" smtClean="0"/>
                <a:t>}</a:t>
              </a:r>
            </a:p>
          </p:txBody>
        </p:sp>
        <p:sp>
          <p:nvSpPr>
            <p:cNvPr id="43" name="왼쪽 중괄호 42"/>
            <p:cNvSpPr/>
            <p:nvPr/>
          </p:nvSpPr>
          <p:spPr>
            <a:xfrm flipH="1">
              <a:off x="2362980" y="3171425"/>
              <a:ext cx="464990" cy="1193679"/>
            </a:xfrm>
            <a:prstGeom prst="leftBrace">
              <a:avLst>
                <a:gd name="adj1" fmla="val 8333"/>
                <a:gd name="adj2" fmla="val 8971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259714" y="3171425"/>
              <a:ext cx="248376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 smtClean="0"/>
                <a:t>void procedure()</a:t>
              </a:r>
            </a:p>
            <a:p>
              <a:r>
                <a:rPr lang="en-US" altLang="ko-KR" sz="1200" dirty="0" smtClean="0"/>
                <a:t>{</a:t>
              </a:r>
            </a:p>
            <a:p>
              <a:r>
                <a:rPr lang="en-US" altLang="ko-KR" sz="1200" dirty="0"/>
                <a:t> </a:t>
              </a:r>
              <a:r>
                <a:rPr lang="en-US" altLang="ko-KR" sz="1200" dirty="0" smtClean="0"/>
                <a:t>   Console.WriteLine(“test”);</a:t>
              </a:r>
            </a:p>
            <a:p>
              <a:r>
                <a:rPr lang="en-US" altLang="ko-KR" sz="1200" dirty="0"/>
                <a:t> </a:t>
              </a:r>
              <a:r>
                <a:rPr lang="en-US" altLang="ko-KR" sz="1200" dirty="0" smtClean="0"/>
                <a:t>   Console.WriteLine(“is”);</a:t>
              </a:r>
              <a:endParaRPr lang="en-US" altLang="ko-KR" sz="1200" dirty="0"/>
            </a:p>
            <a:p>
              <a:r>
                <a:rPr lang="en-US" altLang="ko-KR" sz="1200" dirty="0" smtClean="0"/>
                <a:t>}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16159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그룹 11"/>
          <p:cNvGrpSpPr/>
          <p:nvPr/>
        </p:nvGrpSpPr>
        <p:grpSpPr>
          <a:xfrm>
            <a:off x="95636" y="654687"/>
            <a:ext cx="7824736" cy="4934553"/>
            <a:chOff x="95636" y="654687"/>
            <a:chExt cx="7824736" cy="4934553"/>
          </a:xfrm>
        </p:grpSpPr>
        <p:sp>
          <p:nvSpPr>
            <p:cNvPr id="4" name="아래쪽 화살표 3"/>
            <p:cNvSpPr/>
            <p:nvPr/>
          </p:nvSpPr>
          <p:spPr>
            <a:xfrm>
              <a:off x="1043608" y="1196752"/>
              <a:ext cx="1656184" cy="3024336"/>
            </a:xfrm>
            <a:prstGeom prst="downArrow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167354" y="654687"/>
              <a:ext cx="1512168" cy="369332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ko-KR" altLang="en-US" dirty="0" smtClean="0"/>
                <a:t>주 스레드</a:t>
              </a:r>
              <a:endParaRPr lang="ko-KR" altLang="en-US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899592" y="1365357"/>
              <a:ext cx="22322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Main </a:t>
              </a:r>
              <a:r>
                <a:rPr lang="ko-KR" altLang="en-US" dirty="0" smtClean="0"/>
                <a:t>메</a:t>
              </a:r>
              <a:r>
                <a:rPr lang="ko-KR" altLang="en-US" dirty="0"/>
                <a:t>서</a:t>
              </a:r>
              <a:r>
                <a:rPr lang="ko-KR" altLang="en-US" dirty="0" smtClean="0"/>
                <a:t>드 진입</a:t>
              </a:r>
              <a:endParaRPr lang="ko-KR" altLang="en-US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95636" y="1965810"/>
              <a:ext cx="38884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Thread t = new Thread(</a:t>
              </a:r>
              <a:r>
                <a:rPr lang="en-US" altLang="ko-KR" dirty="0" err="1" smtClean="0"/>
                <a:t>threadFunc</a:t>
              </a:r>
              <a:r>
                <a:rPr lang="en-US" altLang="ko-KR" dirty="0" smtClean="0"/>
                <a:t>);</a:t>
              </a:r>
            </a:p>
          </p:txBody>
        </p:sp>
        <p:sp>
          <p:nvSpPr>
            <p:cNvPr id="36" name="아래쪽 화살표 35"/>
            <p:cNvSpPr/>
            <p:nvPr/>
          </p:nvSpPr>
          <p:spPr>
            <a:xfrm>
              <a:off x="5148064" y="2708920"/>
              <a:ext cx="1656184" cy="2880320"/>
            </a:xfrm>
            <a:prstGeom prst="downArrow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5436096" y="2173704"/>
              <a:ext cx="1080120" cy="369332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altLang="ko-KR" dirty="0" smtClean="0"/>
                <a:t>t </a:t>
              </a:r>
              <a:r>
                <a:rPr lang="ko-KR" altLang="en-US" dirty="0" smtClean="0"/>
                <a:t>스레드</a:t>
              </a:r>
              <a:endParaRPr lang="ko-KR" altLang="en-US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403648" y="2566263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 smtClean="0"/>
                <a:t>t.Start</a:t>
              </a:r>
              <a:r>
                <a:rPr lang="en-US" altLang="ko-KR" dirty="0" smtClean="0"/>
                <a:t>();</a:t>
              </a:r>
              <a:endParaRPr lang="ko-KR" altLang="en-US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181690" y="3392996"/>
              <a:ext cx="144016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50" dirty="0" smtClean="0"/>
                <a:t>더 이상 실행될 명령어가 없으므로 스레드 종료</a:t>
              </a:r>
              <a:endParaRPr lang="ko-KR" altLang="en-US" sz="1050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5364088" y="4770348"/>
              <a:ext cx="144016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50" dirty="0" smtClean="0"/>
                <a:t>더 이상 실행될 명령어가 없으므로 스레드 종료</a:t>
              </a:r>
              <a:endParaRPr lang="ko-KR" altLang="en-US" sz="1050" dirty="0"/>
            </a:p>
          </p:txBody>
        </p:sp>
        <p:cxnSp>
          <p:nvCxnSpPr>
            <p:cNvPr id="7" name="직선 화살표 연결선 6"/>
            <p:cNvCxnSpPr/>
            <p:nvPr/>
          </p:nvCxnSpPr>
          <p:spPr>
            <a:xfrm>
              <a:off x="2303748" y="2750929"/>
              <a:ext cx="327636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43" name="TextBox 42"/>
            <p:cNvSpPr txBox="1"/>
            <p:nvPr/>
          </p:nvSpPr>
          <p:spPr>
            <a:xfrm>
              <a:off x="3452864" y="2778510"/>
              <a:ext cx="144016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50" dirty="0" smtClean="0"/>
                <a:t>스레드 실행</a:t>
              </a:r>
              <a:endParaRPr lang="ko-KR" altLang="en-US" sz="1050" dirty="0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4860032" y="3668305"/>
              <a:ext cx="28083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Console.WriteLine(“......”);</a:t>
              </a:r>
            </a:p>
          </p:txBody>
        </p:sp>
        <p:cxnSp>
          <p:nvCxnSpPr>
            <p:cNvPr id="47" name="직선 연결선 46"/>
            <p:cNvCxnSpPr/>
            <p:nvPr/>
          </p:nvCxnSpPr>
          <p:spPr>
            <a:xfrm>
              <a:off x="5148064" y="5589240"/>
              <a:ext cx="1764196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75" name="직선 연결선 74"/>
            <p:cNvCxnSpPr/>
            <p:nvPr/>
          </p:nvCxnSpPr>
          <p:spPr>
            <a:xfrm>
              <a:off x="989602" y="4221088"/>
              <a:ext cx="1764196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77" name="TextBox 76"/>
            <p:cNvSpPr txBox="1"/>
            <p:nvPr/>
          </p:nvSpPr>
          <p:spPr>
            <a:xfrm>
              <a:off x="4716016" y="2935595"/>
              <a:ext cx="32043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threadFunc </a:t>
              </a:r>
              <a:r>
                <a:rPr lang="ko-KR" altLang="en-US" dirty="0" smtClean="0"/>
                <a:t>메서드 진입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874920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323528" y="-171400"/>
            <a:ext cx="7824736" cy="6552728"/>
            <a:chOff x="323528" y="-171400"/>
            <a:chExt cx="7824736" cy="6552728"/>
          </a:xfrm>
        </p:grpSpPr>
        <p:sp>
          <p:nvSpPr>
            <p:cNvPr id="19" name="아래쪽 화살표 18"/>
            <p:cNvSpPr/>
            <p:nvPr/>
          </p:nvSpPr>
          <p:spPr>
            <a:xfrm>
              <a:off x="1269885" y="4763152"/>
              <a:ext cx="1656184" cy="1618175"/>
            </a:xfrm>
            <a:prstGeom prst="downArrow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아래쪽 화살표 3"/>
            <p:cNvSpPr/>
            <p:nvPr/>
          </p:nvSpPr>
          <p:spPr>
            <a:xfrm>
              <a:off x="1271500" y="370665"/>
              <a:ext cx="1656184" cy="2274059"/>
            </a:xfrm>
            <a:prstGeom prst="downArrow">
              <a:avLst>
                <a:gd name="adj1" fmla="val 50000"/>
                <a:gd name="adj2" fmla="val 0"/>
              </a:avLst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395246" y="-171400"/>
              <a:ext cx="1512168" cy="369332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ko-KR" altLang="en-US" dirty="0" smtClean="0"/>
                <a:t>주 스레드</a:t>
              </a:r>
              <a:endParaRPr lang="ko-KR" altLang="en-US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127484" y="539270"/>
              <a:ext cx="22322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Main </a:t>
              </a:r>
              <a:r>
                <a:rPr lang="ko-KR" altLang="en-US" dirty="0" smtClean="0"/>
                <a:t>메</a:t>
              </a:r>
              <a:r>
                <a:rPr lang="ko-KR" altLang="en-US" dirty="0"/>
                <a:t>서</a:t>
              </a:r>
              <a:r>
                <a:rPr lang="ko-KR" altLang="en-US" dirty="0" smtClean="0"/>
                <a:t>드 진입</a:t>
              </a:r>
              <a:endParaRPr lang="ko-KR" altLang="en-US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23528" y="1139723"/>
              <a:ext cx="38884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Thread t = new Thread(</a:t>
              </a:r>
              <a:r>
                <a:rPr lang="en-US" altLang="ko-KR" dirty="0" err="1" smtClean="0"/>
                <a:t>threadFunc</a:t>
              </a:r>
              <a:r>
                <a:rPr lang="en-US" altLang="ko-KR" dirty="0" smtClean="0"/>
                <a:t>);</a:t>
              </a:r>
            </a:p>
          </p:txBody>
        </p:sp>
        <p:sp>
          <p:nvSpPr>
            <p:cNvPr id="36" name="아래쪽 화살표 35"/>
            <p:cNvSpPr/>
            <p:nvPr/>
          </p:nvSpPr>
          <p:spPr>
            <a:xfrm>
              <a:off x="5375956" y="1882833"/>
              <a:ext cx="1656184" cy="2880320"/>
            </a:xfrm>
            <a:prstGeom prst="downArrow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5663988" y="1347617"/>
              <a:ext cx="1080120" cy="369332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altLang="ko-KR" dirty="0" smtClean="0"/>
                <a:t>t </a:t>
              </a:r>
              <a:r>
                <a:rPr lang="ko-KR" altLang="en-US" dirty="0" smtClean="0"/>
                <a:t>스레드</a:t>
              </a:r>
              <a:endParaRPr lang="ko-KR" altLang="en-US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631540" y="1740176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 smtClean="0"/>
                <a:t>t.Start</a:t>
              </a:r>
              <a:r>
                <a:rPr lang="en-US" altLang="ko-KR" dirty="0" smtClean="0"/>
                <a:t>();</a:t>
              </a:r>
              <a:endParaRPr lang="ko-KR" altLang="en-US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684739" y="6044085"/>
              <a:ext cx="144016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50" dirty="0" smtClean="0"/>
                <a:t>스레드 종료</a:t>
              </a:r>
              <a:endParaRPr lang="ko-KR" altLang="en-US" sz="1050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5773615" y="4421697"/>
              <a:ext cx="144016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50" dirty="0" smtClean="0"/>
                <a:t>스레드 종료</a:t>
              </a:r>
              <a:endParaRPr lang="ko-KR" altLang="en-US" sz="1050" dirty="0"/>
            </a:p>
          </p:txBody>
        </p:sp>
        <p:cxnSp>
          <p:nvCxnSpPr>
            <p:cNvPr id="7" name="직선 화살표 연결선 6"/>
            <p:cNvCxnSpPr/>
            <p:nvPr/>
          </p:nvCxnSpPr>
          <p:spPr>
            <a:xfrm>
              <a:off x="2531640" y="1924842"/>
              <a:ext cx="327636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43" name="TextBox 42"/>
            <p:cNvSpPr txBox="1"/>
            <p:nvPr/>
          </p:nvSpPr>
          <p:spPr>
            <a:xfrm>
              <a:off x="3680756" y="1952423"/>
              <a:ext cx="144016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50" dirty="0" smtClean="0"/>
                <a:t>스레드 실행</a:t>
              </a:r>
              <a:endParaRPr lang="ko-KR" altLang="en-US" sz="1050" dirty="0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5078923" y="2644724"/>
              <a:ext cx="280831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Console.WriteLine(“......”);</a:t>
              </a:r>
            </a:p>
            <a:p>
              <a:r>
                <a:rPr lang="en-US" altLang="ko-KR" dirty="0" err="1" smtClean="0"/>
                <a:t>Thread.Sleep</a:t>
              </a:r>
              <a:r>
                <a:rPr lang="en-US" altLang="ko-KR" dirty="0" smtClean="0"/>
                <a:t>(1000 * 60);</a:t>
              </a:r>
            </a:p>
            <a:p>
              <a:r>
                <a:rPr lang="en-US" altLang="ko-KR" dirty="0"/>
                <a:t>Console.WriteLine</a:t>
              </a:r>
              <a:r>
                <a:rPr lang="en-US" altLang="ko-KR" dirty="0" smtClean="0"/>
                <a:t>(“......”);</a:t>
              </a:r>
              <a:endParaRPr lang="en-US" altLang="ko-KR" dirty="0"/>
            </a:p>
          </p:txBody>
        </p:sp>
        <p:cxnSp>
          <p:nvCxnSpPr>
            <p:cNvPr id="47" name="직선 연결선 46"/>
            <p:cNvCxnSpPr/>
            <p:nvPr/>
          </p:nvCxnSpPr>
          <p:spPr>
            <a:xfrm>
              <a:off x="5375956" y="4763153"/>
              <a:ext cx="1764196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75" name="직선 연결선 74"/>
            <p:cNvCxnSpPr/>
            <p:nvPr/>
          </p:nvCxnSpPr>
          <p:spPr>
            <a:xfrm>
              <a:off x="1337983" y="6381328"/>
              <a:ext cx="1764196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77" name="TextBox 76"/>
            <p:cNvSpPr txBox="1"/>
            <p:nvPr/>
          </p:nvSpPr>
          <p:spPr>
            <a:xfrm>
              <a:off x="4943908" y="2109508"/>
              <a:ext cx="32043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threadFunc </a:t>
              </a:r>
              <a:r>
                <a:rPr lang="ko-KR" altLang="en-US" dirty="0" smtClean="0"/>
                <a:t>메서드 진입</a:t>
              </a:r>
              <a:endParaRPr lang="ko-KR" altLang="en-US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631540" y="2275936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 smtClean="0"/>
                <a:t>t.Join</a:t>
              </a:r>
              <a:r>
                <a:rPr lang="en-US" altLang="ko-KR" dirty="0" smtClean="0"/>
                <a:t>();</a:t>
              </a:r>
              <a:endParaRPr lang="ko-KR" altLang="en-US" dirty="0"/>
            </a:p>
          </p:txBody>
        </p:sp>
        <p:cxnSp>
          <p:nvCxnSpPr>
            <p:cNvPr id="3" name="직선 연결선 2"/>
            <p:cNvCxnSpPr>
              <a:stCxn id="4" idx="2"/>
              <a:endCxn id="19" idx="0"/>
            </p:cNvCxnSpPr>
            <p:nvPr/>
          </p:nvCxnSpPr>
          <p:spPr>
            <a:xfrm flipH="1">
              <a:off x="2097977" y="2644724"/>
              <a:ext cx="1615" cy="2118428"/>
            </a:xfrm>
            <a:prstGeom prst="line">
              <a:avLst/>
            </a:prstGeom>
            <a:ln>
              <a:prstDash val="dash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1662019" y="2743036"/>
              <a:ext cx="144016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50" dirty="0" smtClean="0"/>
                <a:t>스레드 대기</a:t>
              </a:r>
              <a:endParaRPr lang="ko-KR" altLang="en-US" sz="1050" dirty="0"/>
            </a:p>
          </p:txBody>
        </p:sp>
        <p:cxnSp>
          <p:nvCxnSpPr>
            <p:cNvPr id="23" name="직선 화살표 연결선 22"/>
            <p:cNvCxnSpPr>
              <a:stCxn id="36" idx="2"/>
              <a:endCxn id="19" idx="0"/>
            </p:cNvCxnSpPr>
            <p:nvPr/>
          </p:nvCxnSpPr>
          <p:spPr>
            <a:xfrm flipH="1" flipV="1">
              <a:off x="2097977" y="4763152"/>
              <a:ext cx="4106071" cy="1"/>
            </a:xfrm>
            <a:prstGeom prst="straightConnector1">
              <a:avLst/>
            </a:prstGeom>
            <a:ln>
              <a:prstDash val="sysDash"/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>
              <a:off x="3359732" y="4456669"/>
              <a:ext cx="144016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50" dirty="0" smtClean="0"/>
                <a:t>스레드 종료 알림</a:t>
              </a:r>
              <a:endParaRPr lang="ko-KR" altLang="en-US" sz="1050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125878" y="5091104"/>
              <a:ext cx="28083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Console.WriteLine(“......”);</a:t>
              </a:r>
              <a:endParaRPr lang="en-US" altLang="ko-KR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637149" y="4830521"/>
              <a:ext cx="144016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50" dirty="0" smtClean="0"/>
                <a:t>스레드 재개</a:t>
              </a:r>
              <a:endParaRPr lang="ko-KR" altLang="en-US" sz="1050" dirty="0"/>
            </a:p>
          </p:txBody>
        </p:sp>
      </p:grpSp>
    </p:spTree>
    <p:extLst>
      <p:ext uri="{BB962C8B-B14F-4D97-AF65-F5344CB8AC3E}">
        <p14:creationId xmlns:p14="http://schemas.microsoft.com/office/powerpoint/2010/main" val="3396428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그룹 109"/>
          <p:cNvGrpSpPr/>
          <p:nvPr/>
        </p:nvGrpSpPr>
        <p:grpSpPr>
          <a:xfrm>
            <a:off x="620875" y="476672"/>
            <a:ext cx="7065990" cy="2592288"/>
            <a:chOff x="620875" y="476672"/>
            <a:chExt cx="7065990" cy="2592288"/>
          </a:xfrm>
        </p:grpSpPr>
        <p:sp>
          <p:nvSpPr>
            <p:cNvPr id="2" name="TextBox 1"/>
            <p:cNvSpPr txBox="1"/>
            <p:nvPr/>
          </p:nvSpPr>
          <p:spPr>
            <a:xfrm>
              <a:off x="1835696" y="620688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dirty="0" smtClean="0"/>
                <a:t>스레드 </a:t>
              </a:r>
              <a:r>
                <a:rPr lang="en-US" altLang="ko-KR" sz="1400" dirty="0" smtClean="0"/>
                <a:t>A </a:t>
              </a:r>
              <a:r>
                <a:rPr lang="ko-KR" altLang="en-US" sz="1400" dirty="0" smtClean="0"/>
                <a:t>실행</a:t>
              </a:r>
              <a:endParaRPr lang="ko-KR" altLang="en-US" sz="1400" dirty="0"/>
            </a:p>
          </p:txBody>
        </p:sp>
        <p:cxnSp>
          <p:nvCxnSpPr>
            <p:cNvPr id="50" name="직선 연결선 49"/>
            <p:cNvCxnSpPr/>
            <p:nvPr/>
          </p:nvCxnSpPr>
          <p:spPr>
            <a:xfrm flipH="1">
              <a:off x="1781690" y="916986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52" name="TextBox 51"/>
            <p:cNvSpPr txBox="1"/>
            <p:nvPr/>
          </p:nvSpPr>
          <p:spPr>
            <a:xfrm>
              <a:off x="629562" y="732319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CPU 1</a:t>
              </a:r>
              <a:r>
                <a:rPr lang="ko-KR" altLang="en-US" dirty="0" smtClean="0"/>
                <a:t>번</a:t>
              </a:r>
              <a:endParaRPr lang="ko-KR" altLang="en-US" dirty="0"/>
            </a:p>
          </p:txBody>
        </p:sp>
        <p:cxnSp>
          <p:nvCxnSpPr>
            <p:cNvPr id="55" name="직선 연결선 54"/>
            <p:cNvCxnSpPr/>
            <p:nvPr/>
          </p:nvCxnSpPr>
          <p:spPr>
            <a:xfrm flipH="1">
              <a:off x="3509882" y="916986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56" name="TextBox 55"/>
            <p:cNvSpPr txBox="1"/>
            <p:nvPr/>
          </p:nvSpPr>
          <p:spPr>
            <a:xfrm>
              <a:off x="3509882" y="609208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dirty="0" smtClean="0"/>
                <a:t>스레드 </a:t>
              </a:r>
              <a:r>
                <a:rPr lang="en-US" altLang="ko-KR" sz="1400" dirty="0"/>
                <a:t>B</a:t>
              </a:r>
              <a:r>
                <a:rPr lang="en-US" altLang="ko-KR" sz="1400" dirty="0" smtClean="0"/>
                <a:t> </a:t>
              </a:r>
              <a:r>
                <a:rPr lang="ko-KR" altLang="en-US" sz="1400" dirty="0" smtClean="0"/>
                <a:t>실행</a:t>
              </a:r>
              <a:endParaRPr lang="ko-KR" altLang="en-US" sz="1400" dirty="0"/>
            </a:p>
          </p:txBody>
        </p:sp>
        <p:cxnSp>
          <p:nvCxnSpPr>
            <p:cNvPr id="57" name="직선 연결선 56"/>
            <p:cNvCxnSpPr/>
            <p:nvPr/>
          </p:nvCxnSpPr>
          <p:spPr>
            <a:xfrm flipH="1" flipV="1">
              <a:off x="4992535" y="921196"/>
              <a:ext cx="252028" cy="1529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8" name="직선 연결선 57"/>
            <p:cNvCxnSpPr/>
            <p:nvPr/>
          </p:nvCxnSpPr>
          <p:spPr>
            <a:xfrm flipH="1">
              <a:off x="5244563" y="921195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59" name="TextBox 58"/>
            <p:cNvSpPr txBox="1"/>
            <p:nvPr/>
          </p:nvSpPr>
          <p:spPr>
            <a:xfrm>
              <a:off x="5244563" y="613417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dirty="0" smtClean="0"/>
                <a:t>스레드 </a:t>
              </a:r>
              <a:r>
                <a:rPr lang="en-US" altLang="ko-KR" sz="1400" dirty="0" smtClean="0"/>
                <a:t>C </a:t>
              </a:r>
              <a:r>
                <a:rPr lang="ko-KR" altLang="en-US" sz="1400" dirty="0" smtClean="0"/>
                <a:t>실행</a:t>
              </a:r>
              <a:endParaRPr lang="ko-KR" altLang="en-US" sz="1400" dirty="0"/>
            </a:p>
          </p:txBody>
        </p:sp>
        <p:cxnSp>
          <p:nvCxnSpPr>
            <p:cNvPr id="61" name="직선 연결선 60"/>
            <p:cNvCxnSpPr/>
            <p:nvPr/>
          </p:nvCxnSpPr>
          <p:spPr>
            <a:xfrm flipH="1" flipV="1">
              <a:off x="3257854" y="914842"/>
              <a:ext cx="252028" cy="1529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62" name="TextBox 61"/>
            <p:cNvSpPr txBox="1"/>
            <p:nvPr/>
          </p:nvSpPr>
          <p:spPr>
            <a:xfrm>
              <a:off x="629562" y="1369120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CPU 2</a:t>
              </a:r>
              <a:r>
                <a:rPr lang="ko-KR" altLang="en-US" dirty="0" smtClean="0"/>
                <a:t>번</a:t>
              </a:r>
              <a:endParaRPr lang="ko-KR" altLang="en-US" dirty="0"/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1680167" y="1214396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/>
                <a:t>D </a:t>
              </a:r>
              <a:r>
                <a:rPr lang="ko-KR" altLang="en-US" sz="1400" dirty="0" smtClean="0"/>
                <a:t>실행</a:t>
              </a:r>
              <a:endParaRPr lang="ko-KR" altLang="en-US" sz="1400" dirty="0"/>
            </a:p>
          </p:txBody>
        </p:sp>
        <p:cxnSp>
          <p:nvCxnSpPr>
            <p:cNvPr id="64" name="직선 연결선 63"/>
            <p:cNvCxnSpPr/>
            <p:nvPr/>
          </p:nvCxnSpPr>
          <p:spPr>
            <a:xfrm flipH="1" flipV="1">
              <a:off x="1780771" y="1547629"/>
              <a:ext cx="414965" cy="4208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5" name="직선 연결선 64"/>
            <p:cNvCxnSpPr/>
            <p:nvPr/>
          </p:nvCxnSpPr>
          <p:spPr>
            <a:xfrm flipH="1">
              <a:off x="2415974" y="1555999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66" name="TextBox 65"/>
            <p:cNvSpPr txBox="1"/>
            <p:nvPr/>
          </p:nvSpPr>
          <p:spPr>
            <a:xfrm>
              <a:off x="2782503" y="1207846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E</a:t>
              </a:r>
              <a:r>
                <a:rPr lang="en-US" altLang="ko-KR" sz="1400" dirty="0" smtClean="0"/>
                <a:t> </a:t>
              </a:r>
              <a:r>
                <a:rPr lang="ko-KR" altLang="en-US" sz="1400" dirty="0" smtClean="0"/>
                <a:t>실행</a:t>
              </a:r>
              <a:endParaRPr lang="ko-KR" altLang="en-US" sz="1400" dirty="0"/>
            </a:p>
          </p:txBody>
        </p:sp>
        <p:cxnSp>
          <p:nvCxnSpPr>
            <p:cNvPr id="67" name="직선 연결선 66"/>
            <p:cNvCxnSpPr/>
            <p:nvPr/>
          </p:nvCxnSpPr>
          <p:spPr>
            <a:xfrm flipH="1" flipV="1">
              <a:off x="3898627" y="1560209"/>
              <a:ext cx="252028" cy="1529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8" name="직선 연결선 67"/>
            <p:cNvCxnSpPr/>
            <p:nvPr/>
          </p:nvCxnSpPr>
          <p:spPr>
            <a:xfrm flipH="1">
              <a:off x="4150655" y="1560208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69" name="TextBox 68"/>
            <p:cNvSpPr txBox="1"/>
            <p:nvPr/>
          </p:nvSpPr>
          <p:spPr>
            <a:xfrm>
              <a:off x="4509186" y="1228272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/>
                <a:t>F </a:t>
              </a:r>
              <a:r>
                <a:rPr lang="ko-KR" altLang="en-US" sz="1400" dirty="0" smtClean="0"/>
                <a:t>실행</a:t>
              </a:r>
              <a:endParaRPr lang="ko-KR" altLang="en-US" sz="1400" dirty="0"/>
            </a:p>
          </p:txBody>
        </p:sp>
        <p:cxnSp>
          <p:nvCxnSpPr>
            <p:cNvPr id="70" name="직선 연결선 69"/>
            <p:cNvCxnSpPr/>
            <p:nvPr/>
          </p:nvCxnSpPr>
          <p:spPr>
            <a:xfrm flipH="1" flipV="1">
              <a:off x="2163946" y="1553855"/>
              <a:ext cx="252028" cy="1529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71" name="TextBox 70"/>
            <p:cNvSpPr txBox="1"/>
            <p:nvPr/>
          </p:nvSpPr>
          <p:spPr>
            <a:xfrm>
              <a:off x="620875" y="1906978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CPU 3</a:t>
              </a:r>
              <a:r>
                <a:rPr lang="ko-KR" altLang="en-US" dirty="0" smtClean="0"/>
                <a:t>번</a:t>
              </a:r>
              <a:endParaRPr lang="ko-KR" altLang="en-US" dirty="0"/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1731898" y="1789642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/>
                <a:t>F </a:t>
              </a:r>
              <a:r>
                <a:rPr lang="ko-KR" altLang="en-US" sz="1400" dirty="0" smtClean="0"/>
                <a:t>실행</a:t>
              </a:r>
              <a:endParaRPr lang="ko-KR" altLang="en-US" sz="1400" dirty="0"/>
            </a:p>
          </p:txBody>
        </p:sp>
        <p:cxnSp>
          <p:nvCxnSpPr>
            <p:cNvPr id="73" name="직선 연결선 72"/>
            <p:cNvCxnSpPr/>
            <p:nvPr/>
          </p:nvCxnSpPr>
          <p:spPr>
            <a:xfrm flipH="1">
              <a:off x="1772084" y="2083343"/>
              <a:ext cx="643890" cy="2144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74" name="직선 연결선 73"/>
            <p:cNvCxnSpPr/>
            <p:nvPr/>
          </p:nvCxnSpPr>
          <p:spPr>
            <a:xfrm flipH="1">
              <a:off x="2683674" y="2084108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76" name="TextBox 75"/>
            <p:cNvSpPr txBox="1"/>
            <p:nvPr/>
          </p:nvSpPr>
          <p:spPr>
            <a:xfrm>
              <a:off x="2949113" y="1795380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/>
                <a:t>G </a:t>
              </a:r>
              <a:r>
                <a:rPr lang="ko-KR" altLang="en-US" sz="1400" dirty="0" smtClean="0"/>
                <a:t>실행</a:t>
              </a:r>
              <a:endParaRPr lang="ko-KR" altLang="en-US" sz="1400" dirty="0"/>
            </a:p>
          </p:txBody>
        </p:sp>
        <p:cxnSp>
          <p:nvCxnSpPr>
            <p:cNvPr id="78" name="직선 연결선 77"/>
            <p:cNvCxnSpPr/>
            <p:nvPr/>
          </p:nvCxnSpPr>
          <p:spPr>
            <a:xfrm flipH="1" flipV="1">
              <a:off x="4166327" y="2088318"/>
              <a:ext cx="252028" cy="1529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79" name="직선 연결선 78"/>
            <p:cNvCxnSpPr/>
            <p:nvPr/>
          </p:nvCxnSpPr>
          <p:spPr>
            <a:xfrm flipH="1">
              <a:off x="4418355" y="2088317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80" name="TextBox 79"/>
            <p:cNvSpPr txBox="1"/>
            <p:nvPr/>
          </p:nvSpPr>
          <p:spPr>
            <a:xfrm>
              <a:off x="4699466" y="1782326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/>
                <a:t>D </a:t>
              </a:r>
              <a:r>
                <a:rPr lang="ko-KR" altLang="en-US" sz="1400" dirty="0" smtClean="0"/>
                <a:t>실행</a:t>
              </a:r>
              <a:endParaRPr lang="ko-KR" altLang="en-US" sz="1400" dirty="0"/>
            </a:p>
          </p:txBody>
        </p:sp>
        <p:cxnSp>
          <p:nvCxnSpPr>
            <p:cNvPr id="81" name="직선 연결선 80"/>
            <p:cNvCxnSpPr/>
            <p:nvPr/>
          </p:nvCxnSpPr>
          <p:spPr>
            <a:xfrm flipH="1" flipV="1">
              <a:off x="2431646" y="2081964"/>
              <a:ext cx="252028" cy="1529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82" name="TextBox 81"/>
            <p:cNvSpPr txBox="1"/>
            <p:nvPr/>
          </p:nvSpPr>
          <p:spPr>
            <a:xfrm>
              <a:off x="640711" y="2454197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CPU 4</a:t>
              </a:r>
              <a:r>
                <a:rPr lang="ko-KR" altLang="en-US" dirty="0" smtClean="0"/>
                <a:t>번</a:t>
              </a:r>
              <a:endParaRPr lang="ko-KR" altLang="en-US" dirty="0"/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2342347" y="2338238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/>
                <a:t>H </a:t>
              </a:r>
              <a:r>
                <a:rPr lang="ko-KR" altLang="en-US" sz="1400" dirty="0" smtClean="0"/>
                <a:t>실행</a:t>
              </a:r>
              <a:endParaRPr lang="ko-KR" altLang="en-US" sz="1400" dirty="0"/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4204661" y="2323856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/>
                <a:t>I </a:t>
              </a:r>
              <a:r>
                <a:rPr lang="ko-KR" altLang="en-US" sz="1400" dirty="0" smtClean="0"/>
                <a:t>실행</a:t>
              </a:r>
              <a:endParaRPr lang="ko-KR" altLang="en-US" sz="1400" dirty="0"/>
            </a:p>
          </p:txBody>
        </p:sp>
        <p:cxnSp>
          <p:nvCxnSpPr>
            <p:cNvPr id="87" name="직선 연결선 86"/>
            <p:cNvCxnSpPr/>
            <p:nvPr/>
          </p:nvCxnSpPr>
          <p:spPr>
            <a:xfrm flipH="1" flipV="1">
              <a:off x="3519076" y="2640589"/>
              <a:ext cx="252028" cy="1529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88" name="직선 연결선 87"/>
            <p:cNvCxnSpPr/>
            <p:nvPr/>
          </p:nvCxnSpPr>
          <p:spPr>
            <a:xfrm flipH="1">
              <a:off x="3771104" y="2640588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89" name="TextBox 88"/>
            <p:cNvSpPr txBox="1"/>
            <p:nvPr/>
          </p:nvSpPr>
          <p:spPr>
            <a:xfrm>
              <a:off x="5805286" y="2321367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/>
                <a:t>J </a:t>
              </a:r>
              <a:r>
                <a:rPr lang="ko-KR" altLang="en-US" sz="1400" dirty="0" smtClean="0"/>
                <a:t>실행</a:t>
              </a:r>
              <a:endParaRPr lang="ko-KR" altLang="en-US" sz="1400" dirty="0"/>
            </a:p>
          </p:txBody>
        </p:sp>
        <p:cxnSp>
          <p:nvCxnSpPr>
            <p:cNvPr id="91" name="직선 연결선 90"/>
            <p:cNvCxnSpPr/>
            <p:nvPr/>
          </p:nvCxnSpPr>
          <p:spPr>
            <a:xfrm flipH="1" flipV="1">
              <a:off x="5633308" y="1554817"/>
              <a:ext cx="252028" cy="1529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92" name="직선 연결선 91"/>
            <p:cNvCxnSpPr/>
            <p:nvPr/>
          </p:nvCxnSpPr>
          <p:spPr>
            <a:xfrm flipH="1">
              <a:off x="5927720" y="1554619"/>
              <a:ext cx="792088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93" name="TextBox 92"/>
            <p:cNvSpPr txBox="1"/>
            <p:nvPr/>
          </p:nvSpPr>
          <p:spPr>
            <a:xfrm>
              <a:off x="5970053" y="1239852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/>
                <a:t>A </a:t>
              </a:r>
              <a:r>
                <a:rPr lang="ko-KR" altLang="en-US" sz="1400" dirty="0" smtClean="0"/>
                <a:t>실행</a:t>
              </a:r>
              <a:endParaRPr lang="ko-KR" altLang="en-US" sz="1400" dirty="0"/>
            </a:p>
          </p:txBody>
        </p:sp>
        <p:cxnSp>
          <p:nvCxnSpPr>
            <p:cNvPr id="94" name="직선 연결선 93"/>
            <p:cNvCxnSpPr/>
            <p:nvPr/>
          </p:nvCxnSpPr>
          <p:spPr>
            <a:xfrm flipH="1" flipV="1">
              <a:off x="5868045" y="2084168"/>
              <a:ext cx="252028" cy="1529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95" name="직선 연결선 94"/>
            <p:cNvCxnSpPr/>
            <p:nvPr/>
          </p:nvCxnSpPr>
          <p:spPr>
            <a:xfrm flipH="1">
              <a:off x="6162457" y="2081964"/>
              <a:ext cx="557351" cy="2006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96" name="TextBox 95"/>
            <p:cNvSpPr txBox="1"/>
            <p:nvPr/>
          </p:nvSpPr>
          <p:spPr>
            <a:xfrm>
              <a:off x="6116998" y="1789641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/>
                <a:t>F </a:t>
              </a:r>
              <a:r>
                <a:rPr lang="ko-KR" altLang="en-US" sz="1400" dirty="0" smtClean="0"/>
                <a:t>실행</a:t>
              </a:r>
              <a:endParaRPr lang="ko-KR" altLang="en-US" sz="1400" dirty="0"/>
            </a:p>
          </p:txBody>
        </p:sp>
        <p:cxnSp>
          <p:nvCxnSpPr>
            <p:cNvPr id="97" name="직선 연결선 96"/>
            <p:cNvCxnSpPr/>
            <p:nvPr/>
          </p:nvCxnSpPr>
          <p:spPr>
            <a:xfrm flipH="1">
              <a:off x="2032138" y="2644185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98" name="직선 연결선 97"/>
            <p:cNvCxnSpPr/>
            <p:nvPr/>
          </p:nvCxnSpPr>
          <p:spPr>
            <a:xfrm flipH="1" flipV="1">
              <a:off x="1780110" y="2642041"/>
              <a:ext cx="252028" cy="1529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99" name="직선 연결선 98"/>
            <p:cNvCxnSpPr/>
            <p:nvPr/>
          </p:nvCxnSpPr>
          <p:spPr>
            <a:xfrm flipH="1">
              <a:off x="5493175" y="2632705"/>
              <a:ext cx="1226633" cy="6354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00" name="직선 연결선 99"/>
            <p:cNvCxnSpPr/>
            <p:nvPr/>
          </p:nvCxnSpPr>
          <p:spPr>
            <a:xfrm flipH="1" flipV="1">
              <a:off x="5241147" y="2636915"/>
              <a:ext cx="252028" cy="1529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03" name="직선 연결선 102"/>
            <p:cNvCxnSpPr/>
            <p:nvPr/>
          </p:nvCxnSpPr>
          <p:spPr>
            <a:xfrm>
              <a:off x="6719808" y="476672"/>
              <a:ext cx="0" cy="2592288"/>
            </a:xfrm>
            <a:prstGeom prst="line">
              <a:avLst/>
            </a:prstGeom>
            <a:ln>
              <a:prstDash val="sysDot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06" name="직선 연결선 105"/>
            <p:cNvCxnSpPr/>
            <p:nvPr/>
          </p:nvCxnSpPr>
          <p:spPr>
            <a:xfrm>
              <a:off x="6719808" y="921194"/>
              <a:ext cx="948536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직선 연결선 106"/>
            <p:cNvCxnSpPr/>
            <p:nvPr/>
          </p:nvCxnSpPr>
          <p:spPr>
            <a:xfrm>
              <a:off x="6719808" y="1560973"/>
              <a:ext cx="948536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직선 연결선 107"/>
            <p:cNvCxnSpPr/>
            <p:nvPr/>
          </p:nvCxnSpPr>
          <p:spPr>
            <a:xfrm>
              <a:off x="6738329" y="2097418"/>
              <a:ext cx="948536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직선 연결선 108"/>
            <p:cNvCxnSpPr/>
            <p:nvPr/>
          </p:nvCxnSpPr>
          <p:spPr>
            <a:xfrm>
              <a:off x="6738329" y="2642805"/>
              <a:ext cx="948536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61482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9"/>
          <p:cNvGrpSpPr/>
          <p:nvPr/>
        </p:nvGrpSpPr>
        <p:grpSpPr>
          <a:xfrm>
            <a:off x="1115616" y="962556"/>
            <a:ext cx="5760424" cy="2826484"/>
            <a:chOff x="1115616" y="962556"/>
            <a:chExt cx="5760424" cy="2826484"/>
          </a:xfrm>
        </p:grpSpPr>
        <p:sp>
          <p:nvSpPr>
            <p:cNvPr id="3" name="타원 2"/>
            <p:cNvSpPr/>
            <p:nvPr/>
          </p:nvSpPr>
          <p:spPr>
            <a:xfrm>
              <a:off x="1115616" y="1916832"/>
              <a:ext cx="1944216" cy="936104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Non-Signal</a:t>
              </a:r>
              <a:endParaRPr lang="ko-KR" altLang="en-US" dirty="0"/>
            </a:p>
          </p:txBody>
        </p:sp>
        <p:sp>
          <p:nvSpPr>
            <p:cNvPr id="53" name="타원 52"/>
            <p:cNvSpPr/>
            <p:nvPr/>
          </p:nvSpPr>
          <p:spPr>
            <a:xfrm>
              <a:off x="4932040" y="1945680"/>
              <a:ext cx="1944000" cy="936104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Signal</a:t>
              </a:r>
              <a:endParaRPr lang="ko-KR" alt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779912" y="962556"/>
              <a:ext cx="12961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Set</a:t>
              </a:r>
              <a:endParaRPr lang="ko-KR" altLang="en-US" dirty="0"/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3635896" y="3419708"/>
              <a:ext cx="12961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Reset</a:t>
              </a:r>
              <a:endParaRPr lang="ko-KR" altLang="en-US" dirty="0"/>
            </a:p>
          </p:txBody>
        </p:sp>
        <p:sp>
          <p:nvSpPr>
            <p:cNvPr id="9" name="아래로 구부러진 화살표 8"/>
            <p:cNvSpPr/>
            <p:nvPr/>
          </p:nvSpPr>
          <p:spPr>
            <a:xfrm>
              <a:off x="1907704" y="1331888"/>
              <a:ext cx="4248472" cy="527592"/>
            </a:xfrm>
            <a:prstGeom prst="curvedDownArrow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01" name="아래로 구부러진 화살표 100"/>
            <p:cNvSpPr/>
            <p:nvPr/>
          </p:nvSpPr>
          <p:spPr>
            <a:xfrm rot="10800000">
              <a:off x="1885927" y="2937902"/>
              <a:ext cx="4248472" cy="527592"/>
            </a:xfrm>
            <a:prstGeom prst="curvedDownArrow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54055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" name="그룹 82"/>
          <p:cNvGrpSpPr/>
          <p:nvPr/>
        </p:nvGrpSpPr>
        <p:grpSpPr>
          <a:xfrm>
            <a:off x="1043608" y="260648"/>
            <a:ext cx="6116596" cy="2313734"/>
            <a:chOff x="903676" y="3109424"/>
            <a:chExt cx="6116596" cy="2313734"/>
          </a:xfrm>
        </p:grpSpPr>
        <p:sp>
          <p:nvSpPr>
            <p:cNvPr id="24" name="TextBox 23"/>
            <p:cNvSpPr txBox="1"/>
            <p:nvPr/>
          </p:nvSpPr>
          <p:spPr>
            <a:xfrm>
              <a:off x="3210717" y="3703409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/>
                <a:t>Read</a:t>
              </a:r>
              <a:endParaRPr lang="ko-KR" altLang="en-US" sz="1400" dirty="0"/>
            </a:p>
          </p:txBody>
        </p:sp>
        <p:cxnSp>
          <p:nvCxnSpPr>
            <p:cNvPr id="25" name="직선 연결선 24"/>
            <p:cNvCxnSpPr/>
            <p:nvPr/>
          </p:nvCxnSpPr>
          <p:spPr>
            <a:xfrm flipH="1">
              <a:off x="2055804" y="4013330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903676" y="3828663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</a:t>
              </a:r>
              <a:r>
                <a:rPr lang="ko-KR" altLang="en-US" dirty="0" smtClean="0"/>
                <a:t>레드</a:t>
              </a:r>
              <a:endParaRPr lang="ko-KR" altLang="en-US" dirty="0"/>
            </a:p>
          </p:txBody>
        </p:sp>
        <p:cxnSp>
          <p:nvCxnSpPr>
            <p:cNvPr id="27" name="직선 연결선 26"/>
            <p:cNvCxnSpPr/>
            <p:nvPr/>
          </p:nvCxnSpPr>
          <p:spPr>
            <a:xfrm flipH="1">
              <a:off x="4932040" y="4011186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2" name="직선 연결선 31"/>
            <p:cNvCxnSpPr/>
            <p:nvPr/>
          </p:nvCxnSpPr>
          <p:spPr>
            <a:xfrm flipH="1">
              <a:off x="3531968" y="4001852"/>
              <a:ext cx="1454078" cy="9335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73" name="TextBox 72"/>
            <p:cNvSpPr txBox="1"/>
            <p:nvPr/>
          </p:nvSpPr>
          <p:spPr>
            <a:xfrm>
              <a:off x="903676" y="4684494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디스크</a:t>
              </a:r>
              <a:endParaRPr lang="ko-KR" altLang="en-US" dirty="0"/>
            </a:p>
          </p:txBody>
        </p:sp>
        <p:cxnSp>
          <p:nvCxnSpPr>
            <p:cNvPr id="75" name="직선 화살표 연결선 74"/>
            <p:cNvCxnSpPr/>
            <p:nvPr/>
          </p:nvCxnSpPr>
          <p:spPr>
            <a:xfrm>
              <a:off x="3531968" y="4017538"/>
              <a:ext cx="0" cy="85162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직선 연결선 77"/>
            <p:cNvCxnSpPr/>
            <p:nvPr/>
          </p:nvCxnSpPr>
          <p:spPr>
            <a:xfrm flipH="1">
              <a:off x="2047175" y="4859825"/>
              <a:ext cx="1454078" cy="9335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80" name="직선 연결선 79"/>
            <p:cNvCxnSpPr/>
            <p:nvPr/>
          </p:nvCxnSpPr>
          <p:spPr>
            <a:xfrm flipH="1">
              <a:off x="3520925" y="4869160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81" name="직선 화살표 연결선 80"/>
            <p:cNvCxnSpPr/>
            <p:nvPr/>
          </p:nvCxnSpPr>
          <p:spPr>
            <a:xfrm>
              <a:off x="4986046" y="4017538"/>
              <a:ext cx="0" cy="851622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오른쪽 중괄호 78"/>
            <p:cNvSpPr/>
            <p:nvPr/>
          </p:nvSpPr>
          <p:spPr>
            <a:xfrm rot="5400000" flipH="1">
              <a:off x="4071583" y="2904788"/>
              <a:ext cx="320839" cy="1400072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3501253" y="3109424"/>
              <a:ext cx="18430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스레드 대기</a:t>
              </a:r>
              <a:endParaRPr lang="ko-KR" altLang="en-US" dirty="0"/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3686467" y="5053826"/>
              <a:ext cx="13390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디스크 </a:t>
              </a:r>
              <a:r>
                <a:rPr lang="en-US" altLang="ko-KR" dirty="0" smtClean="0"/>
                <a:t>I/O</a:t>
              </a:r>
              <a:endParaRPr lang="ko-KR" altLang="en-US" dirty="0"/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4932040" y="3729660"/>
              <a:ext cx="20882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dirty="0" smtClean="0"/>
                <a:t>다음 코드 실행</a:t>
              </a:r>
              <a:endParaRPr lang="ko-KR" alt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1003739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>
            <a:off x="251520" y="998649"/>
            <a:ext cx="7289907" cy="2206248"/>
            <a:chOff x="251520" y="998649"/>
            <a:chExt cx="7289907" cy="2206248"/>
          </a:xfrm>
        </p:grpSpPr>
        <p:sp>
          <p:nvSpPr>
            <p:cNvPr id="91" name="TextBox 90"/>
            <p:cNvSpPr txBox="1"/>
            <p:nvPr/>
          </p:nvSpPr>
          <p:spPr>
            <a:xfrm>
              <a:off x="3347864" y="998649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err="1" smtClean="0"/>
                <a:t>BeginRead</a:t>
              </a:r>
              <a:endParaRPr lang="ko-KR" altLang="en-US" sz="1400" dirty="0"/>
            </a:p>
          </p:txBody>
        </p:sp>
        <p:cxnSp>
          <p:nvCxnSpPr>
            <p:cNvPr id="92" name="직선 연결선 91"/>
            <p:cNvCxnSpPr/>
            <p:nvPr/>
          </p:nvCxnSpPr>
          <p:spPr>
            <a:xfrm flipH="1" flipV="1">
              <a:off x="2483770" y="1308571"/>
              <a:ext cx="4388389" cy="19073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93" name="TextBox 92"/>
            <p:cNvSpPr txBox="1"/>
            <p:nvPr/>
          </p:nvSpPr>
          <p:spPr>
            <a:xfrm>
              <a:off x="1331640" y="1123903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</a:t>
              </a:r>
              <a:r>
                <a:rPr lang="ko-KR" altLang="en-US" dirty="0" smtClean="0"/>
                <a:t>레드</a:t>
              </a:r>
              <a:endParaRPr lang="ko-KR" altLang="en-US" dirty="0"/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1331640" y="1979734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디스크</a:t>
              </a:r>
              <a:endParaRPr lang="ko-KR" altLang="en-US" dirty="0"/>
            </a:p>
          </p:txBody>
        </p:sp>
        <p:cxnSp>
          <p:nvCxnSpPr>
            <p:cNvPr id="97" name="직선 화살표 연결선 96"/>
            <p:cNvCxnSpPr/>
            <p:nvPr/>
          </p:nvCxnSpPr>
          <p:spPr>
            <a:xfrm>
              <a:off x="3959932" y="1312778"/>
              <a:ext cx="0" cy="85162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직선 연결선 97"/>
            <p:cNvCxnSpPr/>
            <p:nvPr/>
          </p:nvCxnSpPr>
          <p:spPr>
            <a:xfrm flipH="1">
              <a:off x="2475139" y="2155065"/>
              <a:ext cx="1454078" cy="9335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99" name="직선 연결선 98"/>
            <p:cNvCxnSpPr/>
            <p:nvPr/>
          </p:nvCxnSpPr>
          <p:spPr>
            <a:xfrm flipH="1">
              <a:off x="3948889" y="2164400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00" name="직선 화살표 연결선 99"/>
            <p:cNvCxnSpPr/>
            <p:nvPr/>
          </p:nvCxnSpPr>
          <p:spPr>
            <a:xfrm>
              <a:off x="5427950" y="2155065"/>
              <a:ext cx="0" cy="851622"/>
            </a:xfrm>
            <a:prstGeom prst="straightConnector1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TextBox 103"/>
            <p:cNvSpPr txBox="1"/>
            <p:nvPr/>
          </p:nvSpPr>
          <p:spPr>
            <a:xfrm>
              <a:off x="4114431" y="2349066"/>
              <a:ext cx="13390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디스크 </a:t>
              </a:r>
              <a:r>
                <a:rPr lang="en-US" altLang="ko-KR" dirty="0" smtClean="0"/>
                <a:t>I/O</a:t>
              </a:r>
              <a:endParaRPr lang="ko-KR" altLang="en-US" dirty="0"/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4283968" y="998649"/>
              <a:ext cx="20882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ym typeface="Wingdings" panose="05000000000000000000" pitchFamily="2" charset="2"/>
                </a:rPr>
                <a:t> </a:t>
              </a:r>
              <a:r>
                <a:rPr lang="ko-KR" altLang="en-US" sz="1400" dirty="0" smtClean="0"/>
                <a:t>다음 코드 실행</a:t>
              </a:r>
              <a:endParaRPr lang="ko-KR" altLang="en-US" sz="1400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51520" y="2835565"/>
              <a:ext cx="24482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mtClean="0"/>
                <a:t>스레드 풀 스레드</a:t>
              </a:r>
              <a:endParaRPr lang="ko-KR" altLang="en-US" dirty="0"/>
            </a:p>
          </p:txBody>
        </p:sp>
        <p:cxnSp>
          <p:nvCxnSpPr>
            <p:cNvPr id="36" name="직선 연결선 35"/>
            <p:cNvCxnSpPr/>
            <p:nvPr/>
          </p:nvCxnSpPr>
          <p:spPr>
            <a:xfrm flipH="1">
              <a:off x="5395995" y="3022997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7" name="직선 연결선 36"/>
            <p:cNvCxnSpPr/>
            <p:nvPr/>
          </p:nvCxnSpPr>
          <p:spPr>
            <a:xfrm flipH="1">
              <a:off x="2475139" y="3013663"/>
              <a:ext cx="2974862" cy="9334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38" name="TextBox 37"/>
            <p:cNvSpPr txBox="1"/>
            <p:nvPr/>
          </p:nvSpPr>
          <p:spPr>
            <a:xfrm>
              <a:off x="5453195" y="2677874"/>
              <a:ext cx="20882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err="1" smtClean="0"/>
                <a:t>readCompleted</a:t>
              </a:r>
              <a:r>
                <a:rPr lang="en-US" altLang="ko-KR" sz="1400" dirty="0" smtClean="0"/>
                <a:t> </a:t>
              </a:r>
              <a:r>
                <a:rPr lang="ko-KR" altLang="en-US" sz="1400" dirty="0" smtClean="0"/>
                <a:t>실행</a:t>
              </a:r>
              <a:endParaRPr lang="ko-KR" alt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3328712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Box 90"/>
          <p:cNvSpPr txBox="1"/>
          <p:nvPr/>
        </p:nvSpPr>
        <p:spPr>
          <a:xfrm>
            <a:off x="2483770" y="998649"/>
            <a:ext cx="22322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err="1" smtClean="0"/>
              <a:t>QueueUserWorkItem</a:t>
            </a:r>
            <a:endParaRPr lang="ko-KR" altLang="en-US" sz="1400" dirty="0"/>
          </a:p>
        </p:txBody>
      </p:sp>
      <p:cxnSp>
        <p:nvCxnSpPr>
          <p:cNvPr id="92" name="직선 연결선 91"/>
          <p:cNvCxnSpPr/>
          <p:nvPr/>
        </p:nvCxnSpPr>
        <p:spPr>
          <a:xfrm flipH="1">
            <a:off x="2483771" y="1302721"/>
            <a:ext cx="4444600" cy="5851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93" name="TextBox 92"/>
          <p:cNvSpPr txBox="1"/>
          <p:nvPr/>
        </p:nvSpPr>
        <p:spPr>
          <a:xfrm>
            <a:off x="1331640" y="1123903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스</a:t>
            </a:r>
            <a:r>
              <a:rPr lang="ko-KR" altLang="en-US" dirty="0" smtClean="0"/>
              <a:t>레드</a:t>
            </a:r>
            <a:endParaRPr lang="ko-KR" altLang="en-US" dirty="0"/>
          </a:p>
        </p:txBody>
      </p:sp>
      <p:sp>
        <p:nvSpPr>
          <p:cNvPr id="96" name="TextBox 95"/>
          <p:cNvSpPr txBox="1"/>
          <p:nvPr/>
        </p:nvSpPr>
        <p:spPr>
          <a:xfrm>
            <a:off x="1331640" y="1979734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디스크</a:t>
            </a:r>
            <a:endParaRPr lang="ko-KR" altLang="en-US" dirty="0"/>
          </a:p>
        </p:txBody>
      </p:sp>
      <p:cxnSp>
        <p:nvCxnSpPr>
          <p:cNvPr id="97" name="직선 화살표 연결선 96"/>
          <p:cNvCxnSpPr/>
          <p:nvPr/>
        </p:nvCxnSpPr>
        <p:spPr>
          <a:xfrm>
            <a:off x="3202178" y="1327644"/>
            <a:ext cx="0" cy="16925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직선 연결선 97"/>
          <p:cNvCxnSpPr/>
          <p:nvPr/>
        </p:nvCxnSpPr>
        <p:spPr>
          <a:xfrm flipH="1" flipV="1">
            <a:off x="2475139" y="2164400"/>
            <a:ext cx="2238395" cy="6253"/>
          </a:xfrm>
          <a:prstGeom prst="line">
            <a:avLst/>
          </a:prstGeom>
          <a:ln>
            <a:prstDash val="sysDot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99" name="직선 연결선 98"/>
          <p:cNvCxnSpPr/>
          <p:nvPr/>
        </p:nvCxnSpPr>
        <p:spPr>
          <a:xfrm flipH="1">
            <a:off x="4689868" y="2164400"/>
            <a:ext cx="1476164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00" name="직선 화살표 연결선 99"/>
          <p:cNvCxnSpPr/>
          <p:nvPr/>
        </p:nvCxnSpPr>
        <p:spPr>
          <a:xfrm>
            <a:off x="6166328" y="2167526"/>
            <a:ext cx="0" cy="851622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TextBox 103"/>
          <p:cNvSpPr txBox="1"/>
          <p:nvPr/>
        </p:nvSpPr>
        <p:spPr>
          <a:xfrm>
            <a:off x="4750923" y="1786151"/>
            <a:ext cx="1339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디스크 </a:t>
            </a:r>
            <a:r>
              <a:rPr lang="en-US" altLang="ko-KR" dirty="0" smtClean="0"/>
              <a:t>I/O</a:t>
            </a:r>
            <a:endParaRPr lang="ko-KR" altLang="en-US" dirty="0"/>
          </a:p>
        </p:txBody>
      </p:sp>
      <p:sp>
        <p:nvSpPr>
          <p:cNvPr id="105" name="TextBox 104"/>
          <p:cNvSpPr txBox="1"/>
          <p:nvPr/>
        </p:nvSpPr>
        <p:spPr>
          <a:xfrm>
            <a:off x="4283968" y="998649"/>
            <a:ext cx="2088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ym typeface="Wingdings" panose="05000000000000000000" pitchFamily="2" charset="2"/>
              </a:rPr>
              <a:t> </a:t>
            </a:r>
            <a:r>
              <a:rPr lang="ko-KR" altLang="en-US" sz="1400" dirty="0" smtClean="0"/>
              <a:t>다음 코드 실행</a:t>
            </a:r>
            <a:endParaRPr lang="ko-KR" altLang="en-US" sz="1400" dirty="0"/>
          </a:p>
        </p:txBody>
      </p:sp>
      <p:sp>
        <p:nvSpPr>
          <p:cNvPr id="33" name="TextBox 32"/>
          <p:cNvSpPr txBox="1"/>
          <p:nvPr/>
        </p:nvSpPr>
        <p:spPr>
          <a:xfrm>
            <a:off x="251520" y="2835565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스레드 풀 스레드</a:t>
            </a:r>
            <a:endParaRPr lang="ko-KR" altLang="en-US" dirty="0"/>
          </a:p>
        </p:txBody>
      </p:sp>
      <p:cxnSp>
        <p:nvCxnSpPr>
          <p:cNvPr id="36" name="직선 연결선 35"/>
          <p:cNvCxnSpPr/>
          <p:nvPr/>
        </p:nvCxnSpPr>
        <p:spPr>
          <a:xfrm flipH="1">
            <a:off x="3202178" y="3022997"/>
            <a:ext cx="1476164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7" name="직선 연결선 36"/>
          <p:cNvCxnSpPr/>
          <p:nvPr/>
        </p:nvCxnSpPr>
        <p:spPr>
          <a:xfrm flipH="1">
            <a:off x="2475139" y="3016022"/>
            <a:ext cx="727039" cy="6975"/>
          </a:xfrm>
          <a:prstGeom prst="line">
            <a:avLst/>
          </a:prstGeom>
          <a:ln>
            <a:prstDash val="sysDot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2" name="직선 연결선 21"/>
          <p:cNvCxnSpPr/>
          <p:nvPr/>
        </p:nvCxnSpPr>
        <p:spPr>
          <a:xfrm flipH="1">
            <a:off x="6201332" y="2160912"/>
            <a:ext cx="727039" cy="6975"/>
          </a:xfrm>
          <a:prstGeom prst="line">
            <a:avLst/>
          </a:prstGeom>
          <a:ln>
            <a:prstDash val="sysDot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3" name="오른쪽 중괄호 22"/>
          <p:cNvSpPr/>
          <p:nvPr/>
        </p:nvSpPr>
        <p:spPr>
          <a:xfrm rot="5400000">
            <a:off x="5327143" y="2567624"/>
            <a:ext cx="201614" cy="1476164"/>
          </a:xfrm>
          <a:prstGeom prst="rightBrace">
            <a:avLst>
              <a:gd name="adj1" fmla="val 8333"/>
              <a:gd name="adj2" fmla="val 48325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5" name="직선 연결선 24"/>
          <p:cNvCxnSpPr/>
          <p:nvPr/>
        </p:nvCxnSpPr>
        <p:spPr>
          <a:xfrm flipH="1">
            <a:off x="4713535" y="3016022"/>
            <a:ext cx="1452497" cy="18401"/>
          </a:xfrm>
          <a:prstGeom prst="line">
            <a:avLst/>
          </a:prstGeom>
          <a:ln>
            <a:prstDash val="sysDot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2" name="직선 연결선 31"/>
          <p:cNvCxnSpPr/>
          <p:nvPr/>
        </p:nvCxnSpPr>
        <p:spPr>
          <a:xfrm flipH="1" flipV="1">
            <a:off x="6166032" y="3006687"/>
            <a:ext cx="762339" cy="3693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5" name="직선 화살표 연결선 34"/>
          <p:cNvCxnSpPr/>
          <p:nvPr/>
        </p:nvCxnSpPr>
        <p:spPr>
          <a:xfrm>
            <a:off x="4689868" y="2167526"/>
            <a:ext cx="0" cy="851622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867812" y="3392323"/>
            <a:ext cx="16484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스레드 대기</a:t>
            </a:r>
            <a:endParaRPr lang="ko-KR" altLang="en-US" dirty="0"/>
          </a:p>
        </p:txBody>
      </p:sp>
      <p:sp>
        <p:nvSpPr>
          <p:cNvPr id="40" name="오른쪽 중괄호 39"/>
          <p:cNvSpPr/>
          <p:nvPr/>
        </p:nvSpPr>
        <p:spPr>
          <a:xfrm rot="5400000">
            <a:off x="4851438" y="2216163"/>
            <a:ext cx="427496" cy="3726369"/>
          </a:xfrm>
          <a:prstGeom prst="rightBrace">
            <a:avLst>
              <a:gd name="adj1" fmla="val 8333"/>
              <a:gd name="adj2" fmla="val 48325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TextBox 40"/>
          <p:cNvSpPr txBox="1"/>
          <p:nvPr/>
        </p:nvSpPr>
        <p:spPr>
          <a:xfrm>
            <a:off x="4058643" y="4261732"/>
            <a:ext cx="25388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총 스레드 사용 시간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81461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1043608" y="880884"/>
            <a:ext cx="6116596" cy="1075937"/>
            <a:chOff x="1043608" y="880884"/>
            <a:chExt cx="6116596" cy="1075937"/>
          </a:xfrm>
        </p:grpSpPr>
        <p:sp>
          <p:nvSpPr>
            <p:cNvPr id="24" name="TextBox 23"/>
            <p:cNvSpPr txBox="1"/>
            <p:nvPr/>
          </p:nvSpPr>
          <p:spPr>
            <a:xfrm>
              <a:off x="3714863" y="1649044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c</a:t>
              </a:r>
              <a:r>
                <a:rPr lang="en-US" altLang="ko-KR" sz="1400" dirty="0" smtClean="0"/>
                <a:t>alc (</a:t>
              </a:r>
              <a:r>
                <a:rPr lang="en-US" altLang="ko-KR" sz="1400" dirty="0" err="1" smtClean="0"/>
                <a:t>Cumsum</a:t>
              </a:r>
              <a:r>
                <a:rPr lang="en-US" altLang="ko-KR" sz="1400" dirty="0" smtClean="0"/>
                <a:t>)</a:t>
              </a:r>
              <a:endParaRPr lang="ko-KR" altLang="en-US" sz="1400" dirty="0"/>
            </a:p>
          </p:txBody>
        </p:sp>
        <p:cxnSp>
          <p:nvCxnSpPr>
            <p:cNvPr id="25" name="직선 연결선 24"/>
            <p:cNvCxnSpPr/>
            <p:nvPr/>
          </p:nvCxnSpPr>
          <p:spPr>
            <a:xfrm flipH="1">
              <a:off x="2195736" y="1164554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1043608" y="979887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</a:t>
              </a:r>
              <a:r>
                <a:rPr lang="ko-KR" altLang="en-US" dirty="0" smtClean="0"/>
                <a:t>레드</a:t>
              </a:r>
              <a:endParaRPr lang="ko-KR" altLang="en-US" dirty="0"/>
            </a:p>
          </p:txBody>
        </p:sp>
        <p:cxnSp>
          <p:nvCxnSpPr>
            <p:cNvPr id="27" name="직선 연결선 26"/>
            <p:cNvCxnSpPr/>
            <p:nvPr/>
          </p:nvCxnSpPr>
          <p:spPr>
            <a:xfrm flipH="1">
              <a:off x="5071972" y="1162410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80" name="직선 연결선 79"/>
            <p:cNvCxnSpPr/>
            <p:nvPr/>
          </p:nvCxnSpPr>
          <p:spPr>
            <a:xfrm flipH="1">
              <a:off x="3633853" y="1162410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79" name="오른쪽 중괄호 78"/>
            <p:cNvSpPr/>
            <p:nvPr/>
          </p:nvSpPr>
          <p:spPr>
            <a:xfrm rot="5400000">
              <a:off x="4157494" y="734566"/>
              <a:ext cx="428883" cy="1400072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5071972" y="880884"/>
              <a:ext cx="20882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dirty="0" smtClean="0"/>
                <a:t>다음 코드 실행</a:t>
              </a:r>
              <a:endParaRPr lang="ko-KR" altLang="en-US" sz="1400" dirty="0"/>
            </a:p>
          </p:txBody>
        </p:sp>
      </p:grpSp>
      <p:grpSp>
        <p:nvGrpSpPr>
          <p:cNvPr id="18" name="그룹 17"/>
          <p:cNvGrpSpPr/>
          <p:nvPr/>
        </p:nvGrpSpPr>
        <p:grpSpPr>
          <a:xfrm>
            <a:off x="1010403" y="3212976"/>
            <a:ext cx="6116596" cy="2313734"/>
            <a:chOff x="903676" y="3109424"/>
            <a:chExt cx="6116596" cy="2313734"/>
          </a:xfrm>
        </p:grpSpPr>
        <p:sp>
          <p:nvSpPr>
            <p:cNvPr id="19" name="TextBox 18"/>
            <p:cNvSpPr txBox="1"/>
            <p:nvPr/>
          </p:nvSpPr>
          <p:spPr>
            <a:xfrm>
              <a:off x="2496852" y="3703409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err="1" smtClean="0"/>
                <a:t>BeginInvoke</a:t>
              </a:r>
              <a:endParaRPr lang="ko-KR" altLang="en-US" sz="1400" dirty="0"/>
            </a:p>
          </p:txBody>
        </p:sp>
        <p:cxnSp>
          <p:nvCxnSpPr>
            <p:cNvPr id="20" name="직선 연결선 19"/>
            <p:cNvCxnSpPr/>
            <p:nvPr/>
          </p:nvCxnSpPr>
          <p:spPr>
            <a:xfrm flipH="1">
              <a:off x="2055804" y="4013330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903676" y="3828663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</a:t>
              </a:r>
              <a:r>
                <a:rPr lang="ko-KR" altLang="en-US" dirty="0" smtClean="0"/>
                <a:t>레드</a:t>
              </a:r>
              <a:endParaRPr lang="ko-KR" altLang="en-US" dirty="0"/>
            </a:p>
          </p:txBody>
        </p:sp>
        <p:cxnSp>
          <p:nvCxnSpPr>
            <p:cNvPr id="22" name="직선 연결선 21"/>
            <p:cNvCxnSpPr/>
            <p:nvPr/>
          </p:nvCxnSpPr>
          <p:spPr>
            <a:xfrm flipH="1">
              <a:off x="4932040" y="4011186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3" name="직선 연결선 22"/>
            <p:cNvCxnSpPr/>
            <p:nvPr/>
          </p:nvCxnSpPr>
          <p:spPr>
            <a:xfrm flipH="1">
              <a:off x="3531968" y="4001852"/>
              <a:ext cx="1454078" cy="9335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903676" y="4684494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스레드 풀</a:t>
              </a:r>
              <a:endParaRPr lang="ko-KR" altLang="en-US" dirty="0"/>
            </a:p>
          </p:txBody>
        </p:sp>
        <p:cxnSp>
          <p:nvCxnSpPr>
            <p:cNvPr id="29" name="직선 화살표 연결선 28"/>
            <p:cNvCxnSpPr/>
            <p:nvPr/>
          </p:nvCxnSpPr>
          <p:spPr>
            <a:xfrm>
              <a:off x="3531968" y="4017538"/>
              <a:ext cx="0" cy="85162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직선 연결선 29"/>
            <p:cNvCxnSpPr/>
            <p:nvPr/>
          </p:nvCxnSpPr>
          <p:spPr>
            <a:xfrm flipH="1">
              <a:off x="2047175" y="4859825"/>
              <a:ext cx="1454078" cy="9335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1" name="직선 연결선 30"/>
            <p:cNvCxnSpPr/>
            <p:nvPr/>
          </p:nvCxnSpPr>
          <p:spPr>
            <a:xfrm flipH="1">
              <a:off x="3520925" y="4869160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3" name="직선 화살표 연결선 32"/>
            <p:cNvCxnSpPr/>
            <p:nvPr/>
          </p:nvCxnSpPr>
          <p:spPr>
            <a:xfrm>
              <a:off x="4986046" y="4017538"/>
              <a:ext cx="0" cy="851622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오른쪽 중괄호 33"/>
            <p:cNvSpPr/>
            <p:nvPr/>
          </p:nvSpPr>
          <p:spPr>
            <a:xfrm rot="5400000" flipH="1">
              <a:off x="4071583" y="2904788"/>
              <a:ext cx="320839" cy="1400072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501253" y="3109424"/>
              <a:ext cx="18430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 smtClean="0"/>
                <a:t>WaitOne</a:t>
              </a:r>
              <a:r>
                <a:rPr lang="ko-KR" altLang="en-US" dirty="0" smtClean="0"/>
                <a:t> 대기</a:t>
              </a:r>
              <a:endParaRPr lang="ko-KR" altLang="en-US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686467" y="5053826"/>
              <a:ext cx="13390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 smtClean="0"/>
                <a:t>Cumsum</a:t>
              </a:r>
              <a:endParaRPr lang="ko-KR" altLang="en-US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932040" y="3729660"/>
              <a:ext cx="20882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dirty="0" smtClean="0"/>
                <a:t>다음 코드 실행</a:t>
              </a:r>
              <a:endParaRPr lang="ko-KR" alt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13063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9"/>
          <p:cNvGrpSpPr/>
          <p:nvPr/>
        </p:nvGrpSpPr>
        <p:grpSpPr>
          <a:xfrm>
            <a:off x="611560" y="404664"/>
            <a:ext cx="5544039" cy="1657696"/>
            <a:chOff x="1010403" y="3806961"/>
            <a:chExt cx="5544039" cy="1657696"/>
          </a:xfrm>
        </p:grpSpPr>
        <p:sp>
          <p:nvSpPr>
            <p:cNvPr id="19" name="TextBox 18"/>
            <p:cNvSpPr txBox="1"/>
            <p:nvPr/>
          </p:nvSpPr>
          <p:spPr>
            <a:xfrm>
              <a:off x="2603579" y="3806961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err="1" smtClean="0"/>
                <a:t>BeginInvoke</a:t>
              </a:r>
              <a:endParaRPr lang="ko-KR" altLang="en-US" sz="1400" dirty="0"/>
            </a:p>
          </p:txBody>
        </p:sp>
        <p:cxnSp>
          <p:nvCxnSpPr>
            <p:cNvPr id="20" name="직선 연결선 19"/>
            <p:cNvCxnSpPr/>
            <p:nvPr/>
          </p:nvCxnSpPr>
          <p:spPr>
            <a:xfrm flipH="1" flipV="1">
              <a:off x="2162531" y="4116882"/>
              <a:ext cx="4352400" cy="4208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1010403" y="3932215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</a:t>
              </a:r>
              <a:r>
                <a:rPr lang="ko-KR" altLang="en-US" dirty="0" smtClean="0"/>
                <a:t>레드</a:t>
              </a:r>
              <a:endParaRPr lang="ko-KR" altLang="en-US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010403" y="4788046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스레드 풀</a:t>
              </a:r>
              <a:endParaRPr lang="ko-KR" altLang="en-US" dirty="0"/>
            </a:p>
          </p:txBody>
        </p:sp>
        <p:cxnSp>
          <p:nvCxnSpPr>
            <p:cNvPr id="30" name="직선 연결선 29"/>
            <p:cNvCxnSpPr/>
            <p:nvPr/>
          </p:nvCxnSpPr>
          <p:spPr>
            <a:xfrm flipH="1">
              <a:off x="2153902" y="4963377"/>
              <a:ext cx="1454078" cy="9335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1" name="직선 연결선 30"/>
            <p:cNvCxnSpPr/>
            <p:nvPr/>
          </p:nvCxnSpPr>
          <p:spPr>
            <a:xfrm flipH="1">
              <a:off x="3627652" y="4972712"/>
              <a:ext cx="835050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36" name="TextBox 35"/>
            <p:cNvSpPr txBox="1"/>
            <p:nvPr/>
          </p:nvSpPr>
          <p:spPr>
            <a:xfrm>
              <a:off x="4551500" y="5095325"/>
              <a:ext cx="20029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 smtClean="0"/>
                <a:t>calcCompleted</a:t>
              </a:r>
              <a:endParaRPr lang="ko-KR" altLang="en-US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3793194" y="3813313"/>
              <a:ext cx="20882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dirty="0" smtClean="0"/>
                <a:t>다음 코드 실행</a:t>
              </a:r>
              <a:endParaRPr lang="ko-KR" altLang="en-US" sz="1400" dirty="0"/>
            </a:p>
          </p:txBody>
        </p:sp>
        <p:cxnSp>
          <p:nvCxnSpPr>
            <p:cNvPr id="32" name="직선 연결선 31"/>
            <p:cNvCxnSpPr/>
            <p:nvPr/>
          </p:nvCxnSpPr>
          <p:spPr>
            <a:xfrm flipH="1">
              <a:off x="5297752" y="4963377"/>
              <a:ext cx="1217179" cy="9335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 flipH="1">
              <a:off x="4462702" y="4972712"/>
              <a:ext cx="835050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39" name="TextBox 38"/>
            <p:cNvSpPr txBox="1"/>
            <p:nvPr/>
          </p:nvSpPr>
          <p:spPr>
            <a:xfrm>
              <a:off x="3461231" y="5092234"/>
              <a:ext cx="20029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 smtClean="0"/>
                <a:t>Cumsum</a:t>
              </a:r>
              <a:endParaRPr lang="ko-KR" altLang="en-US" dirty="0"/>
            </a:p>
          </p:txBody>
        </p:sp>
        <p:sp>
          <p:nvSpPr>
            <p:cNvPr id="40" name="오른쪽 중괄호 39"/>
            <p:cNvSpPr/>
            <p:nvPr/>
          </p:nvSpPr>
          <p:spPr>
            <a:xfrm rot="5400000">
              <a:off x="3975210" y="4629824"/>
              <a:ext cx="194311" cy="889428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오른쪽 중괄호 40"/>
            <p:cNvSpPr/>
            <p:nvPr/>
          </p:nvSpPr>
          <p:spPr>
            <a:xfrm rot="5400000">
              <a:off x="4828200" y="4690316"/>
              <a:ext cx="170948" cy="753846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8" name="직선 연결선 7"/>
            <p:cNvCxnSpPr/>
            <p:nvPr/>
          </p:nvCxnSpPr>
          <p:spPr>
            <a:xfrm>
              <a:off x="3627651" y="4114738"/>
              <a:ext cx="0" cy="848639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00267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/>
          <p:cNvGrpSpPr/>
          <p:nvPr/>
        </p:nvGrpSpPr>
        <p:grpSpPr>
          <a:xfrm>
            <a:off x="1485651" y="908720"/>
            <a:ext cx="6908294" cy="3774581"/>
            <a:chOff x="1485651" y="908720"/>
            <a:chExt cx="6908294" cy="3774581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2018" y="2534192"/>
              <a:ext cx="1168524" cy="1168524"/>
            </a:xfrm>
            <a:prstGeom prst="rect">
              <a:avLst/>
            </a:prstGeom>
          </p:spPr>
        </p:pic>
        <p:pic>
          <p:nvPicPr>
            <p:cNvPr id="4" name="그림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66486" y="1670096"/>
              <a:ext cx="1905000" cy="1905000"/>
            </a:xfrm>
            <a:prstGeom prst="rect">
              <a:avLst/>
            </a:prstGeom>
          </p:spPr>
        </p:pic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32334" y="1310056"/>
              <a:ext cx="1168524" cy="1168524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5882710" y="2164860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013-1200-3001</a:t>
              </a:r>
              <a:endParaRPr lang="ko-KR" altLang="en-US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912038" y="3446669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013-1200-3000</a:t>
              </a:r>
              <a:endParaRPr lang="ko-KR" altLang="en-US" dirty="0"/>
            </a:p>
          </p:txBody>
        </p:sp>
        <p:pic>
          <p:nvPicPr>
            <p:cNvPr id="24" name="Picture 55" descr="BlueUser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72703" y="3624680"/>
              <a:ext cx="949325" cy="990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Freeform 85"/>
            <p:cNvSpPr>
              <a:spLocks/>
            </p:cNvSpPr>
            <p:nvPr/>
          </p:nvSpPr>
          <p:spPr bwMode="auto">
            <a:xfrm>
              <a:off x="1485651" y="1289387"/>
              <a:ext cx="2852773" cy="850838"/>
            </a:xfrm>
            <a:custGeom>
              <a:avLst/>
              <a:gdLst/>
              <a:ahLst/>
              <a:cxnLst>
                <a:cxn ang="0">
                  <a:pos x="0" y="996"/>
                </a:cxn>
                <a:cxn ang="0">
                  <a:pos x="0" y="94"/>
                </a:cxn>
                <a:cxn ang="0">
                  <a:pos x="79" y="0"/>
                </a:cxn>
                <a:cxn ang="0">
                  <a:pos x="467" y="0"/>
                </a:cxn>
                <a:cxn ang="0">
                  <a:pos x="526" y="93"/>
                </a:cxn>
                <a:cxn ang="0">
                  <a:pos x="1248" y="94"/>
                </a:cxn>
                <a:cxn ang="0">
                  <a:pos x="1248" y="996"/>
                </a:cxn>
                <a:cxn ang="0">
                  <a:pos x="0" y="996"/>
                </a:cxn>
              </a:cxnLst>
              <a:rect l="0" t="0" r="r" b="b"/>
              <a:pathLst>
                <a:path w="1248" h="996">
                  <a:moveTo>
                    <a:pt x="0" y="996"/>
                  </a:moveTo>
                  <a:lnTo>
                    <a:pt x="0" y="94"/>
                  </a:lnTo>
                  <a:lnTo>
                    <a:pt x="79" y="0"/>
                  </a:lnTo>
                  <a:lnTo>
                    <a:pt x="467" y="0"/>
                  </a:lnTo>
                  <a:lnTo>
                    <a:pt x="526" y="93"/>
                  </a:lnTo>
                  <a:lnTo>
                    <a:pt x="1248" y="94"/>
                  </a:lnTo>
                  <a:lnTo>
                    <a:pt x="1248" y="996"/>
                  </a:lnTo>
                  <a:lnTo>
                    <a:pt x="0" y="996"/>
                  </a:lnTo>
                  <a:close/>
                </a:path>
              </a:pathLst>
            </a:custGeom>
            <a:gradFill rotWithShape="0">
              <a:gsLst>
                <a:gs pos="0">
                  <a:srgbClr val="FFFFCC"/>
                </a:gs>
                <a:gs pos="100000">
                  <a:srgbClr val="FFE473"/>
                </a:gs>
              </a:gsLst>
              <a:lin ang="2700000" scaled="1"/>
            </a:gradFill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rgbClr val="C0C0C0"/>
              </a:outerShdw>
            </a:effectLst>
          </p:spPr>
          <p:txBody>
            <a:bodyPr/>
            <a:lstStyle/>
            <a:p>
              <a:pPr>
                <a:defRPr/>
              </a:pPr>
              <a:r>
                <a:rPr lang="ko-KR" altLang="en-US" dirty="0" smtClean="0">
                  <a:latin typeface="굴림" charset="-127"/>
                  <a:ea typeface="굴림" charset="-127"/>
                </a:rPr>
                <a:t>홍길동</a:t>
              </a:r>
              <a:r>
                <a:rPr lang="en-US" altLang="ko-KR" dirty="0" smtClean="0">
                  <a:latin typeface="굴림" charset="-127"/>
                  <a:ea typeface="굴림" charset="-127"/>
                </a:rPr>
                <a:t>: 013-1200-3000</a:t>
              </a:r>
            </a:p>
            <a:p>
              <a:pPr>
                <a:defRPr/>
              </a:pPr>
              <a:r>
                <a:rPr lang="ko-KR" altLang="en-US" dirty="0" smtClean="0">
                  <a:latin typeface="굴림" charset="-127"/>
                  <a:ea typeface="굴림" charset="-127"/>
                </a:rPr>
                <a:t>홍길순</a:t>
              </a:r>
              <a:r>
                <a:rPr lang="en-US" altLang="ko-KR" dirty="0" smtClean="0">
                  <a:latin typeface="굴림" charset="-127"/>
                  <a:ea typeface="굴림" charset="-127"/>
                </a:rPr>
                <a:t>: 013-1200-3001</a:t>
              </a:r>
              <a:endParaRPr lang="ko-KR" altLang="en-US" dirty="0">
                <a:latin typeface="굴림" charset="-127"/>
                <a:ea typeface="굴림" charset="-127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763688" y="908720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전화번호부</a:t>
              </a:r>
              <a:endParaRPr lang="ko-KR" altLang="en-US" dirty="0"/>
            </a:p>
          </p:txBody>
        </p:sp>
        <p:cxnSp>
          <p:nvCxnSpPr>
            <p:cNvPr id="7" name="직선 화살표 연결선 6"/>
            <p:cNvCxnSpPr/>
            <p:nvPr/>
          </p:nvCxnSpPr>
          <p:spPr>
            <a:xfrm flipV="1">
              <a:off x="2112304" y="2174556"/>
              <a:ext cx="11424" cy="1400540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직선 화살표 연결선 32"/>
            <p:cNvCxnSpPr/>
            <p:nvPr/>
          </p:nvCxnSpPr>
          <p:spPr>
            <a:xfrm flipV="1">
              <a:off x="2555776" y="2224140"/>
              <a:ext cx="11424" cy="1400540"/>
            </a:xfrm>
            <a:prstGeom prst="straightConnector1">
              <a:avLst/>
            </a:prstGeom>
            <a:ln w="76200"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십각형 13"/>
            <p:cNvSpPr/>
            <p:nvPr/>
          </p:nvSpPr>
          <p:spPr>
            <a:xfrm>
              <a:off x="1942705" y="2708920"/>
              <a:ext cx="325039" cy="337526"/>
            </a:xfrm>
            <a:prstGeom prst="decagon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1</a:t>
              </a:r>
              <a:endParaRPr lang="ko-KR" altLang="en-US" dirty="0"/>
            </a:p>
          </p:txBody>
        </p:sp>
        <p:sp>
          <p:nvSpPr>
            <p:cNvPr id="34" name="십각형 33"/>
            <p:cNvSpPr/>
            <p:nvPr/>
          </p:nvSpPr>
          <p:spPr>
            <a:xfrm>
              <a:off x="2411760" y="2708920"/>
              <a:ext cx="325039" cy="337526"/>
            </a:xfrm>
            <a:prstGeom prst="decagon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2</a:t>
              </a:r>
              <a:endParaRPr lang="ko-KR" altLang="en-US" dirty="0"/>
            </a:p>
          </p:txBody>
        </p:sp>
        <p:sp>
          <p:nvSpPr>
            <p:cNvPr id="35" name="십각형 34"/>
            <p:cNvSpPr/>
            <p:nvPr/>
          </p:nvSpPr>
          <p:spPr>
            <a:xfrm>
              <a:off x="4607001" y="2132856"/>
              <a:ext cx="325039" cy="337526"/>
            </a:xfrm>
            <a:prstGeom prst="decagon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3</a:t>
              </a:r>
              <a:endParaRPr lang="ko-KR" altLang="en-US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6233705" y="1068344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홍길순</a:t>
              </a:r>
              <a:endParaRPr lang="ko-KR" altLang="en-US" dirty="0"/>
            </a:p>
          </p:txBody>
        </p:sp>
        <p:pic>
          <p:nvPicPr>
            <p:cNvPr id="43" name="Picture 45" descr="YellowUser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97888" y="1127171"/>
              <a:ext cx="1031875" cy="1085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" name="TextBox 43"/>
            <p:cNvSpPr txBox="1"/>
            <p:nvPr/>
          </p:nvSpPr>
          <p:spPr>
            <a:xfrm>
              <a:off x="2811146" y="4313969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홍길동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435999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361661" y="980728"/>
            <a:ext cx="7666723" cy="4360286"/>
            <a:chOff x="361661" y="980728"/>
            <a:chExt cx="7666723" cy="4360286"/>
          </a:xfrm>
        </p:grpSpPr>
        <p:pic>
          <p:nvPicPr>
            <p:cNvPr id="4" name="그림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48291" y="3003735"/>
              <a:ext cx="1905000" cy="1905000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5286644" y="3596188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202.131.30.11</a:t>
              </a:r>
              <a:endParaRPr lang="ko-KR" altLang="en-US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460625" y="4971682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10.10.10.200</a:t>
              </a:r>
              <a:endParaRPr lang="ko-KR" altLang="en-US" dirty="0"/>
            </a:p>
          </p:txBody>
        </p:sp>
        <p:sp>
          <p:nvSpPr>
            <p:cNvPr id="25" name="Freeform 85"/>
            <p:cNvSpPr>
              <a:spLocks/>
            </p:cNvSpPr>
            <p:nvPr/>
          </p:nvSpPr>
          <p:spPr bwMode="auto">
            <a:xfrm>
              <a:off x="2197323" y="1358688"/>
              <a:ext cx="2662710" cy="850838"/>
            </a:xfrm>
            <a:custGeom>
              <a:avLst/>
              <a:gdLst/>
              <a:ahLst/>
              <a:cxnLst>
                <a:cxn ang="0">
                  <a:pos x="0" y="996"/>
                </a:cxn>
                <a:cxn ang="0">
                  <a:pos x="0" y="94"/>
                </a:cxn>
                <a:cxn ang="0">
                  <a:pos x="79" y="0"/>
                </a:cxn>
                <a:cxn ang="0">
                  <a:pos x="467" y="0"/>
                </a:cxn>
                <a:cxn ang="0">
                  <a:pos x="526" y="93"/>
                </a:cxn>
                <a:cxn ang="0">
                  <a:pos x="1248" y="94"/>
                </a:cxn>
                <a:cxn ang="0">
                  <a:pos x="1248" y="996"/>
                </a:cxn>
                <a:cxn ang="0">
                  <a:pos x="0" y="996"/>
                </a:cxn>
              </a:cxnLst>
              <a:rect l="0" t="0" r="r" b="b"/>
              <a:pathLst>
                <a:path w="1248" h="996">
                  <a:moveTo>
                    <a:pt x="0" y="996"/>
                  </a:moveTo>
                  <a:lnTo>
                    <a:pt x="0" y="94"/>
                  </a:lnTo>
                  <a:lnTo>
                    <a:pt x="79" y="0"/>
                  </a:lnTo>
                  <a:lnTo>
                    <a:pt x="467" y="0"/>
                  </a:lnTo>
                  <a:lnTo>
                    <a:pt x="526" y="93"/>
                  </a:lnTo>
                  <a:lnTo>
                    <a:pt x="1248" y="94"/>
                  </a:lnTo>
                  <a:lnTo>
                    <a:pt x="1248" y="996"/>
                  </a:lnTo>
                  <a:lnTo>
                    <a:pt x="0" y="996"/>
                  </a:lnTo>
                  <a:close/>
                </a:path>
              </a:pathLst>
            </a:custGeom>
            <a:gradFill rotWithShape="0">
              <a:gsLst>
                <a:gs pos="0">
                  <a:srgbClr val="FFFFCC"/>
                </a:gs>
                <a:gs pos="100000">
                  <a:srgbClr val="FFE473"/>
                </a:gs>
              </a:gsLst>
              <a:lin ang="2700000" scaled="1"/>
            </a:gradFill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rgbClr val="C0C0C0"/>
              </a:outerShdw>
            </a:effectLst>
          </p:spPr>
          <p:txBody>
            <a:bodyPr/>
            <a:lstStyle/>
            <a:p>
              <a:pPr>
                <a:defRPr/>
              </a:pPr>
              <a:r>
                <a:rPr lang="en-US" altLang="ko-KR" sz="1200" dirty="0" smtClean="0">
                  <a:latin typeface="굴림" charset="-127"/>
                  <a:ea typeface="굴림" charset="-127"/>
                </a:rPr>
                <a:t/>
              </a:r>
              <a:br>
                <a:rPr lang="en-US" altLang="ko-KR" sz="1200" dirty="0" smtClean="0">
                  <a:latin typeface="굴림" charset="-127"/>
                  <a:ea typeface="굴림" charset="-127"/>
                </a:rPr>
              </a:br>
              <a:r>
                <a:rPr lang="en-US" altLang="ko-KR" sz="1200" dirty="0" smtClean="0">
                  <a:latin typeface="굴림" charset="-127"/>
                  <a:ea typeface="굴림" charset="-127"/>
                </a:rPr>
                <a:t>www.sysnet.pe.kr: 168.63.135.152</a:t>
              </a:r>
            </a:p>
            <a:p>
              <a:pPr>
                <a:defRPr/>
              </a:pPr>
              <a:r>
                <a:rPr lang="en-US" altLang="ko-KR" sz="1200" dirty="0" smtClean="0">
                  <a:latin typeface="굴림" charset="-127"/>
                  <a:ea typeface="굴림" charset="-127"/>
                </a:rPr>
                <a:t>www.naver.com: 202.131.30.11</a:t>
              </a:r>
              <a:endParaRPr lang="ko-KR" altLang="en-US" sz="1200" dirty="0">
                <a:latin typeface="굴림" charset="-127"/>
                <a:ea typeface="굴림" charset="-127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699792" y="980728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전화번호부</a:t>
              </a:r>
              <a:endParaRPr lang="ko-KR" altLang="en-US" dirty="0"/>
            </a:p>
          </p:txBody>
        </p:sp>
        <p:cxnSp>
          <p:nvCxnSpPr>
            <p:cNvPr id="7" name="직선 화살표 연결선 6"/>
            <p:cNvCxnSpPr/>
            <p:nvPr/>
          </p:nvCxnSpPr>
          <p:spPr>
            <a:xfrm flipV="1">
              <a:off x="1712157" y="2397752"/>
              <a:ext cx="11424" cy="1400540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직선 화살표 연결선 32"/>
            <p:cNvCxnSpPr/>
            <p:nvPr/>
          </p:nvCxnSpPr>
          <p:spPr>
            <a:xfrm flipV="1">
              <a:off x="2155629" y="2447336"/>
              <a:ext cx="11424" cy="1400540"/>
            </a:xfrm>
            <a:prstGeom prst="straightConnector1">
              <a:avLst/>
            </a:prstGeom>
            <a:ln w="76200"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십각형 13"/>
            <p:cNvSpPr/>
            <p:nvPr/>
          </p:nvSpPr>
          <p:spPr>
            <a:xfrm>
              <a:off x="1542558" y="2932116"/>
              <a:ext cx="325039" cy="337526"/>
            </a:xfrm>
            <a:prstGeom prst="decagon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1</a:t>
              </a:r>
              <a:endParaRPr lang="ko-KR" altLang="en-US" dirty="0"/>
            </a:p>
          </p:txBody>
        </p:sp>
        <p:sp>
          <p:nvSpPr>
            <p:cNvPr id="34" name="십각형 33"/>
            <p:cNvSpPr/>
            <p:nvPr/>
          </p:nvSpPr>
          <p:spPr>
            <a:xfrm>
              <a:off x="2011613" y="2932116"/>
              <a:ext cx="325039" cy="337526"/>
            </a:xfrm>
            <a:prstGeom prst="decagon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2</a:t>
              </a:r>
              <a:endParaRPr lang="ko-KR" altLang="en-US" dirty="0"/>
            </a:p>
          </p:txBody>
        </p:sp>
        <p:sp>
          <p:nvSpPr>
            <p:cNvPr id="35" name="십각형 34"/>
            <p:cNvSpPr/>
            <p:nvPr/>
          </p:nvSpPr>
          <p:spPr>
            <a:xfrm>
              <a:off x="4069579" y="3443328"/>
              <a:ext cx="325039" cy="337526"/>
            </a:xfrm>
            <a:prstGeom prst="decagon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3</a:t>
              </a:r>
              <a:endParaRPr lang="ko-KR" altLang="en-US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868144" y="1885368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err="1" smtClean="0"/>
                <a:t>네이버</a:t>
              </a:r>
              <a:r>
                <a:rPr lang="ko-KR" altLang="en-US" dirty="0" smtClean="0"/>
                <a:t> 서버</a:t>
              </a:r>
              <a:endParaRPr lang="ko-KR" altLang="en-US" dirty="0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61661" y="4129150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사용자 </a:t>
              </a:r>
              <a:r>
                <a:rPr lang="en-US" altLang="ko-KR" dirty="0" smtClean="0"/>
                <a:t>PC</a:t>
              </a:r>
              <a:endParaRPr lang="ko-KR" altLang="en-US" dirty="0"/>
            </a:p>
          </p:txBody>
        </p:sp>
        <p:pic>
          <p:nvPicPr>
            <p:cNvPr id="19" name="Picture 55" descr="BizTalk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0549" y="1193585"/>
              <a:ext cx="1062038" cy="1306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Picture 95" descr="BS01739_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28274" y="2902191"/>
              <a:ext cx="1349380" cy="4747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" name="Picture 95" descr="BS01739_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1613" y="4233846"/>
              <a:ext cx="1349380" cy="4747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" name="Picture 6" descr="PC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60135" y="3875177"/>
              <a:ext cx="1447800" cy="1323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TextBox 29"/>
            <p:cNvSpPr txBox="1"/>
            <p:nvPr/>
          </p:nvSpPr>
          <p:spPr>
            <a:xfrm>
              <a:off x="2467568" y="4682320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네트워크 어댑터</a:t>
              </a:r>
              <a:endParaRPr lang="ko-KR" altLang="en-US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238074" y="3316803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네트워크 어댑터</a:t>
              </a:r>
              <a:endParaRPr lang="ko-KR" altLang="en-US" dirty="0"/>
            </a:p>
          </p:txBody>
        </p:sp>
        <p:pic>
          <p:nvPicPr>
            <p:cNvPr id="20" name="Picture 96" descr="cms"/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78989" y="2094141"/>
              <a:ext cx="1046162" cy="132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" name="TextBox 31"/>
            <p:cNvSpPr txBox="1"/>
            <p:nvPr/>
          </p:nvSpPr>
          <p:spPr>
            <a:xfrm>
              <a:off x="425611" y="1121674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DNS </a:t>
              </a:r>
              <a:r>
                <a:rPr lang="ko-KR" altLang="en-US" dirty="0" smtClean="0"/>
                <a:t>서버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187495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/>
          <p:cNvGrpSpPr/>
          <p:nvPr/>
        </p:nvGrpSpPr>
        <p:grpSpPr>
          <a:xfrm>
            <a:off x="323528" y="692696"/>
            <a:ext cx="7790369" cy="3486183"/>
            <a:chOff x="41943" y="924507"/>
            <a:chExt cx="7790369" cy="3486183"/>
          </a:xfrm>
        </p:grpSpPr>
        <p:pic>
          <p:nvPicPr>
            <p:cNvPr id="46" name="Picture 96" descr="cms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88224" y="2010990"/>
              <a:ext cx="1046162" cy="132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7" name="Cloud"/>
            <p:cNvSpPr>
              <a:spLocks noChangeAspect="1" noEditPoints="1" noChangeArrowheads="1"/>
            </p:cNvSpPr>
            <p:nvPr/>
          </p:nvSpPr>
          <p:spPr bwMode="auto">
            <a:xfrm>
              <a:off x="4382717" y="2384883"/>
              <a:ext cx="1181343" cy="792088"/>
            </a:xfrm>
            <a:custGeom>
              <a:avLst/>
              <a:gdLst>
                <a:gd name="T0" fmla="*/ 5141 w 21600"/>
                <a:gd name="T1" fmla="*/ 555625 h 21600"/>
                <a:gd name="T2" fmla="*/ 828675 w 21600"/>
                <a:gd name="T3" fmla="*/ 1110067 h 21600"/>
                <a:gd name="T4" fmla="*/ 1655969 w 21600"/>
                <a:gd name="T5" fmla="*/ 555625 h 21600"/>
                <a:gd name="T6" fmla="*/ 828675 w 21600"/>
                <a:gd name="T7" fmla="*/ 6353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977 w 21600"/>
                <a:gd name="T13" fmla="*/ 3262 h 21600"/>
                <a:gd name="T14" fmla="*/ 17087 w 21600"/>
                <a:gd name="T15" fmla="*/ 1733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-1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0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299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6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6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-1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-1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49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1" y="6774"/>
                    <a:pt x="1922" y="6981"/>
                    <a:pt x="1942" y="7186"/>
                  </a:cubicBez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09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 dirty="0"/>
            </a:p>
          </p:txBody>
        </p:sp>
        <p:pic>
          <p:nvPicPr>
            <p:cNvPr id="48" name="Picture 6" descr="PC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3568" y="1376811"/>
              <a:ext cx="1023653" cy="936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9" name="Picture 6" descr="PC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632" y="2400449"/>
              <a:ext cx="1023653" cy="936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0" name="Picture 6" descr="PC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4431" y="3424087"/>
              <a:ext cx="1023653" cy="936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aphicFrame>
          <p:nvGraphicFramePr>
            <p:cNvPr id="51" name="Object 38"/>
            <p:cNvGraphicFramePr>
              <a:graphicFrameLocks noChangeAspect="1"/>
            </p:cNvGraphicFramePr>
            <p:nvPr/>
          </p:nvGraphicFramePr>
          <p:xfrm>
            <a:off x="2297699" y="2548405"/>
            <a:ext cx="1264042" cy="46504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253" name="Visio" r:id="rId5" imgW="580644" imgH="214884" progId="Visio.Drawing.6">
                    <p:embed/>
                  </p:oleObj>
                </mc:Choice>
                <mc:Fallback>
                  <p:oleObj name="Visio" r:id="rId5" imgW="580644" imgH="214884" progId="Visio.Drawing.6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97699" y="2548405"/>
                          <a:ext cx="1264042" cy="46504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54" name="직선 연결선 53"/>
            <p:cNvCxnSpPr/>
            <p:nvPr/>
          </p:nvCxnSpPr>
          <p:spPr>
            <a:xfrm>
              <a:off x="3561741" y="2751471"/>
              <a:ext cx="752182" cy="0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5" name="직선 연결선 54"/>
            <p:cNvCxnSpPr>
              <a:endCxn id="51" idx="1"/>
            </p:cNvCxnSpPr>
            <p:nvPr/>
          </p:nvCxnSpPr>
          <p:spPr>
            <a:xfrm>
              <a:off x="1707221" y="1916832"/>
              <a:ext cx="590478" cy="864094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7" name="직선 연결선 56"/>
            <p:cNvCxnSpPr>
              <a:stCxn id="49" idx="3"/>
              <a:endCxn id="51" idx="1"/>
            </p:cNvCxnSpPr>
            <p:nvPr/>
          </p:nvCxnSpPr>
          <p:spPr>
            <a:xfrm flipV="1">
              <a:off x="1748285" y="2780926"/>
              <a:ext cx="549414" cy="87575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0" name="직선 연결선 59"/>
            <p:cNvCxnSpPr>
              <a:stCxn id="50" idx="3"/>
              <a:endCxn id="51" idx="1"/>
            </p:cNvCxnSpPr>
            <p:nvPr/>
          </p:nvCxnSpPr>
          <p:spPr>
            <a:xfrm flipV="1">
              <a:off x="1728084" y="2780926"/>
              <a:ext cx="569615" cy="1111213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1482931" y="1470241"/>
              <a:ext cx="172091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 smtClean="0"/>
                <a:t>192.168.0.2 (</a:t>
              </a:r>
              <a:r>
                <a:rPr lang="ko-KR" altLang="en-US" sz="1100" dirty="0" smtClean="0"/>
                <a:t>개인 </a:t>
              </a:r>
              <a:r>
                <a:rPr lang="en-US" altLang="ko-KR" sz="1100" dirty="0" smtClean="0"/>
                <a:t>IP)</a:t>
              </a:r>
              <a:endParaRPr lang="ko-KR" altLang="en-US" sz="1100" dirty="0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41943" y="2640552"/>
              <a:ext cx="108012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 smtClean="0"/>
                <a:t>192.168.0.3</a:t>
              </a:r>
              <a:br>
                <a:rPr lang="en-US" altLang="ko-KR" sz="1100" dirty="0" smtClean="0"/>
              </a:br>
              <a:r>
                <a:rPr lang="en-US" altLang="ko-KR" sz="1100" dirty="0"/>
                <a:t> (</a:t>
              </a:r>
              <a:r>
                <a:rPr lang="ko-KR" altLang="en-US" sz="1100" dirty="0"/>
                <a:t>개인 </a:t>
              </a:r>
              <a:r>
                <a:rPr lang="en-US" altLang="ko-KR" sz="1100" dirty="0"/>
                <a:t>IP)</a:t>
              </a:r>
              <a:endParaRPr lang="ko-KR" altLang="en-US" sz="1100" dirty="0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1487957" y="4149080"/>
              <a:ext cx="142785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 smtClean="0"/>
                <a:t>192.168.0.4 </a:t>
              </a:r>
              <a:r>
                <a:rPr lang="en-US" altLang="ko-KR" sz="1100" dirty="0"/>
                <a:t>(</a:t>
              </a:r>
              <a:r>
                <a:rPr lang="ko-KR" altLang="en-US" sz="1100" dirty="0"/>
                <a:t>개인 </a:t>
              </a:r>
              <a:r>
                <a:rPr lang="en-US" altLang="ko-KR" sz="1100" dirty="0"/>
                <a:t>IP)</a:t>
              </a:r>
              <a:endParaRPr lang="ko-KR" altLang="en-US" sz="1100" dirty="0"/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2535804" y="2348879"/>
              <a:ext cx="152999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 smtClean="0"/>
                <a:t>220.10.82.90 (</a:t>
              </a:r>
              <a:r>
                <a:rPr lang="ko-KR" altLang="en-US" sz="1100" dirty="0" smtClean="0"/>
                <a:t>공용 </a:t>
              </a:r>
              <a:r>
                <a:rPr lang="en-US" altLang="ko-KR" sz="1100" dirty="0" smtClean="0"/>
                <a:t>IP)</a:t>
              </a:r>
              <a:endParaRPr lang="ko-KR" altLang="en-US" sz="1100" dirty="0"/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5868144" y="2010990"/>
              <a:ext cx="108012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 smtClean="0"/>
                <a:t>202.131.30.11</a:t>
              </a:r>
              <a:br>
                <a:rPr lang="en-US" altLang="ko-KR" sz="1100" dirty="0" smtClean="0"/>
              </a:br>
              <a:r>
                <a:rPr lang="en-US" altLang="ko-KR" sz="1100" dirty="0"/>
                <a:t> (</a:t>
              </a:r>
              <a:r>
                <a:rPr lang="ko-KR" altLang="en-US" sz="1100" dirty="0"/>
                <a:t>공용 </a:t>
              </a:r>
              <a:r>
                <a:rPr lang="en-US" altLang="ko-KR" sz="1100" dirty="0"/>
                <a:t>IP)</a:t>
              </a:r>
              <a:endParaRPr lang="ko-KR" altLang="en-US" sz="1100" dirty="0"/>
            </a:p>
          </p:txBody>
        </p:sp>
        <p:cxnSp>
          <p:nvCxnSpPr>
            <p:cNvPr id="70" name="직선 연결선 69"/>
            <p:cNvCxnSpPr/>
            <p:nvPr/>
          </p:nvCxnSpPr>
          <p:spPr>
            <a:xfrm>
              <a:off x="5564060" y="2731185"/>
              <a:ext cx="1080120" cy="0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6084168" y="3269904"/>
              <a:ext cx="17481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err="1" smtClean="0"/>
                <a:t>네이버</a:t>
              </a:r>
              <a:r>
                <a:rPr lang="ko-KR" altLang="en-US" dirty="0" smtClean="0"/>
                <a:t> 웹 서버</a:t>
              </a:r>
              <a:endParaRPr lang="ko-KR" altLang="en-US" dirty="0"/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2468365" y="2967200"/>
              <a:ext cx="9219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err="1" smtClean="0"/>
                <a:t>라우터</a:t>
              </a:r>
              <a:endParaRPr lang="ko-KR" altLang="en-US" dirty="0"/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683568" y="924507"/>
              <a:ext cx="12664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사내 </a:t>
              </a:r>
              <a:r>
                <a:rPr lang="en-US" altLang="ko-KR" dirty="0" smtClean="0"/>
                <a:t>PC</a:t>
              </a:r>
              <a:endParaRPr lang="ko-KR" alt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480726" y="2549701"/>
              <a:ext cx="11521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Internet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574714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611559" y="1145000"/>
            <a:ext cx="7502338" cy="3084219"/>
            <a:chOff x="611559" y="1145000"/>
            <a:chExt cx="7502338" cy="3084219"/>
          </a:xfrm>
        </p:grpSpPr>
        <p:pic>
          <p:nvPicPr>
            <p:cNvPr id="46" name="Picture 96" descr="cms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69809" y="1779179"/>
              <a:ext cx="1046162" cy="132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7" name="Cloud"/>
            <p:cNvSpPr>
              <a:spLocks noChangeAspect="1" noEditPoints="1" noChangeArrowheads="1"/>
            </p:cNvSpPr>
            <p:nvPr/>
          </p:nvSpPr>
          <p:spPr bwMode="auto">
            <a:xfrm>
              <a:off x="4664302" y="2153072"/>
              <a:ext cx="1181343" cy="792088"/>
            </a:xfrm>
            <a:custGeom>
              <a:avLst/>
              <a:gdLst>
                <a:gd name="T0" fmla="*/ 5141 w 21600"/>
                <a:gd name="T1" fmla="*/ 555625 h 21600"/>
                <a:gd name="T2" fmla="*/ 828675 w 21600"/>
                <a:gd name="T3" fmla="*/ 1110067 h 21600"/>
                <a:gd name="T4" fmla="*/ 1655969 w 21600"/>
                <a:gd name="T5" fmla="*/ 555625 h 21600"/>
                <a:gd name="T6" fmla="*/ 828675 w 21600"/>
                <a:gd name="T7" fmla="*/ 6353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977 w 21600"/>
                <a:gd name="T13" fmla="*/ 3262 h 21600"/>
                <a:gd name="T14" fmla="*/ 17087 w 21600"/>
                <a:gd name="T15" fmla="*/ 1733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-1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0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299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6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6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-1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-1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49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1" y="6774"/>
                    <a:pt x="1922" y="6981"/>
                    <a:pt x="1942" y="7186"/>
                  </a:cubicBez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09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 dirty="0"/>
            </a:p>
          </p:txBody>
        </p:sp>
        <p:pic>
          <p:nvPicPr>
            <p:cNvPr id="48" name="Picture 6" descr="PC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5153" y="1145000"/>
              <a:ext cx="1023653" cy="936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54" name="직선 연결선 53"/>
            <p:cNvCxnSpPr/>
            <p:nvPr/>
          </p:nvCxnSpPr>
          <p:spPr>
            <a:xfrm>
              <a:off x="3843326" y="2519660"/>
              <a:ext cx="752182" cy="0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5" name="직선 연결선 54"/>
            <p:cNvCxnSpPr/>
            <p:nvPr/>
          </p:nvCxnSpPr>
          <p:spPr>
            <a:xfrm>
              <a:off x="1988806" y="1685021"/>
              <a:ext cx="590478" cy="864094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7" name="직선 연결선 56"/>
            <p:cNvCxnSpPr/>
            <p:nvPr/>
          </p:nvCxnSpPr>
          <p:spPr>
            <a:xfrm flipV="1">
              <a:off x="2029870" y="2549115"/>
              <a:ext cx="549414" cy="87575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0" name="직선 연결선 59"/>
            <p:cNvCxnSpPr/>
            <p:nvPr/>
          </p:nvCxnSpPr>
          <p:spPr>
            <a:xfrm flipV="1">
              <a:off x="2009669" y="2549115"/>
              <a:ext cx="569615" cy="1111213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1764516" y="1238430"/>
              <a:ext cx="172091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 smtClean="0"/>
                <a:t>192.168.1.2 (</a:t>
              </a:r>
              <a:r>
                <a:rPr lang="ko-KR" altLang="en-US" sz="1100" dirty="0" smtClean="0"/>
                <a:t>개인 </a:t>
              </a:r>
              <a:r>
                <a:rPr lang="en-US" altLang="ko-KR" sz="1100" dirty="0" smtClean="0"/>
                <a:t>IP)</a:t>
              </a:r>
              <a:endParaRPr lang="ko-KR" altLang="en-US" sz="1100" dirty="0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611559" y="2408741"/>
              <a:ext cx="108012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 smtClean="0"/>
                <a:t>192.168.1.3</a:t>
              </a:r>
              <a:br>
                <a:rPr lang="en-US" altLang="ko-KR" sz="1100" dirty="0" smtClean="0"/>
              </a:br>
              <a:r>
                <a:rPr lang="en-US" altLang="ko-KR" sz="1100" dirty="0"/>
                <a:t> (</a:t>
              </a:r>
              <a:r>
                <a:rPr lang="ko-KR" altLang="en-US" sz="1100" dirty="0"/>
                <a:t>개인 </a:t>
              </a:r>
              <a:r>
                <a:rPr lang="en-US" altLang="ko-KR" sz="1100" dirty="0"/>
                <a:t>IP)</a:t>
              </a:r>
              <a:endParaRPr lang="ko-KR" altLang="en-US" sz="1100" dirty="0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1865354" y="3836469"/>
              <a:ext cx="142785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 smtClean="0"/>
                <a:t>192.168.1.4 </a:t>
              </a:r>
              <a:r>
                <a:rPr lang="en-US" altLang="ko-KR" sz="1100" dirty="0"/>
                <a:t>(</a:t>
              </a:r>
              <a:r>
                <a:rPr lang="ko-KR" altLang="en-US" sz="1100" dirty="0"/>
                <a:t>개인 </a:t>
              </a:r>
              <a:r>
                <a:rPr lang="en-US" altLang="ko-KR" sz="1100" dirty="0"/>
                <a:t>IP)</a:t>
              </a:r>
              <a:endParaRPr lang="ko-KR" altLang="en-US" sz="1100" dirty="0"/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2817389" y="2117068"/>
              <a:ext cx="152999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 smtClean="0"/>
                <a:t>223.5.2.90 (</a:t>
              </a:r>
              <a:r>
                <a:rPr lang="ko-KR" altLang="en-US" sz="1100" dirty="0" smtClean="0"/>
                <a:t>공용 </a:t>
              </a:r>
              <a:r>
                <a:rPr lang="en-US" altLang="ko-KR" sz="1100" dirty="0" smtClean="0"/>
                <a:t>IP)</a:t>
              </a:r>
              <a:endParaRPr lang="ko-KR" altLang="en-US" sz="1100" dirty="0"/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6149729" y="1779179"/>
              <a:ext cx="108012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 smtClean="0"/>
                <a:t>202.131.30.11</a:t>
              </a:r>
              <a:br>
                <a:rPr lang="en-US" altLang="ko-KR" sz="1100" dirty="0" smtClean="0"/>
              </a:br>
              <a:r>
                <a:rPr lang="en-US" altLang="ko-KR" sz="1100" dirty="0"/>
                <a:t> (</a:t>
              </a:r>
              <a:r>
                <a:rPr lang="ko-KR" altLang="en-US" sz="1100" dirty="0"/>
                <a:t>공용 </a:t>
              </a:r>
              <a:r>
                <a:rPr lang="en-US" altLang="ko-KR" sz="1100" dirty="0"/>
                <a:t>IP)</a:t>
              </a:r>
              <a:endParaRPr lang="ko-KR" altLang="en-US" sz="1100" dirty="0"/>
            </a:p>
          </p:txBody>
        </p:sp>
        <p:cxnSp>
          <p:nvCxnSpPr>
            <p:cNvPr id="70" name="직선 연결선 69"/>
            <p:cNvCxnSpPr/>
            <p:nvPr/>
          </p:nvCxnSpPr>
          <p:spPr>
            <a:xfrm>
              <a:off x="5845645" y="2499374"/>
              <a:ext cx="1080120" cy="0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6365753" y="3038093"/>
              <a:ext cx="17481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err="1" smtClean="0"/>
                <a:t>네이버</a:t>
              </a:r>
              <a:r>
                <a:rPr lang="ko-KR" altLang="en-US" dirty="0" smtClean="0"/>
                <a:t> 웹 서버</a:t>
              </a:r>
              <a:endParaRPr lang="ko-KR" altLang="en-US" dirty="0"/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2451902" y="2781027"/>
              <a:ext cx="184159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 smtClean="0"/>
                <a:t>(</a:t>
              </a:r>
              <a:r>
                <a:rPr lang="ko-KR" altLang="en-US" sz="1200" dirty="0" smtClean="0"/>
                <a:t>유무선</a:t>
              </a:r>
              <a:r>
                <a:rPr lang="en-US" altLang="ko-KR" sz="1200" dirty="0" smtClean="0"/>
                <a:t>) </a:t>
              </a:r>
              <a:r>
                <a:rPr lang="ko-KR" altLang="en-US" sz="1200" dirty="0" smtClean="0"/>
                <a:t>액세스 포인트</a:t>
              </a:r>
              <a:endParaRPr lang="ko-KR" altLang="en-US" sz="1200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762311" y="2317890"/>
              <a:ext cx="11521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Internet</a:t>
              </a:r>
              <a:endParaRPr lang="ko-KR" altLang="en-US" dirty="0"/>
            </a:p>
          </p:txBody>
        </p:sp>
        <p:pic>
          <p:nvPicPr>
            <p:cNvPr id="23" name="Picture 11" descr="pocket_pc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76665" y="2196486"/>
              <a:ext cx="712148" cy="8533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" name="Picture 48" descr="Tablet_pc"/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6802" y="3411688"/>
              <a:ext cx="747800" cy="817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aphicFrame>
          <p:nvGraphicFramePr>
            <p:cNvPr id="25" name="Object 3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67325630"/>
                </p:ext>
              </p:extLst>
            </p:nvPr>
          </p:nvGraphicFramePr>
          <p:xfrm>
            <a:off x="2655148" y="2378678"/>
            <a:ext cx="1080580" cy="40810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276" name="Visio" r:id="rId7" imgW="580644" imgH="219761" progId="Visio.Drawing.6">
                    <p:embed/>
                  </p:oleObj>
                </mc:Choice>
                <mc:Fallback>
                  <p:oleObj name="Visio" r:id="rId7" imgW="580644" imgH="219761" progId="Visio.Drawing.6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55148" y="2378678"/>
                          <a:ext cx="1080580" cy="40810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917279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그룹 17"/>
          <p:cNvGrpSpPr/>
          <p:nvPr/>
        </p:nvGrpSpPr>
        <p:grpSpPr>
          <a:xfrm>
            <a:off x="179512" y="1579870"/>
            <a:ext cx="7059838" cy="3253664"/>
            <a:chOff x="179512" y="1579870"/>
            <a:chExt cx="7059838" cy="3253664"/>
          </a:xfrm>
        </p:grpSpPr>
        <p:sp>
          <p:nvSpPr>
            <p:cNvPr id="47" name="Cloud"/>
            <p:cNvSpPr>
              <a:spLocks noChangeAspect="1" noEditPoints="1" noChangeArrowheads="1"/>
            </p:cNvSpPr>
            <p:nvPr/>
          </p:nvSpPr>
          <p:spPr bwMode="auto">
            <a:xfrm>
              <a:off x="2555776" y="3284984"/>
              <a:ext cx="1181343" cy="792088"/>
            </a:xfrm>
            <a:custGeom>
              <a:avLst/>
              <a:gdLst>
                <a:gd name="T0" fmla="*/ 5141 w 21600"/>
                <a:gd name="T1" fmla="*/ 555625 h 21600"/>
                <a:gd name="T2" fmla="*/ 828675 w 21600"/>
                <a:gd name="T3" fmla="*/ 1110067 h 21600"/>
                <a:gd name="T4" fmla="*/ 1655969 w 21600"/>
                <a:gd name="T5" fmla="*/ 555625 h 21600"/>
                <a:gd name="T6" fmla="*/ 828675 w 21600"/>
                <a:gd name="T7" fmla="*/ 6353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977 w 21600"/>
                <a:gd name="T13" fmla="*/ 3262 h 21600"/>
                <a:gd name="T14" fmla="*/ 17087 w 21600"/>
                <a:gd name="T15" fmla="*/ 1733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-1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0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299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6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6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-1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-1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49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1" y="6774"/>
                    <a:pt x="1922" y="6981"/>
                    <a:pt x="1942" y="7186"/>
                  </a:cubicBez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09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 dirty="0"/>
            </a:p>
          </p:txBody>
        </p:sp>
        <p:cxnSp>
          <p:nvCxnSpPr>
            <p:cNvPr id="70" name="직선 연결선 69"/>
            <p:cNvCxnSpPr>
              <a:stCxn id="14" idx="3"/>
              <a:endCxn id="46" idx="1"/>
            </p:cNvCxnSpPr>
            <p:nvPr/>
          </p:nvCxnSpPr>
          <p:spPr>
            <a:xfrm flipV="1">
              <a:off x="3765305" y="2600909"/>
              <a:ext cx="1166735" cy="999121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grpSp>
          <p:nvGrpSpPr>
            <p:cNvPr id="8" name="그룹 7"/>
            <p:cNvGrpSpPr/>
            <p:nvPr/>
          </p:nvGrpSpPr>
          <p:grpSpPr>
            <a:xfrm>
              <a:off x="4074680" y="2132856"/>
              <a:ext cx="3137034" cy="936105"/>
              <a:chOff x="4074680" y="2132856"/>
              <a:chExt cx="3137034" cy="936105"/>
            </a:xfrm>
          </p:grpSpPr>
          <p:pic>
            <p:nvPicPr>
              <p:cNvPr id="46" name="Picture 96" descr="cms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08369A"/>
                  </a:clrFrom>
                  <a:clrTo>
                    <a:srgbClr val="08369A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32040" y="2132857"/>
                <a:ext cx="738793" cy="9361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8" name="TextBox 67"/>
              <p:cNvSpPr txBox="1"/>
              <p:nvPr/>
            </p:nvSpPr>
            <p:spPr>
              <a:xfrm>
                <a:off x="4074680" y="2132856"/>
                <a:ext cx="1217402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100" dirty="0"/>
                  <a:t>173.252.110.27</a:t>
                </a:r>
                <a:r>
                  <a:rPr lang="en-US" altLang="ko-KR" sz="1100" dirty="0" smtClean="0"/>
                  <a:t/>
                </a:r>
                <a:br>
                  <a:rPr lang="en-US" altLang="ko-KR" sz="1100" dirty="0" smtClean="0"/>
                </a:br>
                <a:r>
                  <a:rPr lang="en-US" altLang="ko-KR" sz="1100" dirty="0"/>
                  <a:t> (</a:t>
                </a:r>
                <a:r>
                  <a:rPr lang="ko-KR" altLang="en-US" sz="1100" dirty="0"/>
                  <a:t>공용 </a:t>
                </a:r>
                <a:r>
                  <a:rPr lang="en-US" altLang="ko-KR" sz="1100" dirty="0"/>
                  <a:t>IP)</a:t>
                </a:r>
                <a:endParaRPr lang="ko-KR" altLang="en-US" sz="1100" dirty="0"/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5463570" y="2379077"/>
                <a:ext cx="17481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 smtClean="0"/>
                  <a:t>웹 서버 </a:t>
                </a:r>
                <a:r>
                  <a:rPr lang="en-US" altLang="ko-KR" dirty="0" smtClean="0"/>
                  <a:t>1</a:t>
                </a:r>
                <a:endParaRPr lang="ko-KR" altLang="en-US" dirty="0"/>
              </a:p>
            </p:txBody>
          </p:sp>
        </p:grpSp>
        <p:sp>
          <p:nvSpPr>
            <p:cNvPr id="14" name="TextBox 13"/>
            <p:cNvSpPr txBox="1"/>
            <p:nvPr/>
          </p:nvSpPr>
          <p:spPr>
            <a:xfrm>
              <a:off x="2613177" y="3415364"/>
              <a:ext cx="11521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Internet</a:t>
              </a:r>
              <a:endParaRPr lang="ko-KR" altLang="en-US" dirty="0"/>
            </a:p>
          </p:txBody>
        </p:sp>
        <p:cxnSp>
          <p:nvCxnSpPr>
            <p:cNvPr id="27" name="직선 연결선 26"/>
            <p:cNvCxnSpPr>
              <a:stCxn id="14" idx="3"/>
            </p:cNvCxnSpPr>
            <p:nvPr/>
          </p:nvCxnSpPr>
          <p:spPr>
            <a:xfrm>
              <a:off x="3765305" y="3600030"/>
              <a:ext cx="1166735" cy="737494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grpSp>
          <p:nvGrpSpPr>
            <p:cNvPr id="31" name="그룹 30"/>
            <p:cNvGrpSpPr/>
            <p:nvPr/>
          </p:nvGrpSpPr>
          <p:grpSpPr>
            <a:xfrm>
              <a:off x="4102316" y="3897429"/>
              <a:ext cx="3137034" cy="936105"/>
              <a:chOff x="4074680" y="2132856"/>
              <a:chExt cx="3137034" cy="936105"/>
            </a:xfrm>
          </p:grpSpPr>
          <p:pic>
            <p:nvPicPr>
              <p:cNvPr id="32" name="Picture 96" descr="cms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08369A"/>
                  </a:clrFrom>
                  <a:clrTo>
                    <a:srgbClr val="08369A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32040" y="2132857"/>
                <a:ext cx="738793" cy="9361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3" name="TextBox 32"/>
              <p:cNvSpPr txBox="1"/>
              <p:nvPr/>
            </p:nvSpPr>
            <p:spPr>
              <a:xfrm>
                <a:off x="4074680" y="2132856"/>
                <a:ext cx="1217402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100" dirty="0" smtClean="0"/>
                  <a:t>173.252.100.27</a:t>
                </a:r>
                <a:br>
                  <a:rPr lang="en-US" altLang="ko-KR" sz="1100" dirty="0" smtClean="0"/>
                </a:br>
                <a:r>
                  <a:rPr lang="en-US" altLang="ko-KR" sz="1100" dirty="0"/>
                  <a:t> (</a:t>
                </a:r>
                <a:r>
                  <a:rPr lang="ko-KR" altLang="en-US" sz="1100" dirty="0"/>
                  <a:t>공용 </a:t>
                </a:r>
                <a:r>
                  <a:rPr lang="en-US" altLang="ko-KR" sz="1100" dirty="0"/>
                  <a:t>IP)</a:t>
                </a:r>
                <a:endParaRPr lang="ko-KR" altLang="en-US" sz="1100" dirty="0"/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5463570" y="2379077"/>
                <a:ext cx="17481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 smtClean="0"/>
                  <a:t>웹 서버 </a:t>
                </a:r>
                <a:r>
                  <a:rPr lang="en-US" altLang="ko-KR" dirty="0"/>
                  <a:t>2</a:t>
                </a:r>
                <a:endParaRPr lang="ko-KR" altLang="en-US" dirty="0"/>
              </a:p>
            </p:txBody>
          </p:sp>
        </p:grpSp>
        <p:pic>
          <p:nvPicPr>
            <p:cNvPr id="35" name="Picture 55" descr="BizTalk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39171" y="1579870"/>
              <a:ext cx="774006" cy="9521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" name="TextBox 35"/>
            <p:cNvSpPr txBox="1"/>
            <p:nvPr/>
          </p:nvSpPr>
          <p:spPr>
            <a:xfrm>
              <a:off x="2469857" y="1905174"/>
              <a:ext cx="17481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DNS </a:t>
              </a:r>
              <a:r>
                <a:rPr lang="ko-KR" altLang="en-US" dirty="0" smtClean="0"/>
                <a:t>서버</a:t>
              </a:r>
              <a:endParaRPr lang="ko-KR" altLang="en-US" dirty="0"/>
            </a:p>
          </p:txBody>
        </p:sp>
        <p:sp>
          <p:nvSpPr>
            <p:cNvPr id="12" name="순서도: 문서 11"/>
            <p:cNvSpPr/>
            <p:nvPr/>
          </p:nvSpPr>
          <p:spPr>
            <a:xfrm>
              <a:off x="179512" y="1883000"/>
              <a:ext cx="1584176" cy="1401984"/>
            </a:xfrm>
            <a:prstGeom prst="flowChartDocumen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50" dirty="0" smtClean="0"/>
                <a:t>DNS </a:t>
              </a:r>
              <a:r>
                <a:rPr lang="ko-KR" altLang="en-US" sz="1050" dirty="0" smtClean="0"/>
                <a:t>서버 등록 데이터</a:t>
              </a:r>
              <a:r>
                <a:rPr lang="en-US" altLang="ko-KR" sz="1050" dirty="0" smtClean="0"/>
                <a:t/>
              </a:r>
              <a:br>
                <a:rPr lang="en-US" altLang="ko-KR" sz="1050" dirty="0" smtClean="0"/>
              </a:br>
              <a:r>
                <a:rPr lang="en-US" altLang="ko-KR" sz="1050" dirty="0" smtClean="0"/>
                <a:t/>
              </a:r>
              <a:br>
                <a:rPr lang="en-US" altLang="ko-KR" sz="1050" dirty="0" smtClean="0"/>
              </a:br>
              <a:r>
                <a:rPr lang="en-US" altLang="ko-KR" sz="1050" dirty="0" smtClean="0"/>
                <a:t>www.testdomain.com </a:t>
              </a:r>
              <a:br>
                <a:rPr lang="en-US" altLang="ko-KR" sz="1050" dirty="0" smtClean="0"/>
              </a:br>
              <a:r>
                <a:rPr lang="en-US" altLang="ko-KR" sz="1050" dirty="0" smtClean="0">
                  <a:sym typeface="Wingdings" panose="05000000000000000000" pitchFamily="2" charset="2"/>
                </a:rPr>
                <a:t> </a:t>
              </a:r>
              <a:br>
                <a:rPr lang="en-US" altLang="ko-KR" sz="1050" dirty="0" smtClean="0">
                  <a:sym typeface="Wingdings" panose="05000000000000000000" pitchFamily="2" charset="2"/>
                </a:rPr>
              </a:br>
              <a:r>
                <a:rPr lang="en-US" altLang="ko-KR" sz="1050" dirty="0" smtClean="0">
                  <a:sym typeface="Wingdings" panose="05000000000000000000" pitchFamily="2" charset="2"/>
                </a:rPr>
                <a:t>173.252.110.27</a:t>
              </a:r>
              <a:br>
                <a:rPr lang="en-US" altLang="ko-KR" sz="1050" dirty="0" smtClean="0">
                  <a:sym typeface="Wingdings" panose="05000000000000000000" pitchFamily="2" charset="2"/>
                </a:rPr>
              </a:br>
              <a:r>
                <a:rPr lang="en-US" altLang="ko-KR" sz="1050" dirty="0" smtClean="0">
                  <a:sym typeface="Wingdings" panose="05000000000000000000" pitchFamily="2" charset="2"/>
                </a:rPr>
                <a:t>173.252.100.27</a:t>
              </a:r>
              <a:endParaRPr lang="ko-KR" altLang="en-US" sz="1050" dirty="0"/>
            </a:p>
          </p:txBody>
        </p:sp>
        <p:cxnSp>
          <p:nvCxnSpPr>
            <p:cNvPr id="39" name="직선 연결선 38"/>
            <p:cNvCxnSpPr>
              <a:endCxn id="35" idx="2"/>
            </p:cNvCxnSpPr>
            <p:nvPr/>
          </p:nvCxnSpPr>
          <p:spPr>
            <a:xfrm flipH="1" flipV="1">
              <a:off x="2226174" y="2532048"/>
              <a:ext cx="707881" cy="752936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65186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그룹 13"/>
          <p:cNvGrpSpPr/>
          <p:nvPr/>
        </p:nvGrpSpPr>
        <p:grpSpPr>
          <a:xfrm>
            <a:off x="1012645" y="504717"/>
            <a:ext cx="8205205" cy="3268041"/>
            <a:chOff x="1012645" y="504717"/>
            <a:chExt cx="8205205" cy="3268041"/>
          </a:xfrm>
        </p:grpSpPr>
        <p:pic>
          <p:nvPicPr>
            <p:cNvPr id="1030" name="Picture 6" descr="PC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1762" y="737764"/>
              <a:ext cx="1054793" cy="9645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9" name="Picture 99" descr="server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55976" y="1629601"/>
              <a:ext cx="856228" cy="1130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68" name="직선 화살표 연결선 67"/>
            <p:cNvCxnSpPr/>
            <p:nvPr/>
          </p:nvCxnSpPr>
          <p:spPr>
            <a:xfrm>
              <a:off x="2418906" y="1336243"/>
              <a:ext cx="1793054" cy="858539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TextBox 2"/>
            <p:cNvSpPr txBox="1"/>
            <p:nvPr/>
          </p:nvSpPr>
          <p:spPr>
            <a:xfrm>
              <a:off x="4650479" y="2621897"/>
              <a:ext cx="223224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서버</a:t>
              </a:r>
              <a:r>
                <a:rPr lang="en-US" altLang="ko-KR" dirty="0" smtClean="0"/>
                <a:t/>
              </a:r>
              <a:br>
                <a:rPr lang="en-US" altLang="ko-KR" dirty="0" smtClean="0"/>
              </a:br>
              <a:r>
                <a:rPr lang="en-US" altLang="ko-KR" dirty="0" smtClean="0"/>
                <a:t>192.168.1.10</a:t>
              </a:r>
              <a:br>
                <a:rPr lang="en-US" altLang="ko-KR" dirty="0" smtClean="0"/>
              </a:br>
              <a:r>
                <a:rPr lang="en-US" altLang="ko-KR" dirty="0" smtClean="0"/>
                <a:t>192.168.1.11</a:t>
              </a: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1018171" y="1652639"/>
              <a:ext cx="28161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클라이언트 </a:t>
              </a:r>
              <a:r>
                <a:rPr lang="en-US" altLang="ko-KR" dirty="0" smtClean="0"/>
                <a:t>A</a:t>
              </a:r>
            </a:p>
          </p:txBody>
        </p:sp>
        <p:grpSp>
          <p:nvGrpSpPr>
            <p:cNvPr id="6" name="그룹 5"/>
            <p:cNvGrpSpPr/>
            <p:nvPr/>
          </p:nvGrpSpPr>
          <p:grpSpPr>
            <a:xfrm>
              <a:off x="6493109" y="800858"/>
              <a:ext cx="1471834" cy="856991"/>
              <a:chOff x="5044382" y="1194588"/>
              <a:chExt cx="1471834" cy="856991"/>
            </a:xfrm>
          </p:grpSpPr>
          <p:grpSp>
            <p:nvGrpSpPr>
              <p:cNvPr id="73" name="Group 44"/>
              <p:cNvGrpSpPr>
                <a:grpSpLocks/>
              </p:cNvGrpSpPr>
              <p:nvPr/>
            </p:nvGrpSpPr>
            <p:grpSpPr bwMode="auto">
              <a:xfrm>
                <a:off x="5076056" y="1194588"/>
                <a:ext cx="1322316" cy="856991"/>
                <a:chOff x="3959" y="609"/>
                <a:chExt cx="581" cy="432"/>
              </a:xfrm>
            </p:grpSpPr>
            <p:sp>
              <p:nvSpPr>
                <p:cNvPr id="74" name="Freeform 23"/>
                <p:cNvSpPr>
                  <a:spLocks noEditPoints="1"/>
                </p:cNvSpPr>
                <p:nvPr/>
              </p:nvSpPr>
              <p:spPr bwMode="auto">
                <a:xfrm>
                  <a:off x="3959" y="609"/>
                  <a:ext cx="581" cy="432"/>
                </a:xfrm>
                <a:custGeom>
                  <a:avLst/>
                  <a:gdLst>
                    <a:gd name="T0" fmla="*/ 572 w 581"/>
                    <a:gd name="T1" fmla="*/ 423 h 432"/>
                    <a:gd name="T2" fmla="*/ 581 w 581"/>
                    <a:gd name="T3" fmla="*/ 432 h 432"/>
                    <a:gd name="T4" fmla="*/ 581 w 581"/>
                    <a:gd name="T5" fmla="*/ 0 h 432"/>
                    <a:gd name="T6" fmla="*/ 572 w 581"/>
                    <a:gd name="T7" fmla="*/ 9 h 432"/>
                    <a:gd name="T8" fmla="*/ 572 w 581"/>
                    <a:gd name="T9" fmla="*/ 423 h 432"/>
                    <a:gd name="T10" fmla="*/ 572 w 581"/>
                    <a:gd name="T11" fmla="*/ 423 h 432"/>
                    <a:gd name="T12" fmla="*/ 581 w 581"/>
                    <a:gd name="T13" fmla="*/ 432 h 432"/>
                    <a:gd name="T14" fmla="*/ 0 w 581"/>
                    <a:gd name="T15" fmla="*/ 432 h 432"/>
                    <a:gd name="T16" fmla="*/ 10 w 581"/>
                    <a:gd name="T17" fmla="*/ 423 h 432"/>
                    <a:gd name="T18" fmla="*/ 572 w 581"/>
                    <a:gd name="T19" fmla="*/ 423 h 43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81"/>
                    <a:gd name="T31" fmla="*/ 0 h 432"/>
                    <a:gd name="T32" fmla="*/ 581 w 581"/>
                    <a:gd name="T33" fmla="*/ 432 h 43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81" h="432">
                      <a:moveTo>
                        <a:pt x="572" y="423"/>
                      </a:moveTo>
                      <a:lnTo>
                        <a:pt x="581" y="432"/>
                      </a:lnTo>
                      <a:lnTo>
                        <a:pt x="581" y="0"/>
                      </a:lnTo>
                      <a:lnTo>
                        <a:pt x="572" y="9"/>
                      </a:lnTo>
                      <a:lnTo>
                        <a:pt x="572" y="423"/>
                      </a:lnTo>
                      <a:close/>
                      <a:moveTo>
                        <a:pt x="572" y="423"/>
                      </a:moveTo>
                      <a:lnTo>
                        <a:pt x="581" y="432"/>
                      </a:lnTo>
                      <a:lnTo>
                        <a:pt x="0" y="432"/>
                      </a:lnTo>
                      <a:lnTo>
                        <a:pt x="10" y="423"/>
                      </a:lnTo>
                      <a:lnTo>
                        <a:pt x="572" y="423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75" name="Freeform 24"/>
                <p:cNvSpPr>
                  <a:spLocks noEditPoints="1"/>
                </p:cNvSpPr>
                <p:nvPr/>
              </p:nvSpPr>
              <p:spPr bwMode="auto">
                <a:xfrm>
                  <a:off x="3959" y="609"/>
                  <a:ext cx="581" cy="432"/>
                </a:xfrm>
                <a:custGeom>
                  <a:avLst/>
                  <a:gdLst>
                    <a:gd name="T0" fmla="*/ 572 w 581"/>
                    <a:gd name="T1" fmla="*/ 9 h 432"/>
                    <a:gd name="T2" fmla="*/ 581 w 581"/>
                    <a:gd name="T3" fmla="*/ 0 h 432"/>
                    <a:gd name="T4" fmla="*/ 0 w 581"/>
                    <a:gd name="T5" fmla="*/ 0 h 432"/>
                    <a:gd name="T6" fmla="*/ 10 w 581"/>
                    <a:gd name="T7" fmla="*/ 9 h 432"/>
                    <a:gd name="T8" fmla="*/ 572 w 581"/>
                    <a:gd name="T9" fmla="*/ 9 h 432"/>
                    <a:gd name="T10" fmla="*/ 10 w 581"/>
                    <a:gd name="T11" fmla="*/ 423 h 432"/>
                    <a:gd name="T12" fmla="*/ 0 w 581"/>
                    <a:gd name="T13" fmla="*/ 432 h 432"/>
                    <a:gd name="T14" fmla="*/ 0 w 581"/>
                    <a:gd name="T15" fmla="*/ 0 h 432"/>
                    <a:gd name="T16" fmla="*/ 10 w 581"/>
                    <a:gd name="T17" fmla="*/ 9 h 432"/>
                    <a:gd name="T18" fmla="*/ 10 w 581"/>
                    <a:gd name="T19" fmla="*/ 423 h 43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81"/>
                    <a:gd name="T31" fmla="*/ 0 h 432"/>
                    <a:gd name="T32" fmla="*/ 581 w 581"/>
                    <a:gd name="T33" fmla="*/ 432 h 43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81" h="432">
                      <a:moveTo>
                        <a:pt x="572" y="9"/>
                      </a:moveTo>
                      <a:lnTo>
                        <a:pt x="581" y="0"/>
                      </a:lnTo>
                      <a:lnTo>
                        <a:pt x="0" y="0"/>
                      </a:lnTo>
                      <a:lnTo>
                        <a:pt x="10" y="9"/>
                      </a:lnTo>
                      <a:lnTo>
                        <a:pt x="572" y="9"/>
                      </a:lnTo>
                      <a:close/>
                      <a:moveTo>
                        <a:pt x="10" y="423"/>
                      </a:moveTo>
                      <a:lnTo>
                        <a:pt x="0" y="432"/>
                      </a:lnTo>
                      <a:lnTo>
                        <a:pt x="0" y="0"/>
                      </a:lnTo>
                      <a:lnTo>
                        <a:pt x="10" y="9"/>
                      </a:lnTo>
                      <a:lnTo>
                        <a:pt x="10" y="42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76" name="Rectangle 25"/>
                <p:cNvSpPr>
                  <a:spLocks noChangeArrowheads="1"/>
                </p:cNvSpPr>
                <p:nvPr/>
              </p:nvSpPr>
              <p:spPr bwMode="auto">
                <a:xfrm>
                  <a:off x="3969" y="618"/>
                  <a:ext cx="562" cy="414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 dirty="0"/>
                </a:p>
              </p:txBody>
            </p:sp>
            <p:sp>
              <p:nvSpPr>
                <p:cNvPr id="77" name="Rectangle 26"/>
                <p:cNvSpPr>
                  <a:spLocks noChangeArrowheads="1"/>
                </p:cNvSpPr>
                <p:nvPr/>
              </p:nvSpPr>
              <p:spPr bwMode="auto">
                <a:xfrm>
                  <a:off x="3979" y="624"/>
                  <a:ext cx="541" cy="108"/>
                </a:xfrm>
                <a:prstGeom prst="rect">
                  <a:avLst/>
                </a:prstGeom>
                <a:solidFill>
                  <a:srgbClr val="000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78" name="Rectangle 27"/>
                <p:cNvSpPr>
                  <a:spLocks noChangeArrowheads="1"/>
                </p:cNvSpPr>
                <p:nvPr/>
              </p:nvSpPr>
              <p:spPr bwMode="auto">
                <a:xfrm>
                  <a:off x="4040" y="639"/>
                  <a:ext cx="80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algn="ctr" eaLnBrk="1" latinLnBrk="0" hangingPunct="1"/>
                  <a:r>
                    <a:rPr kumimoji="0" lang="en-US" altLang="ko-KR" sz="900" b="1">
                      <a:solidFill>
                        <a:srgbClr val="FFFFFF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xx</a:t>
                  </a:r>
                  <a:endParaRPr kumimoji="0" lang="en-US" altLang="ko-KR" sz="1400">
                    <a:solidFill>
                      <a:schemeClr val="bg2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9" name="Freeform 28"/>
                <p:cNvSpPr>
                  <a:spLocks noEditPoints="1"/>
                </p:cNvSpPr>
                <p:nvPr/>
              </p:nvSpPr>
              <p:spPr bwMode="auto">
                <a:xfrm>
                  <a:off x="4299" y="627"/>
                  <a:ext cx="105" cy="101"/>
                </a:xfrm>
                <a:custGeom>
                  <a:avLst/>
                  <a:gdLst>
                    <a:gd name="T0" fmla="*/ 93 w 105"/>
                    <a:gd name="T1" fmla="*/ 89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93 w 105"/>
                    <a:gd name="T7" fmla="*/ 12 h 101"/>
                    <a:gd name="T8" fmla="*/ 93 w 105"/>
                    <a:gd name="T9" fmla="*/ 89 h 101"/>
                    <a:gd name="T10" fmla="*/ 93 w 105"/>
                    <a:gd name="T11" fmla="*/ 89 h 101"/>
                    <a:gd name="T12" fmla="*/ 105 w 105"/>
                    <a:gd name="T13" fmla="*/ 101 h 101"/>
                    <a:gd name="T14" fmla="*/ 0 w 105"/>
                    <a:gd name="T15" fmla="*/ 101 h 101"/>
                    <a:gd name="T16" fmla="*/ 13 w 105"/>
                    <a:gd name="T17" fmla="*/ 89 h 101"/>
                    <a:gd name="T18" fmla="*/ 9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93" y="12"/>
                      </a:lnTo>
                      <a:lnTo>
                        <a:pt x="93" y="89"/>
                      </a:lnTo>
                      <a:close/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0" y="101"/>
                      </a:lnTo>
                      <a:lnTo>
                        <a:pt x="13" y="89"/>
                      </a:lnTo>
                      <a:lnTo>
                        <a:pt x="93" y="8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0" name="Freeform 29"/>
                <p:cNvSpPr>
                  <a:spLocks/>
                </p:cNvSpPr>
                <p:nvPr/>
              </p:nvSpPr>
              <p:spPr bwMode="auto">
                <a:xfrm>
                  <a:off x="4299" y="627"/>
                  <a:ext cx="105" cy="101"/>
                </a:xfrm>
                <a:custGeom>
                  <a:avLst/>
                  <a:gdLst>
                    <a:gd name="T0" fmla="*/ 0 w 105"/>
                    <a:gd name="T1" fmla="*/ 101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104 w 105"/>
                    <a:gd name="T7" fmla="*/ 1 h 101"/>
                    <a:gd name="T8" fmla="*/ 104 w 105"/>
                    <a:gd name="T9" fmla="*/ 99 h 101"/>
                    <a:gd name="T10" fmla="*/ 2 w 105"/>
                    <a:gd name="T11" fmla="*/ 99 h 101"/>
                    <a:gd name="T12" fmla="*/ 0 w 105"/>
                    <a:gd name="T13" fmla="*/ 101 h 10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5"/>
                    <a:gd name="T22" fmla="*/ 0 h 101"/>
                    <a:gd name="T23" fmla="*/ 105 w 105"/>
                    <a:gd name="T24" fmla="*/ 101 h 10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5" h="101">
                      <a:moveTo>
                        <a:pt x="0" y="101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104" y="1"/>
                      </a:lnTo>
                      <a:lnTo>
                        <a:pt x="104" y="99"/>
                      </a:lnTo>
                      <a:lnTo>
                        <a:pt x="2" y="99"/>
                      </a:lnTo>
                      <a:lnTo>
                        <a:pt x="0" y="1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1" name="Freeform 30"/>
                <p:cNvSpPr>
                  <a:spLocks noEditPoints="1"/>
                </p:cNvSpPr>
                <p:nvPr/>
              </p:nvSpPr>
              <p:spPr bwMode="auto">
                <a:xfrm>
                  <a:off x="4299" y="627"/>
                  <a:ext cx="105" cy="101"/>
                </a:xfrm>
                <a:custGeom>
                  <a:avLst/>
                  <a:gdLst>
                    <a:gd name="T0" fmla="*/ 93 w 105"/>
                    <a:gd name="T1" fmla="*/ 12 h 101"/>
                    <a:gd name="T2" fmla="*/ 105 w 105"/>
                    <a:gd name="T3" fmla="*/ 0 h 101"/>
                    <a:gd name="T4" fmla="*/ 0 w 105"/>
                    <a:gd name="T5" fmla="*/ 0 h 101"/>
                    <a:gd name="T6" fmla="*/ 13 w 105"/>
                    <a:gd name="T7" fmla="*/ 12 h 101"/>
                    <a:gd name="T8" fmla="*/ 93 w 105"/>
                    <a:gd name="T9" fmla="*/ 12 h 101"/>
                    <a:gd name="T10" fmla="*/ 13 w 105"/>
                    <a:gd name="T11" fmla="*/ 89 h 101"/>
                    <a:gd name="T12" fmla="*/ 0 w 105"/>
                    <a:gd name="T13" fmla="*/ 101 h 101"/>
                    <a:gd name="T14" fmla="*/ 0 w 105"/>
                    <a:gd name="T15" fmla="*/ 0 h 101"/>
                    <a:gd name="T16" fmla="*/ 13 w 105"/>
                    <a:gd name="T17" fmla="*/ 12 h 101"/>
                    <a:gd name="T18" fmla="*/ 1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12"/>
                      </a:moveTo>
                      <a:lnTo>
                        <a:pt x="105" y="0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93" y="12"/>
                      </a:lnTo>
                      <a:close/>
                      <a:moveTo>
                        <a:pt x="13" y="89"/>
                      </a:moveTo>
                      <a:lnTo>
                        <a:pt x="0" y="101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13" y="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2" name="Rectangle 31"/>
                <p:cNvSpPr>
                  <a:spLocks noChangeArrowheads="1"/>
                </p:cNvSpPr>
                <p:nvPr/>
              </p:nvSpPr>
              <p:spPr bwMode="auto">
                <a:xfrm>
                  <a:off x="4312" y="639"/>
                  <a:ext cx="80" cy="77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3" name="Freeform 32"/>
                <p:cNvSpPr>
                  <a:spLocks noEditPoints="1"/>
                </p:cNvSpPr>
                <p:nvPr/>
              </p:nvSpPr>
              <p:spPr bwMode="auto">
                <a:xfrm>
                  <a:off x="4320" y="647"/>
                  <a:ext cx="63" cy="23"/>
                </a:xfrm>
                <a:custGeom>
                  <a:avLst/>
                  <a:gdLst>
                    <a:gd name="T0" fmla="*/ 20 w 63"/>
                    <a:gd name="T1" fmla="*/ 7 h 23"/>
                    <a:gd name="T2" fmla="*/ 63 w 63"/>
                    <a:gd name="T3" fmla="*/ 7 h 23"/>
                    <a:gd name="T4" fmla="*/ 63 w 63"/>
                    <a:gd name="T5" fmla="*/ 0 h 23"/>
                    <a:gd name="T6" fmla="*/ 20 w 63"/>
                    <a:gd name="T7" fmla="*/ 0 h 23"/>
                    <a:gd name="T8" fmla="*/ 20 w 63"/>
                    <a:gd name="T9" fmla="*/ 7 h 23"/>
                    <a:gd name="T10" fmla="*/ 0 w 63"/>
                    <a:gd name="T11" fmla="*/ 23 h 23"/>
                    <a:gd name="T12" fmla="*/ 44 w 63"/>
                    <a:gd name="T13" fmla="*/ 23 h 23"/>
                    <a:gd name="T14" fmla="*/ 44 w 63"/>
                    <a:gd name="T15" fmla="*/ 16 h 23"/>
                    <a:gd name="T16" fmla="*/ 0 w 63"/>
                    <a:gd name="T17" fmla="*/ 16 h 23"/>
                    <a:gd name="T18" fmla="*/ 0 w 63"/>
                    <a:gd name="T19" fmla="*/ 23 h 23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63"/>
                    <a:gd name="T31" fmla="*/ 0 h 23"/>
                    <a:gd name="T32" fmla="*/ 63 w 63"/>
                    <a:gd name="T33" fmla="*/ 23 h 23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63" h="23">
                      <a:moveTo>
                        <a:pt x="20" y="7"/>
                      </a:moveTo>
                      <a:lnTo>
                        <a:pt x="63" y="7"/>
                      </a:lnTo>
                      <a:lnTo>
                        <a:pt x="63" y="0"/>
                      </a:lnTo>
                      <a:lnTo>
                        <a:pt x="20" y="0"/>
                      </a:lnTo>
                      <a:lnTo>
                        <a:pt x="20" y="7"/>
                      </a:lnTo>
                      <a:close/>
                      <a:moveTo>
                        <a:pt x="0" y="23"/>
                      </a:moveTo>
                      <a:lnTo>
                        <a:pt x="44" y="23"/>
                      </a:lnTo>
                      <a:lnTo>
                        <a:pt x="44" y="16"/>
                      </a:lnTo>
                      <a:lnTo>
                        <a:pt x="0" y="16"/>
                      </a:lnTo>
                      <a:lnTo>
                        <a:pt x="0" y="2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4" name="Freeform 33"/>
                <p:cNvSpPr>
                  <a:spLocks noEditPoints="1"/>
                </p:cNvSpPr>
                <p:nvPr/>
              </p:nvSpPr>
              <p:spPr bwMode="auto">
                <a:xfrm>
                  <a:off x="4320" y="647"/>
                  <a:ext cx="63" cy="61"/>
                </a:xfrm>
                <a:custGeom>
                  <a:avLst/>
                  <a:gdLst>
                    <a:gd name="T0" fmla="*/ 20 w 63"/>
                    <a:gd name="T1" fmla="*/ 7 h 61"/>
                    <a:gd name="T2" fmla="*/ 63 w 63"/>
                    <a:gd name="T3" fmla="*/ 7 h 61"/>
                    <a:gd name="T4" fmla="*/ 63 w 63"/>
                    <a:gd name="T5" fmla="*/ 0 h 61"/>
                    <a:gd name="T6" fmla="*/ 20 w 63"/>
                    <a:gd name="T7" fmla="*/ 0 h 61"/>
                    <a:gd name="T8" fmla="*/ 20 w 63"/>
                    <a:gd name="T9" fmla="*/ 7 h 61"/>
                    <a:gd name="T10" fmla="*/ 0 w 63"/>
                    <a:gd name="T11" fmla="*/ 23 h 61"/>
                    <a:gd name="T12" fmla="*/ 44 w 63"/>
                    <a:gd name="T13" fmla="*/ 23 h 61"/>
                    <a:gd name="T14" fmla="*/ 44 w 63"/>
                    <a:gd name="T15" fmla="*/ 16 h 61"/>
                    <a:gd name="T16" fmla="*/ 0 w 63"/>
                    <a:gd name="T17" fmla="*/ 16 h 61"/>
                    <a:gd name="T18" fmla="*/ 0 w 63"/>
                    <a:gd name="T19" fmla="*/ 23 h 61"/>
                    <a:gd name="T20" fmla="*/ 44 w 63"/>
                    <a:gd name="T21" fmla="*/ 20 h 61"/>
                    <a:gd name="T22" fmla="*/ 44 w 63"/>
                    <a:gd name="T23" fmla="*/ 45 h 61"/>
                    <a:gd name="T24" fmla="*/ 63 w 63"/>
                    <a:gd name="T25" fmla="*/ 45 h 61"/>
                    <a:gd name="T26" fmla="*/ 63 w 63"/>
                    <a:gd name="T27" fmla="*/ 7 h 61"/>
                    <a:gd name="T28" fmla="*/ 20 w 63"/>
                    <a:gd name="T29" fmla="*/ 7 h 61"/>
                    <a:gd name="T30" fmla="*/ 20 w 63"/>
                    <a:gd name="T31" fmla="*/ 19 h 61"/>
                    <a:gd name="T32" fmla="*/ 0 w 63"/>
                    <a:gd name="T33" fmla="*/ 61 h 61"/>
                    <a:gd name="T34" fmla="*/ 44 w 63"/>
                    <a:gd name="T35" fmla="*/ 61 h 61"/>
                    <a:gd name="T36" fmla="*/ 44 w 63"/>
                    <a:gd name="T37" fmla="*/ 23 h 61"/>
                    <a:gd name="T38" fmla="*/ 0 w 63"/>
                    <a:gd name="T39" fmla="*/ 23 h 61"/>
                    <a:gd name="T40" fmla="*/ 0 w 63"/>
                    <a:gd name="T41" fmla="*/ 61 h 61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63"/>
                    <a:gd name="T64" fmla="*/ 0 h 61"/>
                    <a:gd name="T65" fmla="*/ 63 w 63"/>
                    <a:gd name="T66" fmla="*/ 61 h 61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63" h="61">
                      <a:moveTo>
                        <a:pt x="20" y="7"/>
                      </a:moveTo>
                      <a:lnTo>
                        <a:pt x="63" y="7"/>
                      </a:lnTo>
                      <a:lnTo>
                        <a:pt x="63" y="0"/>
                      </a:lnTo>
                      <a:lnTo>
                        <a:pt x="20" y="0"/>
                      </a:lnTo>
                      <a:lnTo>
                        <a:pt x="20" y="7"/>
                      </a:lnTo>
                      <a:moveTo>
                        <a:pt x="0" y="23"/>
                      </a:moveTo>
                      <a:lnTo>
                        <a:pt x="44" y="23"/>
                      </a:lnTo>
                      <a:lnTo>
                        <a:pt x="44" y="16"/>
                      </a:lnTo>
                      <a:lnTo>
                        <a:pt x="0" y="16"/>
                      </a:lnTo>
                      <a:lnTo>
                        <a:pt x="0" y="23"/>
                      </a:lnTo>
                      <a:moveTo>
                        <a:pt x="44" y="20"/>
                      </a:moveTo>
                      <a:lnTo>
                        <a:pt x="44" y="45"/>
                      </a:lnTo>
                      <a:lnTo>
                        <a:pt x="63" y="45"/>
                      </a:lnTo>
                      <a:lnTo>
                        <a:pt x="63" y="7"/>
                      </a:lnTo>
                      <a:lnTo>
                        <a:pt x="20" y="7"/>
                      </a:lnTo>
                      <a:lnTo>
                        <a:pt x="20" y="19"/>
                      </a:lnTo>
                      <a:moveTo>
                        <a:pt x="0" y="61"/>
                      </a:moveTo>
                      <a:lnTo>
                        <a:pt x="44" y="61"/>
                      </a:lnTo>
                      <a:lnTo>
                        <a:pt x="44" y="23"/>
                      </a:lnTo>
                      <a:lnTo>
                        <a:pt x="0" y="23"/>
                      </a:lnTo>
                      <a:lnTo>
                        <a:pt x="0" y="61"/>
                      </a:lnTo>
                    </a:path>
                  </a:pathLst>
                </a:custGeom>
                <a:noFill/>
                <a:ln w="3175" cap="rnd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5" name="Freeform 34"/>
                <p:cNvSpPr>
                  <a:spLocks noEditPoints="1"/>
                </p:cNvSpPr>
                <p:nvPr/>
              </p:nvSpPr>
              <p:spPr bwMode="auto">
                <a:xfrm>
                  <a:off x="4413" y="627"/>
                  <a:ext cx="105" cy="101"/>
                </a:xfrm>
                <a:custGeom>
                  <a:avLst/>
                  <a:gdLst>
                    <a:gd name="T0" fmla="*/ 92 w 105"/>
                    <a:gd name="T1" fmla="*/ 89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92 w 105"/>
                    <a:gd name="T7" fmla="*/ 12 h 101"/>
                    <a:gd name="T8" fmla="*/ 92 w 105"/>
                    <a:gd name="T9" fmla="*/ 89 h 101"/>
                    <a:gd name="T10" fmla="*/ 92 w 105"/>
                    <a:gd name="T11" fmla="*/ 89 h 101"/>
                    <a:gd name="T12" fmla="*/ 105 w 105"/>
                    <a:gd name="T13" fmla="*/ 101 h 101"/>
                    <a:gd name="T14" fmla="*/ 0 w 105"/>
                    <a:gd name="T15" fmla="*/ 101 h 101"/>
                    <a:gd name="T16" fmla="*/ 12 w 105"/>
                    <a:gd name="T17" fmla="*/ 89 h 101"/>
                    <a:gd name="T18" fmla="*/ 92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2" y="89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92" y="12"/>
                      </a:lnTo>
                      <a:lnTo>
                        <a:pt x="92" y="89"/>
                      </a:lnTo>
                      <a:close/>
                      <a:moveTo>
                        <a:pt x="92" y="89"/>
                      </a:moveTo>
                      <a:lnTo>
                        <a:pt x="105" y="101"/>
                      </a:lnTo>
                      <a:lnTo>
                        <a:pt x="0" y="101"/>
                      </a:lnTo>
                      <a:lnTo>
                        <a:pt x="12" y="89"/>
                      </a:lnTo>
                      <a:lnTo>
                        <a:pt x="92" y="8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6" name="Freeform 35"/>
                <p:cNvSpPr>
                  <a:spLocks/>
                </p:cNvSpPr>
                <p:nvPr/>
              </p:nvSpPr>
              <p:spPr bwMode="auto">
                <a:xfrm>
                  <a:off x="4413" y="627"/>
                  <a:ext cx="105" cy="101"/>
                </a:xfrm>
                <a:custGeom>
                  <a:avLst/>
                  <a:gdLst>
                    <a:gd name="T0" fmla="*/ 0 w 105"/>
                    <a:gd name="T1" fmla="*/ 101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103 w 105"/>
                    <a:gd name="T7" fmla="*/ 1 h 101"/>
                    <a:gd name="T8" fmla="*/ 103 w 105"/>
                    <a:gd name="T9" fmla="*/ 99 h 101"/>
                    <a:gd name="T10" fmla="*/ 1 w 105"/>
                    <a:gd name="T11" fmla="*/ 99 h 101"/>
                    <a:gd name="T12" fmla="*/ 0 w 105"/>
                    <a:gd name="T13" fmla="*/ 101 h 10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5"/>
                    <a:gd name="T22" fmla="*/ 0 h 101"/>
                    <a:gd name="T23" fmla="*/ 105 w 105"/>
                    <a:gd name="T24" fmla="*/ 101 h 10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5" h="101">
                      <a:moveTo>
                        <a:pt x="0" y="101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103" y="1"/>
                      </a:lnTo>
                      <a:lnTo>
                        <a:pt x="103" y="99"/>
                      </a:lnTo>
                      <a:lnTo>
                        <a:pt x="1" y="99"/>
                      </a:lnTo>
                      <a:lnTo>
                        <a:pt x="0" y="1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7" name="Freeform 36"/>
                <p:cNvSpPr>
                  <a:spLocks noEditPoints="1"/>
                </p:cNvSpPr>
                <p:nvPr/>
              </p:nvSpPr>
              <p:spPr bwMode="auto">
                <a:xfrm>
                  <a:off x="4413" y="627"/>
                  <a:ext cx="105" cy="101"/>
                </a:xfrm>
                <a:custGeom>
                  <a:avLst/>
                  <a:gdLst>
                    <a:gd name="T0" fmla="*/ 92 w 105"/>
                    <a:gd name="T1" fmla="*/ 12 h 101"/>
                    <a:gd name="T2" fmla="*/ 105 w 105"/>
                    <a:gd name="T3" fmla="*/ 0 h 101"/>
                    <a:gd name="T4" fmla="*/ 0 w 105"/>
                    <a:gd name="T5" fmla="*/ 0 h 101"/>
                    <a:gd name="T6" fmla="*/ 12 w 105"/>
                    <a:gd name="T7" fmla="*/ 12 h 101"/>
                    <a:gd name="T8" fmla="*/ 92 w 105"/>
                    <a:gd name="T9" fmla="*/ 12 h 101"/>
                    <a:gd name="T10" fmla="*/ 12 w 105"/>
                    <a:gd name="T11" fmla="*/ 89 h 101"/>
                    <a:gd name="T12" fmla="*/ 0 w 105"/>
                    <a:gd name="T13" fmla="*/ 101 h 101"/>
                    <a:gd name="T14" fmla="*/ 0 w 105"/>
                    <a:gd name="T15" fmla="*/ 0 h 101"/>
                    <a:gd name="T16" fmla="*/ 12 w 105"/>
                    <a:gd name="T17" fmla="*/ 12 h 101"/>
                    <a:gd name="T18" fmla="*/ 12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2" y="12"/>
                      </a:moveTo>
                      <a:lnTo>
                        <a:pt x="105" y="0"/>
                      </a:lnTo>
                      <a:lnTo>
                        <a:pt x="0" y="0"/>
                      </a:lnTo>
                      <a:lnTo>
                        <a:pt x="12" y="12"/>
                      </a:lnTo>
                      <a:lnTo>
                        <a:pt x="92" y="12"/>
                      </a:lnTo>
                      <a:close/>
                      <a:moveTo>
                        <a:pt x="12" y="89"/>
                      </a:moveTo>
                      <a:lnTo>
                        <a:pt x="0" y="101"/>
                      </a:lnTo>
                      <a:lnTo>
                        <a:pt x="0" y="0"/>
                      </a:lnTo>
                      <a:lnTo>
                        <a:pt x="12" y="12"/>
                      </a:lnTo>
                      <a:lnTo>
                        <a:pt x="12" y="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8" name="Rectangle 37"/>
                <p:cNvSpPr>
                  <a:spLocks noChangeArrowheads="1"/>
                </p:cNvSpPr>
                <p:nvPr/>
              </p:nvSpPr>
              <p:spPr bwMode="auto">
                <a:xfrm>
                  <a:off x="4425" y="639"/>
                  <a:ext cx="80" cy="77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9" name="Freeform 38"/>
                <p:cNvSpPr>
                  <a:spLocks/>
                </p:cNvSpPr>
                <p:nvPr/>
              </p:nvSpPr>
              <p:spPr bwMode="auto">
                <a:xfrm>
                  <a:off x="4434" y="649"/>
                  <a:ext cx="63" cy="57"/>
                </a:xfrm>
                <a:custGeom>
                  <a:avLst/>
                  <a:gdLst>
                    <a:gd name="T0" fmla="*/ 25 w 63"/>
                    <a:gd name="T1" fmla="*/ 29 h 57"/>
                    <a:gd name="T2" fmla="*/ 0 w 63"/>
                    <a:gd name="T3" fmla="*/ 57 h 57"/>
                    <a:gd name="T4" fmla="*/ 12 w 63"/>
                    <a:gd name="T5" fmla="*/ 57 h 57"/>
                    <a:gd name="T6" fmla="*/ 31 w 63"/>
                    <a:gd name="T7" fmla="*/ 36 h 57"/>
                    <a:gd name="T8" fmla="*/ 50 w 63"/>
                    <a:gd name="T9" fmla="*/ 57 h 57"/>
                    <a:gd name="T10" fmla="*/ 63 w 63"/>
                    <a:gd name="T11" fmla="*/ 57 h 57"/>
                    <a:gd name="T12" fmla="*/ 37 w 63"/>
                    <a:gd name="T13" fmla="*/ 29 h 57"/>
                    <a:gd name="T14" fmla="*/ 63 w 63"/>
                    <a:gd name="T15" fmla="*/ 0 h 57"/>
                    <a:gd name="T16" fmla="*/ 50 w 63"/>
                    <a:gd name="T17" fmla="*/ 0 h 57"/>
                    <a:gd name="T18" fmla="*/ 31 w 63"/>
                    <a:gd name="T19" fmla="*/ 22 h 57"/>
                    <a:gd name="T20" fmla="*/ 12 w 63"/>
                    <a:gd name="T21" fmla="*/ 0 h 57"/>
                    <a:gd name="T22" fmla="*/ 0 w 63"/>
                    <a:gd name="T23" fmla="*/ 0 h 57"/>
                    <a:gd name="T24" fmla="*/ 25 w 63"/>
                    <a:gd name="T25" fmla="*/ 29 h 57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63"/>
                    <a:gd name="T40" fmla="*/ 0 h 57"/>
                    <a:gd name="T41" fmla="*/ 63 w 63"/>
                    <a:gd name="T42" fmla="*/ 57 h 57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63" h="57">
                      <a:moveTo>
                        <a:pt x="25" y="29"/>
                      </a:moveTo>
                      <a:lnTo>
                        <a:pt x="0" y="57"/>
                      </a:lnTo>
                      <a:lnTo>
                        <a:pt x="12" y="57"/>
                      </a:lnTo>
                      <a:lnTo>
                        <a:pt x="31" y="36"/>
                      </a:lnTo>
                      <a:lnTo>
                        <a:pt x="50" y="57"/>
                      </a:lnTo>
                      <a:lnTo>
                        <a:pt x="63" y="57"/>
                      </a:lnTo>
                      <a:lnTo>
                        <a:pt x="37" y="29"/>
                      </a:lnTo>
                      <a:lnTo>
                        <a:pt x="63" y="0"/>
                      </a:lnTo>
                      <a:lnTo>
                        <a:pt x="50" y="0"/>
                      </a:lnTo>
                      <a:lnTo>
                        <a:pt x="31" y="22"/>
                      </a:lnTo>
                      <a:lnTo>
                        <a:pt x="12" y="0"/>
                      </a:lnTo>
                      <a:lnTo>
                        <a:pt x="0" y="0"/>
                      </a:lnTo>
                      <a:lnTo>
                        <a:pt x="25" y="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90" name="Freeform 39"/>
                <p:cNvSpPr>
                  <a:spLocks noEditPoints="1"/>
                </p:cNvSpPr>
                <p:nvPr/>
              </p:nvSpPr>
              <p:spPr bwMode="auto">
                <a:xfrm>
                  <a:off x="4194" y="627"/>
                  <a:ext cx="105" cy="101"/>
                </a:xfrm>
                <a:custGeom>
                  <a:avLst/>
                  <a:gdLst>
                    <a:gd name="T0" fmla="*/ 93 w 105"/>
                    <a:gd name="T1" fmla="*/ 89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93 w 105"/>
                    <a:gd name="T7" fmla="*/ 12 h 101"/>
                    <a:gd name="T8" fmla="*/ 93 w 105"/>
                    <a:gd name="T9" fmla="*/ 89 h 101"/>
                    <a:gd name="T10" fmla="*/ 93 w 105"/>
                    <a:gd name="T11" fmla="*/ 89 h 101"/>
                    <a:gd name="T12" fmla="*/ 105 w 105"/>
                    <a:gd name="T13" fmla="*/ 101 h 101"/>
                    <a:gd name="T14" fmla="*/ 0 w 105"/>
                    <a:gd name="T15" fmla="*/ 101 h 101"/>
                    <a:gd name="T16" fmla="*/ 13 w 105"/>
                    <a:gd name="T17" fmla="*/ 89 h 101"/>
                    <a:gd name="T18" fmla="*/ 9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93" y="12"/>
                      </a:lnTo>
                      <a:lnTo>
                        <a:pt x="93" y="89"/>
                      </a:lnTo>
                      <a:close/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0" y="101"/>
                      </a:lnTo>
                      <a:lnTo>
                        <a:pt x="13" y="89"/>
                      </a:lnTo>
                      <a:lnTo>
                        <a:pt x="93" y="8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91" name="Freeform 40"/>
                <p:cNvSpPr>
                  <a:spLocks/>
                </p:cNvSpPr>
                <p:nvPr/>
              </p:nvSpPr>
              <p:spPr bwMode="auto">
                <a:xfrm>
                  <a:off x="4194" y="627"/>
                  <a:ext cx="105" cy="101"/>
                </a:xfrm>
                <a:custGeom>
                  <a:avLst/>
                  <a:gdLst>
                    <a:gd name="T0" fmla="*/ 0 w 105"/>
                    <a:gd name="T1" fmla="*/ 101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104 w 105"/>
                    <a:gd name="T7" fmla="*/ 1 h 101"/>
                    <a:gd name="T8" fmla="*/ 104 w 105"/>
                    <a:gd name="T9" fmla="*/ 99 h 101"/>
                    <a:gd name="T10" fmla="*/ 2 w 105"/>
                    <a:gd name="T11" fmla="*/ 99 h 101"/>
                    <a:gd name="T12" fmla="*/ 0 w 105"/>
                    <a:gd name="T13" fmla="*/ 101 h 10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5"/>
                    <a:gd name="T22" fmla="*/ 0 h 101"/>
                    <a:gd name="T23" fmla="*/ 105 w 105"/>
                    <a:gd name="T24" fmla="*/ 101 h 10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5" h="101">
                      <a:moveTo>
                        <a:pt x="0" y="101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104" y="1"/>
                      </a:lnTo>
                      <a:lnTo>
                        <a:pt x="104" y="99"/>
                      </a:lnTo>
                      <a:lnTo>
                        <a:pt x="2" y="99"/>
                      </a:lnTo>
                      <a:lnTo>
                        <a:pt x="0" y="1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92" name="Freeform 41"/>
                <p:cNvSpPr>
                  <a:spLocks noEditPoints="1"/>
                </p:cNvSpPr>
                <p:nvPr/>
              </p:nvSpPr>
              <p:spPr bwMode="auto">
                <a:xfrm>
                  <a:off x="4194" y="627"/>
                  <a:ext cx="105" cy="101"/>
                </a:xfrm>
                <a:custGeom>
                  <a:avLst/>
                  <a:gdLst>
                    <a:gd name="T0" fmla="*/ 93 w 105"/>
                    <a:gd name="T1" fmla="*/ 12 h 101"/>
                    <a:gd name="T2" fmla="*/ 105 w 105"/>
                    <a:gd name="T3" fmla="*/ 0 h 101"/>
                    <a:gd name="T4" fmla="*/ 0 w 105"/>
                    <a:gd name="T5" fmla="*/ 0 h 101"/>
                    <a:gd name="T6" fmla="*/ 13 w 105"/>
                    <a:gd name="T7" fmla="*/ 12 h 101"/>
                    <a:gd name="T8" fmla="*/ 93 w 105"/>
                    <a:gd name="T9" fmla="*/ 12 h 101"/>
                    <a:gd name="T10" fmla="*/ 13 w 105"/>
                    <a:gd name="T11" fmla="*/ 89 h 101"/>
                    <a:gd name="T12" fmla="*/ 0 w 105"/>
                    <a:gd name="T13" fmla="*/ 101 h 101"/>
                    <a:gd name="T14" fmla="*/ 0 w 105"/>
                    <a:gd name="T15" fmla="*/ 0 h 101"/>
                    <a:gd name="T16" fmla="*/ 13 w 105"/>
                    <a:gd name="T17" fmla="*/ 12 h 101"/>
                    <a:gd name="T18" fmla="*/ 1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12"/>
                      </a:moveTo>
                      <a:lnTo>
                        <a:pt x="105" y="0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93" y="12"/>
                      </a:lnTo>
                      <a:close/>
                      <a:moveTo>
                        <a:pt x="13" y="89"/>
                      </a:moveTo>
                      <a:lnTo>
                        <a:pt x="0" y="101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13" y="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93" name="Rectangle 42"/>
                <p:cNvSpPr>
                  <a:spLocks noChangeArrowheads="1"/>
                </p:cNvSpPr>
                <p:nvPr/>
              </p:nvSpPr>
              <p:spPr bwMode="auto">
                <a:xfrm>
                  <a:off x="4207" y="639"/>
                  <a:ext cx="80" cy="77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94" name="Rectangle 43"/>
                <p:cNvSpPr>
                  <a:spLocks noChangeArrowheads="1"/>
                </p:cNvSpPr>
                <p:nvPr/>
              </p:nvSpPr>
              <p:spPr bwMode="auto">
                <a:xfrm>
                  <a:off x="4216" y="699"/>
                  <a:ext cx="63" cy="10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</p:grpSp>
          <p:sp>
            <p:nvSpPr>
              <p:cNvPr id="4" name="TextBox 3"/>
              <p:cNvSpPr txBox="1"/>
              <p:nvPr/>
            </p:nvSpPr>
            <p:spPr>
              <a:xfrm>
                <a:off x="5044382" y="1547500"/>
                <a:ext cx="14718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mtClean="0"/>
                  <a:t>TCP/IP </a:t>
                </a:r>
                <a:r>
                  <a:rPr lang="ko-KR" altLang="en-US" dirty="0" smtClean="0"/>
                  <a:t>사용</a:t>
                </a:r>
                <a:endParaRPr lang="ko-KR" altLang="en-US" dirty="0"/>
              </a:p>
            </p:txBody>
          </p:sp>
        </p:grpSp>
        <p:sp>
          <p:nvSpPr>
            <p:cNvPr id="7" name="왼쪽 중괄호 6"/>
            <p:cNvSpPr/>
            <p:nvPr/>
          </p:nvSpPr>
          <p:spPr>
            <a:xfrm>
              <a:off x="5055133" y="616806"/>
              <a:ext cx="792088" cy="3155952"/>
            </a:xfrm>
            <a:prstGeom prst="leftBrace">
              <a:avLst/>
            </a:prstGeom>
            <a:ln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98" name="그룹 97"/>
            <p:cNvGrpSpPr/>
            <p:nvPr/>
          </p:nvGrpSpPr>
          <p:grpSpPr>
            <a:xfrm>
              <a:off x="6448648" y="2545984"/>
              <a:ext cx="1471834" cy="856991"/>
              <a:chOff x="5044382" y="1194588"/>
              <a:chExt cx="1471834" cy="856991"/>
            </a:xfrm>
          </p:grpSpPr>
          <p:grpSp>
            <p:nvGrpSpPr>
              <p:cNvPr id="99" name="Group 44"/>
              <p:cNvGrpSpPr>
                <a:grpSpLocks/>
              </p:cNvGrpSpPr>
              <p:nvPr/>
            </p:nvGrpSpPr>
            <p:grpSpPr bwMode="auto">
              <a:xfrm>
                <a:off x="5076056" y="1194588"/>
                <a:ext cx="1322316" cy="856991"/>
                <a:chOff x="3959" y="609"/>
                <a:chExt cx="581" cy="432"/>
              </a:xfrm>
            </p:grpSpPr>
            <p:sp>
              <p:nvSpPr>
                <p:cNvPr id="101" name="Freeform 23"/>
                <p:cNvSpPr>
                  <a:spLocks noEditPoints="1"/>
                </p:cNvSpPr>
                <p:nvPr/>
              </p:nvSpPr>
              <p:spPr bwMode="auto">
                <a:xfrm>
                  <a:off x="3959" y="609"/>
                  <a:ext cx="581" cy="432"/>
                </a:xfrm>
                <a:custGeom>
                  <a:avLst/>
                  <a:gdLst>
                    <a:gd name="T0" fmla="*/ 572 w 581"/>
                    <a:gd name="T1" fmla="*/ 423 h 432"/>
                    <a:gd name="T2" fmla="*/ 581 w 581"/>
                    <a:gd name="T3" fmla="*/ 432 h 432"/>
                    <a:gd name="T4" fmla="*/ 581 w 581"/>
                    <a:gd name="T5" fmla="*/ 0 h 432"/>
                    <a:gd name="T6" fmla="*/ 572 w 581"/>
                    <a:gd name="T7" fmla="*/ 9 h 432"/>
                    <a:gd name="T8" fmla="*/ 572 w 581"/>
                    <a:gd name="T9" fmla="*/ 423 h 432"/>
                    <a:gd name="T10" fmla="*/ 572 w 581"/>
                    <a:gd name="T11" fmla="*/ 423 h 432"/>
                    <a:gd name="T12" fmla="*/ 581 w 581"/>
                    <a:gd name="T13" fmla="*/ 432 h 432"/>
                    <a:gd name="T14" fmla="*/ 0 w 581"/>
                    <a:gd name="T15" fmla="*/ 432 h 432"/>
                    <a:gd name="T16" fmla="*/ 10 w 581"/>
                    <a:gd name="T17" fmla="*/ 423 h 432"/>
                    <a:gd name="T18" fmla="*/ 572 w 581"/>
                    <a:gd name="T19" fmla="*/ 423 h 43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81"/>
                    <a:gd name="T31" fmla="*/ 0 h 432"/>
                    <a:gd name="T32" fmla="*/ 581 w 581"/>
                    <a:gd name="T33" fmla="*/ 432 h 43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81" h="432">
                      <a:moveTo>
                        <a:pt x="572" y="423"/>
                      </a:moveTo>
                      <a:lnTo>
                        <a:pt x="581" y="432"/>
                      </a:lnTo>
                      <a:lnTo>
                        <a:pt x="581" y="0"/>
                      </a:lnTo>
                      <a:lnTo>
                        <a:pt x="572" y="9"/>
                      </a:lnTo>
                      <a:lnTo>
                        <a:pt x="572" y="423"/>
                      </a:lnTo>
                      <a:close/>
                      <a:moveTo>
                        <a:pt x="572" y="423"/>
                      </a:moveTo>
                      <a:lnTo>
                        <a:pt x="581" y="432"/>
                      </a:lnTo>
                      <a:lnTo>
                        <a:pt x="0" y="432"/>
                      </a:lnTo>
                      <a:lnTo>
                        <a:pt x="10" y="423"/>
                      </a:lnTo>
                      <a:lnTo>
                        <a:pt x="572" y="423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02" name="Freeform 24"/>
                <p:cNvSpPr>
                  <a:spLocks noEditPoints="1"/>
                </p:cNvSpPr>
                <p:nvPr/>
              </p:nvSpPr>
              <p:spPr bwMode="auto">
                <a:xfrm>
                  <a:off x="3959" y="609"/>
                  <a:ext cx="581" cy="432"/>
                </a:xfrm>
                <a:custGeom>
                  <a:avLst/>
                  <a:gdLst>
                    <a:gd name="T0" fmla="*/ 572 w 581"/>
                    <a:gd name="T1" fmla="*/ 9 h 432"/>
                    <a:gd name="T2" fmla="*/ 581 w 581"/>
                    <a:gd name="T3" fmla="*/ 0 h 432"/>
                    <a:gd name="T4" fmla="*/ 0 w 581"/>
                    <a:gd name="T5" fmla="*/ 0 h 432"/>
                    <a:gd name="T6" fmla="*/ 10 w 581"/>
                    <a:gd name="T7" fmla="*/ 9 h 432"/>
                    <a:gd name="T8" fmla="*/ 572 w 581"/>
                    <a:gd name="T9" fmla="*/ 9 h 432"/>
                    <a:gd name="T10" fmla="*/ 10 w 581"/>
                    <a:gd name="T11" fmla="*/ 423 h 432"/>
                    <a:gd name="T12" fmla="*/ 0 w 581"/>
                    <a:gd name="T13" fmla="*/ 432 h 432"/>
                    <a:gd name="T14" fmla="*/ 0 w 581"/>
                    <a:gd name="T15" fmla="*/ 0 h 432"/>
                    <a:gd name="T16" fmla="*/ 10 w 581"/>
                    <a:gd name="T17" fmla="*/ 9 h 432"/>
                    <a:gd name="T18" fmla="*/ 10 w 581"/>
                    <a:gd name="T19" fmla="*/ 423 h 43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81"/>
                    <a:gd name="T31" fmla="*/ 0 h 432"/>
                    <a:gd name="T32" fmla="*/ 581 w 581"/>
                    <a:gd name="T33" fmla="*/ 432 h 43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81" h="432">
                      <a:moveTo>
                        <a:pt x="572" y="9"/>
                      </a:moveTo>
                      <a:lnTo>
                        <a:pt x="581" y="0"/>
                      </a:lnTo>
                      <a:lnTo>
                        <a:pt x="0" y="0"/>
                      </a:lnTo>
                      <a:lnTo>
                        <a:pt x="10" y="9"/>
                      </a:lnTo>
                      <a:lnTo>
                        <a:pt x="572" y="9"/>
                      </a:lnTo>
                      <a:close/>
                      <a:moveTo>
                        <a:pt x="10" y="423"/>
                      </a:moveTo>
                      <a:lnTo>
                        <a:pt x="0" y="432"/>
                      </a:lnTo>
                      <a:lnTo>
                        <a:pt x="0" y="0"/>
                      </a:lnTo>
                      <a:lnTo>
                        <a:pt x="10" y="9"/>
                      </a:lnTo>
                      <a:lnTo>
                        <a:pt x="10" y="42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03" name="Rectangle 25"/>
                <p:cNvSpPr>
                  <a:spLocks noChangeArrowheads="1"/>
                </p:cNvSpPr>
                <p:nvPr/>
              </p:nvSpPr>
              <p:spPr bwMode="auto">
                <a:xfrm>
                  <a:off x="3969" y="618"/>
                  <a:ext cx="562" cy="414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 dirty="0"/>
                </a:p>
              </p:txBody>
            </p:sp>
            <p:sp>
              <p:nvSpPr>
                <p:cNvPr id="104" name="Rectangle 26"/>
                <p:cNvSpPr>
                  <a:spLocks noChangeArrowheads="1"/>
                </p:cNvSpPr>
                <p:nvPr/>
              </p:nvSpPr>
              <p:spPr bwMode="auto">
                <a:xfrm>
                  <a:off x="3979" y="624"/>
                  <a:ext cx="541" cy="108"/>
                </a:xfrm>
                <a:prstGeom prst="rect">
                  <a:avLst/>
                </a:prstGeom>
                <a:solidFill>
                  <a:srgbClr val="000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05" name="Rectangle 27"/>
                <p:cNvSpPr>
                  <a:spLocks noChangeArrowheads="1"/>
                </p:cNvSpPr>
                <p:nvPr/>
              </p:nvSpPr>
              <p:spPr bwMode="auto">
                <a:xfrm>
                  <a:off x="4040" y="639"/>
                  <a:ext cx="80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algn="ctr" eaLnBrk="1" latinLnBrk="0" hangingPunct="1"/>
                  <a:r>
                    <a:rPr kumimoji="0" lang="en-US" altLang="ko-KR" sz="900" b="1">
                      <a:solidFill>
                        <a:srgbClr val="FFFFFF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xx</a:t>
                  </a:r>
                  <a:endParaRPr kumimoji="0" lang="en-US" altLang="ko-KR" sz="1400">
                    <a:solidFill>
                      <a:schemeClr val="bg2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6" name="Freeform 28"/>
                <p:cNvSpPr>
                  <a:spLocks noEditPoints="1"/>
                </p:cNvSpPr>
                <p:nvPr/>
              </p:nvSpPr>
              <p:spPr bwMode="auto">
                <a:xfrm>
                  <a:off x="4299" y="627"/>
                  <a:ext cx="105" cy="101"/>
                </a:xfrm>
                <a:custGeom>
                  <a:avLst/>
                  <a:gdLst>
                    <a:gd name="T0" fmla="*/ 93 w 105"/>
                    <a:gd name="T1" fmla="*/ 89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93 w 105"/>
                    <a:gd name="T7" fmla="*/ 12 h 101"/>
                    <a:gd name="T8" fmla="*/ 93 w 105"/>
                    <a:gd name="T9" fmla="*/ 89 h 101"/>
                    <a:gd name="T10" fmla="*/ 93 w 105"/>
                    <a:gd name="T11" fmla="*/ 89 h 101"/>
                    <a:gd name="T12" fmla="*/ 105 w 105"/>
                    <a:gd name="T13" fmla="*/ 101 h 101"/>
                    <a:gd name="T14" fmla="*/ 0 w 105"/>
                    <a:gd name="T15" fmla="*/ 101 h 101"/>
                    <a:gd name="T16" fmla="*/ 13 w 105"/>
                    <a:gd name="T17" fmla="*/ 89 h 101"/>
                    <a:gd name="T18" fmla="*/ 9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93" y="12"/>
                      </a:lnTo>
                      <a:lnTo>
                        <a:pt x="93" y="89"/>
                      </a:lnTo>
                      <a:close/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0" y="101"/>
                      </a:lnTo>
                      <a:lnTo>
                        <a:pt x="13" y="89"/>
                      </a:lnTo>
                      <a:lnTo>
                        <a:pt x="93" y="8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07" name="Freeform 29"/>
                <p:cNvSpPr>
                  <a:spLocks/>
                </p:cNvSpPr>
                <p:nvPr/>
              </p:nvSpPr>
              <p:spPr bwMode="auto">
                <a:xfrm>
                  <a:off x="4299" y="627"/>
                  <a:ext cx="105" cy="101"/>
                </a:xfrm>
                <a:custGeom>
                  <a:avLst/>
                  <a:gdLst>
                    <a:gd name="T0" fmla="*/ 0 w 105"/>
                    <a:gd name="T1" fmla="*/ 101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104 w 105"/>
                    <a:gd name="T7" fmla="*/ 1 h 101"/>
                    <a:gd name="T8" fmla="*/ 104 w 105"/>
                    <a:gd name="T9" fmla="*/ 99 h 101"/>
                    <a:gd name="T10" fmla="*/ 2 w 105"/>
                    <a:gd name="T11" fmla="*/ 99 h 101"/>
                    <a:gd name="T12" fmla="*/ 0 w 105"/>
                    <a:gd name="T13" fmla="*/ 101 h 10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5"/>
                    <a:gd name="T22" fmla="*/ 0 h 101"/>
                    <a:gd name="T23" fmla="*/ 105 w 105"/>
                    <a:gd name="T24" fmla="*/ 101 h 10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5" h="101">
                      <a:moveTo>
                        <a:pt x="0" y="101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104" y="1"/>
                      </a:lnTo>
                      <a:lnTo>
                        <a:pt x="104" y="99"/>
                      </a:lnTo>
                      <a:lnTo>
                        <a:pt x="2" y="99"/>
                      </a:lnTo>
                      <a:lnTo>
                        <a:pt x="0" y="1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08" name="Freeform 30"/>
                <p:cNvSpPr>
                  <a:spLocks noEditPoints="1"/>
                </p:cNvSpPr>
                <p:nvPr/>
              </p:nvSpPr>
              <p:spPr bwMode="auto">
                <a:xfrm>
                  <a:off x="4299" y="627"/>
                  <a:ext cx="105" cy="101"/>
                </a:xfrm>
                <a:custGeom>
                  <a:avLst/>
                  <a:gdLst>
                    <a:gd name="T0" fmla="*/ 93 w 105"/>
                    <a:gd name="T1" fmla="*/ 12 h 101"/>
                    <a:gd name="T2" fmla="*/ 105 w 105"/>
                    <a:gd name="T3" fmla="*/ 0 h 101"/>
                    <a:gd name="T4" fmla="*/ 0 w 105"/>
                    <a:gd name="T5" fmla="*/ 0 h 101"/>
                    <a:gd name="T6" fmla="*/ 13 w 105"/>
                    <a:gd name="T7" fmla="*/ 12 h 101"/>
                    <a:gd name="T8" fmla="*/ 93 w 105"/>
                    <a:gd name="T9" fmla="*/ 12 h 101"/>
                    <a:gd name="T10" fmla="*/ 13 w 105"/>
                    <a:gd name="T11" fmla="*/ 89 h 101"/>
                    <a:gd name="T12" fmla="*/ 0 w 105"/>
                    <a:gd name="T13" fmla="*/ 101 h 101"/>
                    <a:gd name="T14" fmla="*/ 0 w 105"/>
                    <a:gd name="T15" fmla="*/ 0 h 101"/>
                    <a:gd name="T16" fmla="*/ 13 w 105"/>
                    <a:gd name="T17" fmla="*/ 12 h 101"/>
                    <a:gd name="T18" fmla="*/ 1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12"/>
                      </a:moveTo>
                      <a:lnTo>
                        <a:pt x="105" y="0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93" y="12"/>
                      </a:lnTo>
                      <a:close/>
                      <a:moveTo>
                        <a:pt x="13" y="89"/>
                      </a:moveTo>
                      <a:lnTo>
                        <a:pt x="0" y="101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13" y="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09" name="Rectangle 31"/>
                <p:cNvSpPr>
                  <a:spLocks noChangeArrowheads="1"/>
                </p:cNvSpPr>
                <p:nvPr/>
              </p:nvSpPr>
              <p:spPr bwMode="auto">
                <a:xfrm>
                  <a:off x="4312" y="639"/>
                  <a:ext cx="80" cy="77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0" name="Freeform 32"/>
                <p:cNvSpPr>
                  <a:spLocks noEditPoints="1"/>
                </p:cNvSpPr>
                <p:nvPr/>
              </p:nvSpPr>
              <p:spPr bwMode="auto">
                <a:xfrm>
                  <a:off x="4320" y="647"/>
                  <a:ext cx="63" cy="23"/>
                </a:xfrm>
                <a:custGeom>
                  <a:avLst/>
                  <a:gdLst>
                    <a:gd name="T0" fmla="*/ 20 w 63"/>
                    <a:gd name="T1" fmla="*/ 7 h 23"/>
                    <a:gd name="T2" fmla="*/ 63 w 63"/>
                    <a:gd name="T3" fmla="*/ 7 h 23"/>
                    <a:gd name="T4" fmla="*/ 63 w 63"/>
                    <a:gd name="T5" fmla="*/ 0 h 23"/>
                    <a:gd name="T6" fmla="*/ 20 w 63"/>
                    <a:gd name="T7" fmla="*/ 0 h 23"/>
                    <a:gd name="T8" fmla="*/ 20 w 63"/>
                    <a:gd name="T9" fmla="*/ 7 h 23"/>
                    <a:gd name="T10" fmla="*/ 0 w 63"/>
                    <a:gd name="T11" fmla="*/ 23 h 23"/>
                    <a:gd name="T12" fmla="*/ 44 w 63"/>
                    <a:gd name="T13" fmla="*/ 23 h 23"/>
                    <a:gd name="T14" fmla="*/ 44 w 63"/>
                    <a:gd name="T15" fmla="*/ 16 h 23"/>
                    <a:gd name="T16" fmla="*/ 0 w 63"/>
                    <a:gd name="T17" fmla="*/ 16 h 23"/>
                    <a:gd name="T18" fmla="*/ 0 w 63"/>
                    <a:gd name="T19" fmla="*/ 23 h 23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63"/>
                    <a:gd name="T31" fmla="*/ 0 h 23"/>
                    <a:gd name="T32" fmla="*/ 63 w 63"/>
                    <a:gd name="T33" fmla="*/ 23 h 23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63" h="23">
                      <a:moveTo>
                        <a:pt x="20" y="7"/>
                      </a:moveTo>
                      <a:lnTo>
                        <a:pt x="63" y="7"/>
                      </a:lnTo>
                      <a:lnTo>
                        <a:pt x="63" y="0"/>
                      </a:lnTo>
                      <a:lnTo>
                        <a:pt x="20" y="0"/>
                      </a:lnTo>
                      <a:lnTo>
                        <a:pt x="20" y="7"/>
                      </a:lnTo>
                      <a:close/>
                      <a:moveTo>
                        <a:pt x="0" y="23"/>
                      </a:moveTo>
                      <a:lnTo>
                        <a:pt x="44" y="23"/>
                      </a:lnTo>
                      <a:lnTo>
                        <a:pt x="44" y="16"/>
                      </a:lnTo>
                      <a:lnTo>
                        <a:pt x="0" y="16"/>
                      </a:lnTo>
                      <a:lnTo>
                        <a:pt x="0" y="2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1" name="Freeform 33"/>
                <p:cNvSpPr>
                  <a:spLocks noEditPoints="1"/>
                </p:cNvSpPr>
                <p:nvPr/>
              </p:nvSpPr>
              <p:spPr bwMode="auto">
                <a:xfrm>
                  <a:off x="4320" y="647"/>
                  <a:ext cx="63" cy="61"/>
                </a:xfrm>
                <a:custGeom>
                  <a:avLst/>
                  <a:gdLst>
                    <a:gd name="T0" fmla="*/ 20 w 63"/>
                    <a:gd name="T1" fmla="*/ 7 h 61"/>
                    <a:gd name="T2" fmla="*/ 63 w 63"/>
                    <a:gd name="T3" fmla="*/ 7 h 61"/>
                    <a:gd name="T4" fmla="*/ 63 w 63"/>
                    <a:gd name="T5" fmla="*/ 0 h 61"/>
                    <a:gd name="T6" fmla="*/ 20 w 63"/>
                    <a:gd name="T7" fmla="*/ 0 h 61"/>
                    <a:gd name="T8" fmla="*/ 20 w 63"/>
                    <a:gd name="T9" fmla="*/ 7 h 61"/>
                    <a:gd name="T10" fmla="*/ 0 w 63"/>
                    <a:gd name="T11" fmla="*/ 23 h 61"/>
                    <a:gd name="T12" fmla="*/ 44 w 63"/>
                    <a:gd name="T13" fmla="*/ 23 h 61"/>
                    <a:gd name="T14" fmla="*/ 44 w 63"/>
                    <a:gd name="T15" fmla="*/ 16 h 61"/>
                    <a:gd name="T16" fmla="*/ 0 w 63"/>
                    <a:gd name="T17" fmla="*/ 16 h 61"/>
                    <a:gd name="T18" fmla="*/ 0 w 63"/>
                    <a:gd name="T19" fmla="*/ 23 h 61"/>
                    <a:gd name="T20" fmla="*/ 44 w 63"/>
                    <a:gd name="T21" fmla="*/ 20 h 61"/>
                    <a:gd name="T22" fmla="*/ 44 w 63"/>
                    <a:gd name="T23" fmla="*/ 45 h 61"/>
                    <a:gd name="T24" fmla="*/ 63 w 63"/>
                    <a:gd name="T25" fmla="*/ 45 h 61"/>
                    <a:gd name="T26" fmla="*/ 63 w 63"/>
                    <a:gd name="T27" fmla="*/ 7 h 61"/>
                    <a:gd name="T28" fmla="*/ 20 w 63"/>
                    <a:gd name="T29" fmla="*/ 7 h 61"/>
                    <a:gd name="T30" fmla="*/ 20 w 63"/>
                    <a:gd name="T31" fmla="*/ 19 h 61"/>
                    <a:gd name="T32" fmla="*/ 0 w 63"/>
                    <a:gd name="T33" fmla="*/ 61 h 61"/>
                    <a:gd name="T34" fmla="*/ 44 w 63"/>
                    <a:gd name="T35" fmla="*/ 61 h 61"/>
                    <a:gd name="T36" fmla="*/ 44 w 63"/>
                    <a:gd name="T37" fmla="*/ 23 h 61"/>
                    <a:gd name="T38" fmla="*/ 0 w 63"/>
                    <a:gd name="T39" fmla="*/ 23 h 61"/>
                    <a:gd name="T40" fmla="*/ 0 w 63"/>
                    <a:gd name="T41" fmla="*/ 61 h 61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63"/>
                    <a:gd name="T64" fmla="*/ 0 h 61"/>
                    <a:gd name="T65" fmla="*/ 63 w 63"/>
                    <a:gd name="T66" fmla="*/ 61 h 61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63" h="61">
                      <a:moveTo>
                        <a:pt x="20" y="7"/>
                      </a:moveTo>
                      <a:lnTo>
                        <a:pt x="63" y="7"/>
                      </a:lnTo>
                      <a:lnTo>
                        <a:pt x="63" y="0"/>
                      </a:lnTo>
                      <a:lnTo>
                        <a:pt x="20" y="0"/>
                      </a:lnTo>
                      <a:lnTo>
                        <a:pt x="20" y="7"/>
                      </a:lnTo>
                      <a:moveTo>
                        <a:pt x="0" y="23"/>
                      </a:moveTo>
                      <a:lnTo>
                        <a:pt x="44" y="23"/>
                      </a:lnTo>
                      <a:lnTo>
                        <a:pt x="44" y="16"/>
                      </a:lnTo>
                      <a:lnTo>
                        <a:pt x="0" y="16"/>
                      </a:lnTo>
                      <a:lnTo>
                        <a:pt x="0" y="23"/>
                      </a:lnTo>
                      <a:moveTo>
                        <a:pt x="44" y="20"/>
                      </a:moveTo>
                      <a:lnTo>
                        <a:pt x="44" y="45"/>
                      </a:lnTo>
                      <a:lnTo>
                        <a:pt x="63" y="45"/>
                      </a:lnTo>
                      <a:lnTo>
                        <a:pt x="63" y="7"/>
                      </a:lnTo>
                      <a:lnTo>
                        <a:pt x="20" y="7"/>
                      </a:lnTo>
                      <a:lnTo>
                        <a:pt x="20" y="19"/>
                      </a:lnTo>
                      <a:moveTo>
                        <a:pt x="0" y="61"/>
                      </a:moveTo>
                      <a:lnTo>
                        <a:pt x="44" y="61"/>
                      </a:lnTo>
                      <a:lnTo>
                        <a:pt x="44" y="23"/>
                      </a:lnTo>
                      <a:lnTo>
                        <a:pt x="0" y="23"/>
                      </a:lnTo>
                      <a:lnTo>
                        <a:pt x="0" y="61"/>
                      </a:lnTo>
                    </a:path>
                  </a:pathLst>
                </a:custGeom>
                <a:noFill/>
                <a:ln w="3175" cap="rnd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2" name="Freeform 34"/>
                <p:cNvSpPr>
                  <a:spLocks noEditPoints="1"/>
                </p:cNvSpPr>
                <p:nvPr/>
              </p:nvSpPr>
              <p:spPr bwMode="auto">
                <a:xfrm>
                  <a:off x="4413" y="627"/>
                  <a:ext cx="105" cy="101"/>
                </a:xfrm>
                <a:custGeom>
                  <a:avLst/>
                  <a:gdLst>
                    <a:gd name="T0" fmla="*/ 92 w 105"/>
                    <a:gd name="T1" fmla="*/ 89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92 w 105"/>
                    <a:gd name="T7" fmla="*/ 12 h 101"/>
                    <a:gd name="T8" fmla="*/ 92 w 105"/>
                    <a:gd name="T9" fmla="*/ 89 h 101"/>
                    <a:gd name="T10" fmla="*/ 92 w 105"/>
                    <a:gd name="T11" fmla="*/ 89 h 101"/>
                    <a:gd name="T12" fmla="*/ 105 w 105"/>
                    <a:gd name="T13" fmla="*/ 101 h 101"/>
                    <a:gd name="T14" fmla="*/ 0 w 105"/>
                    <a:gd name="T15" fmla="*/ 101 h 101"/>
                    <a:gd name="T16" fmla="*/ 12 w 105"/>
                    <a:gd name="T17" fmla="*/ 89 h 101"/>
                    <a:gd name="T18" fmla="*/ 92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2" y="89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92" y="12"/>
                      </a:lnTo>
                      <a:lnTo>
                        <a:pt x="92" y="89"/>
                      </a:lnTo>
                      <a:close/>
                      <a:moveTo>
                        <a:pt x="92" y="89"/>
                      </a:moveTo>
                      <a:lnTo>
                        <a:pt x="105" y="101"/>
                      </a:lnTo>
                      <a:lnTo>
                        <a:pt x="0" y="101"/>
                      </a:lnTo>
                      <a:lnTo>
                        <a:pt x="12" y="89"/>
                      </a:lnTo>
                      <a:lnTo>
                        <a:pt x="92" y="8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3" name="Freeform 35"/>
                <p:cNvSpPr>
                  <a:spLocks/>
                </p:cNvSpPr>
                <p:nvPr/>
              </p:nvSpPr>
              <p:spPr bwMode="auto">
                <a:xfrm>
                  <a:off x="4413" y="627"/>
                  <a:ext cx="105" cy="101"/>
                </a:xfrm>
                <a:custGeom>
                  <a:avLst/>
                  <a:gdLst>
                    <a:gd name="T0" fmla="*/ 0 w 105"/>
                    <a:gd name="T1" fmla="*/ 101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103 w 105"/>
                    <a:gd name="T7" fmla="*/ 1 h 101"/>
                    <a:gd name="T8" fmla="*/ 103 w 105"/>
                    <a:gd name="T9" fmla="*/ 99 h 101"/>
                    <a:gd name="T10" fmla="*/ 1 w 105"/>
                    <a:gd name="T11" fmla="*/ 99 h 101"/>
                    <a:gd name="T12" fmla="*/ 0 w 105"/>
                    <a:gd name="T13" fmla="*/ 101 h 10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5"/>
                    <a:gd name="T22" fmla="*/ 0 h 101"/>
                    <a:gd name="T23" fmla="*/ 105 w 105"/>
                    <a:gd name="T24" fmla="*/ 101 h 10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5" h="101">
                      <a:moveTo>
                        <a:pt x="0" y="101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103" y="1"/>
                      </a:lnTo>
                      <a:lnTo>
                        <a:pt x="103" y="99"/>
                      </a:lnTo>
                      <a:lnTo>
                        <a:pt x="1" y="99"/>
                      </a:lnTo>
                      <a:lnTo>
                        <a:pt x="0" y="1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4" name="Freeform 36"/>
                <p:cNvSpPr>
                  <a:spLocks noEditPoints="1"/>
                </p:cNvSpPr>
                <p:nvPr/>
              </p:nvSpPr>
              <p:spPr bwMode="auto">
                <a:xfrm>
                  <a:off x="4413" y="627"/>
                  <a:ext cx="105" cy="101"/>
                </a:xfrm>
                <a:custGeom>
                  <a:avLst/>
                  <a:gdLst>
                    <a:gd name="T0" fmla="*/ 92 w 105"/>
                    <a:gd name="T1" fmla="*/ 12 h 101"/>
                    <a:gd name="T2" fmla="*/ 105 w 105"/>
                    <a:gd name="T3" fmla="*/ 0 h 101"/>
                    <a:gd name="T4" fmla="*/ 0 w 105"/>
                    <a:gd name="T5" fmla="*/ 0 h 101"/>
                    <a:gd name="T6" fmla="*/ 12 w 105"/>
                    <a:gd name="T7" fmla="*/ 12 h 101"/>
                    <a:gd name="T8" fmla="*/ 92 w 105"/>
                    <a:gd name="T9" fmla="*/ 12 h 101"/>
                    <a:gd name="T10" fmla="*/ 12 w 105"/>
                    <a:gd name="T11" fmla="*/ 89 h 101"/>
                    <a:gd name="T12" fmla="*/ 0 w 105"/>
                    <a:gd name="T13" fmla="*/ 101 h 101"/>
                    <a:gd name="T14" fmla="*/ 0 w 105"/>
                    <a:gd name="T15" fmla="*/ 0 h 101"/>
                    <a:gd name="T16" fmla="*/ 12 w 105"/>
                    <a:gd name="T17" fmla="*/ 12 h 101"/>
                    <a:gd name="T18" fmla="*/ 12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2" y="12"/>
                      </a:moveTo>
                      <a:lnTo>
                        <a:pt x="105" y="0"/>
                      </a:lnTo>
                      <a:lnTo>
                        <a:pt x="0" y="0"/>
                      </a:lnTo>
                      <a:lnTo>
                        <a:pt x="12" y="12"/>
                      </a:lnTo>
                      <a:lnTo>
                        <a:pt x="92" y="12"/>
                      </a:lnTo>
                      <a:close/>
                      <a:moveTo>
                        <a:pt x="12" y="89"/>
                      </a:moveTo>
                      <a:lnTo>
                        <a:pt x="0" y="101"/>
                      </a:lnTo>
                      <a:lnTo>
                        <a:pt x="0" y="0"/>
                      </a:lnTo>
                      <a:lnTo>
                        <a:pt x="12" y="12"/>
                      </a:lnTo>
                      <a:lnTo>
                        <a:pt x="12" y="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5" name="Rectangle 37"/>
                <p:cNvSpPr>
                  <a:spLocks noChangeArrowheads="1"/>
                </p:cNvSpPr>
                <p:nvPr/>
              </p:nvSpPr>
              <p:spPr bwMode="auto">
                <a:xfrm>
                  <a:off x="4425" y="639"/>
                  <a:ext cx="80" cy="77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6" name="Freeform 38"/>
                <p:cNvSpPr>
                  <a:spLocks/>
                </p:cNvSpPr>
                <p:nvPr/>
              </p:nvSpPr>
              <p:spPr bwMode="auto">
                <a:xfrm>
                  <a:off x="4434" y="649"/>
                  <a:ext cx="63" cy="57"/>
                </a:xfrm>
                <a:custGeom>
                  <a:avLst/>
                  <a:gdLst>
                    <a:gd name="T0" fmla="*/ 25 w 63"/>
                    <a:gd name="T1" fmla="*/ 29 h 57"/>
                    <a:gd name="T2" fmla="*/ 0 w 63"/>
                    <a:gd name="T3" fmla="*/ 57 h 57"/>
                    <a:gd name="T4" fmla="*/ 12 w 63"/>
                    <a:gd name="T5" fmla="*/ 57 h 57"/>
                    <a:gd name="T6" fmla="*/ 31 w 63"/>
                    <a:gd name="T7" fmla="*/ 36 h 57"/>
                    <a:gd name="T8" fmla="*/ 50 w 63"/>
                    <a:gd name="T9" fmla="*/ 57 h 57"/>
                    <a:gd name="T10" fmla="*/ 63 w 63"/>
                    <a:gd name="T11" fmla="*/ 57 h 57"/>
                    <a:gd name="T12" fmla="*/ 37 w 63"/>
                    <a:gd name="T13" fmla="*/ 29 h 57"/>
                    <a:gd name="T14" fmla="*/ 63 w 63"/>
                    <a:gd name="T15" fmla="*/ 0 h 57"/>
                    <a:gd name="T16" fmla="*/ 50 w 63"/>
                    <a:gd name="T17" fmla="*/ 0 h 57"/>
                    <a:gd name="T18" fmla="*/ 31 w 63"/>
                    <a:gd name="T19" fmla="*/ 22 h 57"/>
                    <a:gd name="T20" fmla="*/ 12 w 63"/>
                    <a:gd name="T21" fmla="*/ 0 h 57"/>
                    <a:gd name="T22" fmla="*/ 0 w 63"/>
                    <a:gd name="T23" fmla="*/ 0 h 57"/>
                    <a:gd name="T24" fmla="*/ 25 w 63"/>
                    <a:gd name="T25" fmla="*/ 29 h 57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63"/>
                    <a:gd name="T40" fmla="*/ 0 h 57"/>
                    <a:gd name="T41" fmla="*/ 63 w 63"/>
                    <a:gd name="T42" fmla="*/ 57 h 57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63" h="57">
                      <a:moveTo>
                        <a:pt x="25" y="29"/>
                      </a:moveTo>
                      <a:lnTo>
                        <a:pt x="0" y="57"/>
                      </a:lnTo>
                      <a:lnTo>
                        <a:pt x="12" y="57"/>
                      </a:lnTo>
                      <a:lnTo>
                        <a:pt x="31" y="36"/>
                      </a:lnTo>
                      <a:lnTo>
                        <a:pt x="50" y="57"/>
                      </a:lnTo>
                      <a:lnTo>
                        <a:pt x="63" y="57"/>
                      </a:lnTo>
                      <a:lnTo>
                        <a:pt x="37" y="29"/>
                      </a:lnTo>
                      <a:lnTo>
                        <a:pt x="63" y="0"/>
                      </a:lnTo>
                      <a:lnTo>
                        <a:pt x="50" y="0"/>
                      </a:lnTo>
                      <a:lnTo>
                        <a:pt x="31" y="22"/>
                      </a:lnTo>
                      <a:lnTo>
                        <a:pt x="12" y="0"/>
                      </a:lnTo>
                      <a:lnTo>
                        <a:pt x="0" y="0"/>
                      </a:lnTo>
                      <a:lnTo>
                        <a:pt x="25" y="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7" name="Freeform 39"/>
                <p:cNvSpPr>
                  <a:spLocks noEditPoints="1"/>
                </p:cNvSpPr>
                <p:nvPr/>
              </p:nvSpPr>
              <p:spPr bwMode="auto">
                <a:xfrm>
                  <a:off x="4194" y="627"/>
                  <a:ext cx="105" cy="101"/>
                </a:xfrm>
                <a:custGeom>
                  <a:avLst/>
                  <a:gdLst>
                    <a:gd name="T0" fmla="*/ 93 w 105"/>
                    <a:gd name="T1" fmla="*/ 89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93 w 105"/>
                    <a:gd name="T7" fmla="*/ 12 h 101"/>
                    <a:gd name="T8" fmla="*/ 93 w 105"/>
                    <a:gd name="T9" fmla="*/ 89 h 101"/>
                    <a:gd name="T10" fmla="*/ 93 w 105"/>
                    <a:gd name="T11" fmla="*/ 89 h 101"/>
                    <a:gd name="T12" fmla="*/ 105 w 105"/>
                    <a:gd name="T13" fmla="*/ 101 h 101"/>
                    <a:gd name="T14" fmla="*/ 0 w 105"/>
                    <a:gd name="T15" fmla="*/ 101 h 101"/>
                    <a:gd name="T16" fmla="*/ 13 w 105"/>
                    <a:gd name="T17" fmla="*/ 89 h 101"/>
                    <a:gd name="T18" fmla="*/ 9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93" y="12"/>
                      </a:lnTo>
                      <a:lnTo>
                        <a:pt x="93" y="89"/>
                      </a:lnTo>
                      <a:close/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0" y="101"/>
                      </a:lnTo>
                      <a:lnTo>
                        <a:pt x="13" y="89"/>
                      </a:lnTo>
                      <a:lnTo>
                        <a:pt x="93" y="8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8" name="Freeform 40"/>
                <p:cNvSpPr>
                  <a:spLocks/>
                </p:cNvSpPr>
                <p:nvPr/>
              </p:nvSpPr>
              <p:spPr bwMode="auto">
                <a:xfrm>
                  <a:off x="4194" y="627"/>
                  <a:ext cx="105" cy="101"/>
                </a:xfrm>
                <a:custGeom>
                  <a:avLst/>
                  <a:gdLst>
                    <a:gd name="T0" fmla="*/ 0 w 105"/>
                    <a:gd name="T1" fmla="*/ 101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104 w 105"/>
                    <a:gd name="T7" fmla="*/ 1 h 101"/>
                    <a:gd name="T8" fmla="*/ 104 w 105"/>
                    <a:gd name="T9" fmla="*/ 99 h 101"/>
                    <a:gd name="T10" fmla="*/ 2 w 105"/>
                    <a:gd name="T11" fmla="*/ 99 h 101"/>
                    <a:gd name="T12" fmla="*/ 0 w 105"/>
                    <a:gd name="T13" fmla="*/ 101 h 10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5"/>
                    <a:gd name="T22" fmla="*/ 0 h 101"/>
                    <a:gd name="T23" fmla="*/ 105 w 105"/>
                    <a:gd name="T24" fmla="*/ 101 h 10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5" h="101">
                      <a:moveTo>
                        <a:pt x="0" y="101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104" y="1"/>
                      </a:lnTo>
                      <a:lnTo>
                        <a:pt x="104" y="99"/>
                      </a:lnTo>
                      <a:lnTo>
                        <a:pt x="2" y="99"/>
                      </a:lnTo>
                      <a:lnTo>
                        <a:pt x="0" y="1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9" name="Freeform 41"/>
                <p:cNvSpPr>
                  <a:spLocks noEditPoints="1"/>
                </p:cNvSpPr>
                <p:nvPr/>
              </p:nvSpPr>
              <p:spPr bwMode="auto">
                <a:xfrm>
                  <a:off x="4194" y="627"/>
                  <a:ext cx="105" cy="101"/>
                </a:xfrm>
                <a:custGeom>
                  <a:avLst/>
                  <a:gdLst>
                    <a:gd name="T0" fmla="*/ 93 w 105"/>
                    <a:gd name="T1" fmla="*/ 12 h 101"/>
                    <a:gd name="T2" fmla="*/ 105 w 105"/>
                    <a:gd name="T3" fmla="*/ 0 h 101"/>
                    <a:gd name="T4" fmla="*/ 0 w 105"/>
                    <a:gd name="T5" fmla="*/ 0 h 101"/>
                    <a:gd name="T6" fmla="*/ 13 w 105"/>
                    <a:gd name="T7" fmla="*/ 12 h 101"/>
                    <a:gd name="T8" fmla="*/ 93 w 105"/>
                    <a:gd name="T9" fmla="*/ 12 h 101"/>
                    <a:gd name="T10" fmla="*/ 13 w 105"/>
                    <a:gd name="T11" fmla="*/ 89 h 101"/>
                    <a:gd name="T12" fmla="*/ 0 w 105"/>
                    <a:gd name="T13" fmla="*/ 101 h 101"/>
                    <a:gd name="T14" fmla="*/ 0 w 105"/>
                    <a:gd name="T15" fmla="*/ 0 h 101"/>
                    <a:gd name="T16" fmla="*/ 13 w 105"/>
                    <a:gd name="T17" fmla="*/ 12 h 101"/>
                    <a:gd name="T18" fmla="*/ 1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12"/>
                      </a:moveTo>
                      <a:lnTo>
                        <a:pt x="105" y="0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93" y="12"/>
                      </a:lnTo>
                      <a:close/>
                      <a:moveTo>
                        <a:pt x="13" y="89"/>
                      </a:moveTo>
                      <a:lnTo>
                        <a:pt x="0" y="101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13" y="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20" name="Rectangle 42"/>
                <p:cNvSpPr>
                  <a:spLocks noChangeArrowheads="1"/>
                </p:cNvSpPr>
                <p:nvPr/>
              </p:nvSpPr>
              <p:spPr bwMode="auto">
                <a:xfrm>
                  <a:off x="4207" y="639"/>
                  <a:ext cx="80" cy="77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21" name="Rectangle 43"/>
                <p:cNvSpPr>
                  <a:spLocks noChangeArrowheads="1"/>
                </p:cNvSpPr>
                <p:nvPr/>
              </p:nvSpPr>
              <p:spPr bwMode="auto">
                <a:xfrm>
                  <a:off x="4216" y="699"/>
                  <a:ext cx="63" cy="10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</p:grpSp>
          <p:sp>
            <p:nvSpPr>
              <p:cNvPr id="100" name="TextBox 99"/>
              <p:cNvSpPr txBox="1"/>
              <p:nvPr/>
            </p:nvSpPr>
            <p:spPr>
              <a:xfrm>
                <a:off x="5044382" y="1547500"/>
                <a:ext cx="14718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mtClean="0"/>
                  <a:t>TCP/IP </a:t>
                </a:r>
                <a:r>
                  <a:rPr lang="ko-KR" altLang="en-US" dirty="0" smtClean="0"/>
                  <a:t>사용</a:t>
                </a:r>
                <a:endParaRPr lang="ko-KR" altLang="en-US" dirty="0"/>
              </a:p>
            </p:txBody>
          </p:sp>
        </p:grpSp>
        <p:pic>
          <p:nvPicPr>
            <p:cNvPr id="124" name="Picture 6" descr="PC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6236" y="2376001"/>
              <a:ext cx="1054793" cy="9645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25" name="직선 화살표 연결선 124"/>
            <p:cNvCxnSpPr/>
            <p:nvPr/>
          </p:nvCxnSpPr>
          <p:spPr>
            <a:xfrm flipV="1">
              <a:off x="2413380" y="2253873"/>
              <a:ext cx="1791091" cy="720607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6" name="TextBox 125"/>
            <p:cNvSpPr txBox="1"/>
            <p:nvPr/>
          </p:nvSpPr>
          <p:spPr>
            <a:xfrm>
              <a:off x="1012645" y="3290876"/>
              <a:ext cx="28161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클라이언트 </a:t>
              </a:r>
              <a:r>
                <a:rPr lang="en-US" altLang="ko-KR" dirty="0"/>
                <a:t>B</a:t>
              </a:r>
              <a:endParaRPr lang="en-US" altLang="ko-KR" dirty="0" smtClean="0"/>
            </a:p>
          </p:txBody>
        </p:sp>
        <p:sp>
          <p:nvSpPr>
            <p:cNvPr id="128" name="TextBox 127"/>
            <p:cNvSpPr txBox="1"/>
            <p:nvPr/>
          </p:nvSpPr>
          <p:spPr>
            <a:xfrm>
              <a:off x="2673859" y="1155497"/>
              <a:ext cx="28161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/>
                <a:t>192.168.1.10</a:t>
              </a:r>
              <a:r>
                <a:rPr lang="ko-KR" altLang="en-US" sz="1400" dirty="0" smtClean="0"/>
                <a:t>과 통신</a:t>
              </a:r>
              <a:endParaRPr lang="en-US" altLang="ko-KR" sz="1400" dirty="0" smtClean="0"/>
            </a:p>
          </p:txBody>
        </p:sp>
        <p:sp>
          <p:nvSpPr>
            <p:cNvPr id="129" name="TextBox 128"/>
            <p:cNvSpPr txBox="1"/>
            <p:nvPr/>
          </p:nvSpPr>
          <p:spPr>
            <a:xfrm>
              <a:off x="2648644" y="2820590"/>
              <a:ext cx="28161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/>
                <a:t>192.168.1.11</a:t>
              </a:r>
              <a:r>
                <a:rPr lang="ko-KR" altLang="en-US" sz="1400" dirty="0" smtClean="0"/>
                <a:t>과 통신</a:t>
              </a:r>
              <a:endParaRPr lang="en-US" altLang="ko-KR" sz="1400" dirty="0" smtClean="0"/>
            </a:p>
          </p:txBody>
        </p:sp>
        <p:cxnSp>
          <p:nvCxnSpPr>
            <p:cNvPr id="130" name="직선 화살표 연결선 129"/>
            <p:cNvCxnSpPr/>
            <p:nvPr/>
          </p:nvCxnSpPr>
          <p:spPr>
            <a:xfrm flipV="1">
              <a:off x="5536254" y="1254815"/>
              <a:ext cx="944068" cy="906643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직선 화살표 연결선 132"/>
            <p:cNvCxnSpPr>
              <a:endCxn id="100" idx="1"/>
            </p:cNvCxnSpPr>
            <p:nvPr/>
          </p:nvCxnSpPr>
          <p:spPr>
            <a:xfrm>
              <a:off x="5520624" y="2254532"/>
              <a:ext cx="928024" cy="829030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6" name="TextBox 135"/>
            <p:cNvSpPr txBox="1"/>
            <p:nvPr/>
          </p:nvSpPr>
          <p:spPr>
            <a:xfrm>
              <a:off x="5940152" y="504717"/>
              <a:ext cx="326496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/>
                <a:t>192.168.1.10</a:t>
              </a:r>
              <a:r>
                <a:rPr lang="ko-KR" altLang="en-US" sz="1400" dirty="0" smtClean="0"/>
                <a:t>을 점유하는 프로그램</a:t>
              </a:r>
              <a:endParaRPr lang="en-US" altLang="ko-KR" sz="1400" dirty="0" smtClean="0"/>
            </a:p>
          </p:txBody>
        </p:sp>
        <p:sp>
          <p:nvSpPr>
            <p:cNvPr id="137" name="TextBox 136"/>
            <p:cNvSpPr txBox="1"/>
            <p:nvPr/>
          </p:nvSpPr>
          <p:spPr>
            <a:xfrm>
              <a:off x="5952883" y="2289243"/>
              <a:ext cx="326496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/>
                <a:t>192.168.1.11</a:t>
              </a:r>
              <a:r>
                <a:rPr lang="ko-KR" altLang="en-US" sz="1400" dirty="0" smtClean="0"/>
                <a:t>을 점유하는 프로그램</a:t>
              </a:r>
              <a:endParaRPr lang="en-US" altLang="ko-KR" sz="1400" dirty="0" smtClean="0"/>
            </a:p>
          </p:txBody>
        </p:sp>
      </p:grpSp>
    </p:spTree>
    <p:extLst>
      <p:ext uri="{BB962C8B-B14F-4D97-AF65-F5344CB8AC3E}">
        <p14:creationId xmlns:p14="http://schemas.microsoft.com/office/powerpoint/2010/main" val="823833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그룹 13"/>
          <p:cNvGrpSpPr/>
          <p:nvPr/>
        </p:nvGrpSpPr>
        <p:grpSpPr>
          <a:xfrm>
            <a:off x="1012645" y="504717"/>
            <a:ext cx="8205205" cy="3268041"/>
            <a:chOff x="1012645" y="504717"/>
            <a:chExt cx="8205205" cy="3268041"/>
          </a:xfrm>
        </p:grpSpPr>
        <p:pic>
          <p:nvPicPr>
            <p:cNvPr id="1030" name="Picture 6" descr="PC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1762" y="737764"/>
              <a:ext cx="1054793" cy="9645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9" name="Picture 99" descr="server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55976" y="1629601"/>
              <a:ext cx="856228" cy="1130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68" name="직선 화살표 연결선 67"/>
            <p:cNvCxnSpPr/>
            <p:nvPr/>
          </p:nvCxnSpPr>
          <p:spPr>
            <a:xfrm>
              <a:off x="2418906" y="1336243"/>
              <a:ext cx="1793054" cy="858539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TextBox 2"/>
            <p:cNvSpPr txBox="1"/>
            <p:nvPr/>
          </p:nvSpPr>
          <p:spPr>
            <a:xfrm>
              <a:off x="4650479" y="2621897"/>
              <a:ext cx="223224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서버</a:t>
              </a:r>
              <a:r>
                <a:rPr lang="en-US" altLang="ko-KR" dirty="0" smtClean="0"/>
                <a:t/>
              </a:r>
              <a:br>
                <a:rPr lang="en-US" altLang="ko-KR" dirty="0" smtClean="0"/>
              </a:br>
              <a:r>
                <a:rPr lang="en-US" altLang="ko-KR" dirty="0" smtClean="0"/>
                <a:t>192.168.1.10</a:t>
              </a: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1018171" y="1652639"/>
              <a:ext cx="28161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클라이언트 </a:t>
              </a:r>
              <a:r>
                <a:rPr lang="en-US" altLang="ko-KR" dirty="0" smtClean="0"/>
                <a:t>A</a:t>
              </a:r>
            </a:p>
          </p:txBody>
        </p:sp>
        <p:grpSp>
          <p:nvGrpSpPr>
            <p:cNvPr id="6" name="그룹 5"/>
            <p:cNvGrpSpPr/>
            <p:nvPr/>
          </p:nvGrpSpPr>
          <p:grpSpPr>
            <a:xfrm>
              <a:off x="6493109" y="800858"/>
              <a:ext cx="1471834" cy="856991"/>
              <a:chOff x="5044382" y="1194588"/>
              <a:chExt cx="1471834" cy="856991"/>
            </a:xfrm>
          </p:grpSpPr>
          <p:grpSp>
            <p:nvGrpSpPr>
              <p:cNvPr id="73" name="Group 44"/>
              <p:cNvGrpSpPr>
                <a:grpSpLocks/>
              </p:cNvGrpSpPr>
              <p:nvPr/>
            </p:nvGrpSpPr>
            <p:grpSpPr bwMode="auto">
              <a:xfrm>
                <a:off x="5076056" y="1194588"/>
                <a:ext cx="1322316" cy="856991"/>
                <a:chOff x="3959" y="609"/>
                <a:chExt cx="581" cy="432"/>
              </a:xfrm>
            </p:grpSpPr>
            <p:sp>
              <p:nvSpPr>
                <p:cNvPr id="74" name="Freeform 23"/>
                <p:cNvSpPr>
                  <a:spLocks noEditPoints="1"/>
                </p:cNvSpPr>
                <p:nvPr/>
              </p:nvSpPr>
              <p:spPr bwMode="auto">
                <a:xfrm>
                  <a:off x="3959" y="609"/>
                  <a:ext cx="581" cy="432"/>
                </a:xfrm>
                <a:custGeom>
                  <a:avLst/>
                  <a:gdLst>
                    <a:gd name="T0" fmla="*/ 572 w 581"/>
                    <a:gd name="T1" fmla="*/ 423 h 432"/>
                    <a:gd name="T2" fmla="*/ 581 w 581"/>
                    <a:gd name="T3" fmla="*/ 432 h 432"/>
                    <a:gd name="T4" fmla="*/ 581 w 581"/>
                    <a:gd name="T5" fmla="*/ 0 h 432"/>
                    <a:gd name="T6" fmla="*/ 572 w 581"/>
                    <a:gd name="T7" fmla="*/ 9 h 432"/>
                    <a:gd name="T8" fmla="*/ 572 w 581"/>
                    <a:gd name="T9" fmla="*/ 423 h 432"/>
                    <a:gd name="T10" fmla="*/ 572 w 581"/>
                    <a:gd name="T11" fmla="*/ 423 h 432"/>
                    <a:gd name="T12" fmla="*/ 581 w 581"/>
                    <a:gd name="T13" fmla="*/ 432 h 432"/>
                    <a:gd name="T14" fmla="*/ 0 w 581"/>
                    <a:gd name="T15" fmla="*/ 432 h 432"/>
                    <a:gd name="T16" fmla="*/ 10 w 581"/>
                    <a:gd name="T17" fmla="*/ 423 h 432"/>
                    <a:gd name="T18" fmla="*/ 572 w 581"/>
                    <a:gd name="T19" fmla="*/ 423 h 43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81"/>
                    <a:gd name="T31" fmla="*/ 0 h 432"/>
                    <a:gd name="T32" fmla="*/ 581 w 581"/>
                    <a:gd name="T33" fmla="*/ 432 h 43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81" h="432">
                      <a:moveTo>
                        <a:pt x="572" y="423"/>
                      </a:moveTo>
                      <a:lnTo>
                        <a:pt x="581" y="432"/>
                      </a:lnTo>
                      <a:lnTo>
                        <a:pt x="581" y="0"/>
                      </a:lnTo>
                      <a:lnTo>
                        <a:pt x="572" y="9"/>
                      </a:lnTo>
                      <a:lnTo>
                        <a:pt x="572" y="423"/>
                      </a:lnTo>
                      <a:close/>
                      <a:moveTo>
                        <a:pt x="572" y="423"/>
                      </a:moveTo>
                      <a:lnTo>
                        <a:pt x="581" y="432"/>
                      </a:lnTo>
                      <a:lnTo>
                        <a:pt x="0" y="432"/>
                      </a:lnTo>
                      <a:lnTo>
                        <a:pt x="10" y="423"/>
                      </a:lnTo>
                      <a:lnTo>
                        <a:pt x="572" y="423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75" name="Freeform 24"/>
                <p:cNvSpPr>
                  <a:spLocks noEditPoints="1"/>
                </p:cNvSpPr>
                <p:nvPr/>
              </p:nvSpPr>
              <p:spPr bwMode="auto">
                <a:xfrm>
                  <a:off x="3959" y="609"/>
                  <a:ext cx="581" cy="432"/>
                </a:xfrm>
                <a:custGeom>
                  <a:avLst/>
                  <a:gdLst>
                    <a:gd name="T0" fmla="*/ 572 w 581"/>
                    <a:gd name="T1" fmla="*/ 9 h 432"/>
                    <a:gd name="T2" fmla="*/ 581 w 581"/>
                    <a:gd name="T3" fmla="*/ 0 h 432"/>
                    <a:gd name="T4" fmla="*/ 0 w 581"/>
                    <a:gd name="T5" fmla="*/ 0 h 432"/>
                    <a:gd name="T6" fmla="*/ 10 w 581"/>
                    <a:gd name="T7" fmla="*/ 9 h 432"/>
                    <a:gd name="T8" fmla="*/ 572 w 581"/>
                    <a:gd name="T9" fmla="*/ 9 h 432"/>
                    <a:gd name="T10" fmla="*/ 10 w 581"/>
                    <a:gd name="T11" fmla="*/ 423 h 432"/>
                    <a:gd name="T12" fmla="*/ 0 w 581"/>
                    <a:gd name="T13" fmla="*/ 432 h 432"/>
                    <a:gd name="T14" fmla="*/ 0 w 581"/>
                    <a:gd name="T15" fmla="*/ 0 h 432"/>
                    <a:gd name="T16" fmla="*/ 10 w 581"/>
                    <a:gd name="T17" fmla="*/ 9 h 432"/>
                    <a:gd name="T18" fmla="*/ 10 w 581"/>
                    <a:gd name="T19" fmla="*/ 423 h 43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81"/>
                    <a:gd name="T31" fmla="*/ 0 h 432"/>
                    <a:gd name="T32" fmla="*/ 581 w 581"/>
                    <a:gd name="T33" fmla="*/ 432 h 43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81" h="432">
                      <a:moveTo>
                        <a:pt x="572" y="9"/>
                      </a:moveTo>
                      <a:lnTo>
                        <a:pt x="581" y="0"/>
                      </a:lnTo>
                      <a:lnTo>
                        <a:pt x="0" y="0"/>
                      </a:lnTo>
                      <a:lnTo>
                        <a:pt x="10" y="9"/>
                      </a:lnTo>
                      <a:lnTo>
                        <a:pt x="572" y="9"/>
                      </a:lnTo>
                      <a:close/>
                      <a:moveTo>
                        <a:pt x="10" y="423"/>
                      </a:moveTo>
                      <a:lnTo>
                        <a:pt x="0" y="432"/>
                      </a:lnTo>
                      <a:lnTo>
                        <a:pt x="0" y="0"/>
                      </a:lnTo>
                      <a:lnTo>
                        <a:pt x="10" y="9"/>
                      </a:lnTo>
                      <a:lnTo>
                        <a:pt x="10" y="42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76" name="Rectangle 25"/>
                <p:cNvSpPr>
                  <a:spLocks noChangeArrowheads="1"/>
                </p:cNvSpPr>
                <p:nvPr/>
              </p:nvSpPr>
              <p:spPr bwMode="auto">
                <a:xfrm>
                  <a:off x="3969" y="618"/>
                  <a:ext cx="562" cy="414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 dirty="0"/>
                </a:p>
              </p:txBody>
            </p:sp>
            <p:sp>
              <p:nvSpPr>
                <p:cNvPr id="77" name="Rectangle 26"/>
                <p:cNvSpPr>
                  <a:spLocks noChangeArrowheads="1"/>
                </p:cNvSpPr>
                <p:nvPr/>
              </p:nvSpPr>
              <p:spPr bwMode="auto">
                <a:xfrm>
                  <a:off x="3979" y="624"/>
                  <a:ext cx="541" cy="108"/>
                </a:xfrm>
                <a:prstGeom prst="rect">
                  <a:avLst/>
                </a:prstGeom>
                <a:solidFill>
                  <a:srgbClr val="000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78" name="Rectangle 27"/>
                <p:cNvSpPr>
                  <a:spLocks noChangeArrowheads="1"/>
                </p:cNvSpPr>
                <p:nvPr/>
              </p:nvSpPr>
              <p:spPr bwMode="auto">
                <a:xfrm>
                  <a:off x="4040" y="639"/>
                  <a:ext cx="80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algn="ctr" eaLnBrk="1" latinLnBrk="0" hangingPunct="1"/>
                  <a:r>
                    <a:rPr kumimoji="0" lang="en-US" altLang="ko-KR" sz="900" b="1">
                      <a:solidFill>
                        <a:srgbClr val="FFFFFF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xx</a:t>
                  </a:r>
                  <a:endParaRPr kumimoji="0" lang="en-US" altLang="ko-KR" sz="1400">
                    <a:solidFill>
                      <a:schemeClr val="bg2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9" name="Freeform 28"/>
                <p:cNvSpPr>
                  <a:spLocks noEditPoints="1"/>
                </p:cNvSpPr>
                <p:nvPr/>
              </p:nvSpPr>
              <p:spPr bwMode="auto">
                <a:xfrm>
                  <a:off x="4299" y="627"/>
                  <a:ext cx="105" cy="101"/>
                </a:xfrm>
                <a:custGeom>
                  <a:avLst/>
                  <a:gdLst>
                    <a:gd name="T0" fmla="*/ 93 w 105"/>
                    <a:gd name="T1" fmla="*/ 89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93 w 105"/>
                    <a:gd name="T7" fmla="*/ 12 h 101"/>
                    <a:gd name="T8" fmla="*/ 93 w 105"/>
                    <a:gd name="T9" fmla="*/ 89 h 101"/>
                    <a:gd name="T10" fmla="*/ 93 w 105"/>
                    <a:gd name="T11" fmla="*/ 89 h 101"/>
                    <a:gd name="T12" fmla="*/ 105 w 105"/>
                    <a:gd name="T13" fmla="*/ 101 h 101"/>
                    <a:gd name="T14" fmla="*/ 0 w 105"/>
                    <a:gd name="T15" fmla="*/ 101 h 101"/>
                    <a:gd name="T16" fmla="*/ 13 w 105"/>
                    <a:gd name="T17" fmla="*/ 89 h 101"/>
                    <a:gd name="T18" fmla="*/ 9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93" y="12"/>
                      </a:lnTo>
                      <a:lnTo>
                        <a:pt x="93" y="89"/>
                      </a:lnTo>
                      <a:close/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0" y="101"/>
                      </a:lnTo>
                      <a:lnTo>
                        <a:pt x="13" y="89"/>
                      </a:lnTo>
                      <a:lnTo>
                        <a:pt x="93" y="8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0" name="Freeform 29"/>
                <p:cNvSpPr>
                  <a:spLocks/>
                </p:cNvSpPr>
                <p:nvPr/>
              </p:nvSpPr>
              <p:spPr bwMode="auto">
                <a:xfrm>
                  <a:off x="4299" y="627"/>
                  <a:ext cx="105" cy="101"/>
                </a:xfrm>
                <a:custGeom>
                  <a:avLst/>
                  <a:gdLst>
                    <a:gd name="T0" fmla="*/ 0 w 105"/>
                    <a:gd name="T1" fmla="*/ 101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104 w 105"/>
                    <a:gd name="T7" fmla="*/ 1 h 101"/>
                    <a:gd name="T8" fmla="*/ 104 w 105"/>
                    <a:gd name="T9" fmla="*/ 99 h 101"/>
                    <a:gd name="T10" fmla="*/ 2 w 105"/>
                    <a:gd name="T11" fmla="*/ 99 h 101"/>
                    <a:gd name="T12" fmla="*/ 0 w 105"/>
                    <a:gd name="T13" fmla="*/ 101 h 10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5"/>
                    <a:gd name="T22" fmla="*/ 0 h 101"/>
                    <a:gd name="T23" fmla="*/ 105 w 105"/>
                    <a:gd name="T24" fmla="*/ 101 h 10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5" h="101">
                      <a:moveTo>
                        <a:pt x="0" y="101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104" y="1"/>
                      </a:lnTo>
                      <a:lnTo>
                        <a:pt x="104" y="99"/>
                      </a:lnTo>
                      <a:lnTo>
                        <a:pt x="2" y="99"/>
                      </a:lnTo>
                      <a:lnTo>
                        <a:pt x="0" y="1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1" name="Freeform 30"/>
                <p:cNvSpPr>
                  <a:spLocks noEditPoints="1"/>
                </p:cNvSpPr>
                <p:nvPr/>
              </p:nvSpPr>
              <p:spPr bwMode="auto">
                <a:xfrm>
                  <a:off x="4299" y="627"/>
                  <a:ext cx="105" cy="101"/>
                </a:xfrm>
                <a:custGeom>
                  <a:avLst/>
                  <a:gdLst>
                    <a:gd name="T0" fmla="*/ 93 w 105"/>
                    <a:gd name="T1" fmla="*/ 12 h 101"/>
                    <a:gd name="T2" fmla="*/ 105 w 105"/>
                    <a:gd name="T3" fmla="*/ 0 h 101"/>
                    <a:gd name="T4" fmla="*/ 0 w 105"/>
                    <a:gd name="T5" fmla="*/ 0 h 101"/>
                    <a:gd name="T6" fmla="*/ 13 w 105"/>
                    <a:gd name="T7" fmla="*/ 12 h 101"/>
                    <a:gd name="T8" fmla="*/ 93 w 105"/>
                    <a:gd name="T9" fmla="*/ 12 h 101"/>
                    <a:gd name="T10" fmla="*/ 13 w 105"/>
                    <a:gd name="T11" fmla="*/ 89 h 101"/>
                    <a:gd name="T12" fmla="*/ 0 w 105"/>
                    <a:gd name="T13" fmla="*/ 101 h 101"/>
                    <a:gd name="T14" fmla="*/ 0 w 105"/>
                    <a:gd name="T15" fmla="*/ 0 h 101"/>
                    <a:gd name="T16" fmla="*/ 13 w 105"/>
                    <a:gd name="T17" fmla="*/ 12 h 101"/>
                    <a:gd name="T18" fmla="*/ 1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12"/>
                      </a:moveTo>
                      <a:lnTo>
                        <a:pt x="105" y="0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93" y="12"/>
                      </a:lnTo>
                      <a:close/>
                      <a:moveTo>
                        <a:pt x="13" y="89"/>
                      </a:moveTo>
                      <a:lnTo>
                        <a:pt x="0" y="101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13" y="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2" name="Rectangle 31"/>
                <p:cNvSpPr>
                  <a:spLocks noChangeArrowheads="1"/>
                </p:cNvSpPr>
                <p:nvPr/>
              </p:nvSpPr>
              <p:spPr bwMode="auto">
                <a:xfrm>
                  <a:off x="4312" y="639"/>
                  <a:ext cx="80" cy="77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3" name="Freeform 32"/>
                <p:cNvSpPr>
                  <a:spLocks noEditPoints="1"/>
                </p:cNvSpPr>
                <p:nvPr/>
              </p:nvSpPr>
              <p:spPr bwMode="auto">
                <a:xfrm>
                  <a:off x="4320" y="647"/>
                  <a:ext cx="63" cy="23"/>
                </a:xfrm>
                <a:custGeom>
                  <a:avLst/>
                  <a:gdLst>
                    <a:gd name="T0" fmla="*/ 20 w 63"/>
                    <a:gd name="T1" fmla="*/ 7 h 23"/>
                    <a:gd name="T2" fmla="*/ 63 w 63"/>
                    <a:gd name="T3" fmla="*/ 7 h 23"/>
                    <a:gd name="T4" fmla="*/ 63 w 63"/>
                    <a:gd name="T5" fmla="*/ 0 h 23"/>
                    <a:gd name="T6" fmla="*/ 20 w 63"/>
                    <a:gd name="T7" fmla="*/ 0 h 23"/>
                    <a:gd name="T8" fmla="*/ 20 w 63"/>
                    <a:gd name="T9" fmla="*/ 7 h 23"/>
                    <a:gd name="T10" fmla="*/ 0 w 63"/>
                    <a:gd name="T11" fmla="*/ 23 h 23"/>
                    <a:gd name="T12" fmla="*/ 44 w 63"/>
                    <a:gd name="T13" fmla="*/ 23 h 23"/>
                    <a:gd name="T14" fmla="*/ 44 w 63"/>
                    <a:gd name="T15" fmla="*/ 16 h 23"/>
                    <a:gd name="T16" fmla="*/ 0 w 63"/>
                    <a:gd name="T17" fmla="*/ 16 h 23"/>
                    <a:gd name="T18" fmla="*/ 0 w 63"/>
                    <a:gd name="T19" fmla="*/ 23 h 23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63"/>
                    <a:gd name="T31" fmla="*/ 0 h 23"/>
                    <a:gd name="T32" fmla="*/ 63 w 63"/>
                    <a:gd name="T33" fmla="*/ 23 h 23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63" h="23">
                      <a:moveTo>
                        <a:pt x="20" y="7"/>
                      </a:moveTo>
                      <a:lnTo>
                        <a:pt x="63" y="7"/>
                      </a:lnTo>
                      <a:lnTo>
                        <a:pt x="63" y="0"/>
                      </a:lnTo>
                      <a:lnTo>
                        <a:pt x="20" y="0"/>
                      </a:lnTo>
                      <a:lnTo>
                        <a:pt x="20" y="7"/>
                      </a:lnTo>
                      <a:close/>
                      <a:moveTo>
                        <a:pt x="0" y="23"/>
                      </a:moveTo>
                      <a:lnTo>
                        <a:pt x="44" y="23"/>
                      </a:lnTo>
                      <a:lnTo>
                        <a:pt x="44" y="16"/>
                      </a:lnTo>
                      <a:lnTo>
                        <a:pt x="0" y="16"/>
                      </a:lnTo>
                      <a:lnTo>
                        <a:pt x="0" y="2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4" name="Freeform 33"/>
                <p:cNvSpPr>
                  <a:spLocks noEditPoints="1"/>
                </p:cNvSpPr>
                <p:nvPr/>
              </p:nvSpPr>
              <p:spPr bwMode="auto">
                <a:xfrm>
                  <a:off x="4320" y="647"/>
                  <a:ext cx="63" cy="61"/>
                </a:xfrm>
                <a:custGeom>
                  <a:avLst/>
                  <a:gdLst>
                    <a:gd name="T0" fmla="*/ 20 w 63"/>
                    <a:gd name="T1" fmla="*/ 7 h 61"/>
                    <a:gd name="T2" fmla="*/ 63 w 63"/>
                    <a:gd name="T3" fmla="*/ 7 h 61"/>
                    <a:gd name="T4" fmla="*/ 63 w 63"/>
                    <a:gd name="T5" fmla="*/ 0 h 61"/>
                    <a:gd name="T6" fmla="*/ 20 w 63"/>
                    <a:gd name="T7" fmla="*/ 0 h 61"/>
                    <a:gd name="T8" fmla="*/ 20 w 63"/>
                    <a:gd name="T9" fmla="*/ 7 h 61"/>
                    <a:gd name="T10" fmla="*/ 0 w 63"/>
                    <a:gd name="T11" fmla="*/ 23 h 61"/>
                    <a:gd name="T12" fmla="*/ 44 w 63"/>
                    <a:gd name="T13" fmla="*/ 23 h 61"/>
                    <a:gd name="T14" fmla="*/ 44 w 63"/>
                    <a:gd name="T15" fmla="*/ 16 h 61"/>
                    <a:gd name="T16" fmla="*/ 0 w 63"/>
                    <a:gd name="T17" fmla="*/ 16 h 61"/>
                    <a:gd name="T18" fmla="*/ 0 w 63"/>
                    <a:gd name="T19" fmla="*/ 23 h 61"/>
                    <a:gd name="T20" fmla="*/ 44 w 63"/>
                    <a:gd name="T21" fmla="*/ 20 h 61"/>
                    <a:gd name="T22" fmla="*/ 44 w 63"/>
                    <a:gd name="T23" fmla="*/ 45 h 61"/>
                    <a:gd name="T24" fmla="*/ 63 w 63"/>
                    <a:gd name="T25" fmla="*/ 45 h 61"/>
                    <a:gd name="T26" fmla="*/ 63 w 63"/>
                    <a:gd name="T27" fmla="*/ 7 h 61"/>
                    <a:gd name="T28" fmla="*/ 20 w 63"/>
                    <a:gd name="T29" fmla="*/ 7 h 61"/>
                    <a:gd name="T30" fmla="*/ 20 w 63"/>
                    <a:gd name="T31" fmla="*/ 19 h 61"/>
                    <a:gd name="T32" fmla="*/ 0 w 63"/>
                    <a:gd name="T33" fmla="*/ 61 h 61"/>
                    <a:gd name="T34" fmla="*/ 44 w 63"/>
                    <a:gd name="T35" fmla="*/ 61 h 61"/>
                    <a:gd name="T36" fmla="*/ 44 w 63"/>
                    <a:gd name="T37" fmla="*/ 23 h 61"/>
                    <a:gd name="T38" fmla="*/ 0 w 63"/>
                    <a:gd name="T39" fmla="*/ 23 h 61"/>
                    <a:gd name="T40" fmla="*/ 0 w 63"/>
                    <a:gd name="T41" fmla="*/ 61 h 61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63"/>
                    <a:gd name="T64" fmla="*/ 0 h 61"/>
                    <a:gd name="T65" fmla="*/ 63 w 63"/>
                    <a:gd name="T66" fmla="*/ 61 h 61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63" h="61">
                      <a:moveTo>
                        <a:pt x="20" y="7"/>
                      </a:moveTo>
                      <a:lnTo>
                        <a:pt x="63" y="7"/>
                      </a:lnTo>
                      <a:lnTo>
                        <a:pt x="63" y="0"/>
                      </a:lnTo>
                      <a:lnTo>
                        <a:pt x="20" y="0"/>
                      </a:lnTo>
                      <a:lnTo>
                        <a:pt x="20" y="7"/>
                      </a:lnTo>
                      <a:moveTo>
                        <a:pt x="0" y="23"/>
                      </a:moveTo>
                      <a:lnTo>
                        <a:pt x="44" y="23"/>
                      </a:lnTo>
                      <a:lnTo>
                        <a:pt x="44" y="16"/>
                      </a:lnTo>
                      <a:lnTo>
                        <a:pt x="0" y="16"/>
                      </a:lnTo>
                      <a:lnTo>
                        <a:pt x="0" y="23"/>
                      </a:lnTo>
                      <a:moveTo>
                        <a:pt x="44" y="20"/>
                      </a:moveTo>
                      <a:lnTo>
                        <a:pt x="44" y="45"/>
                      </a:lnTo>
                      <a:lnTo>
                        <a:pt x="63" y="45"/>
                      </a:lnTo>
                      <a:lnTo>
                        <a:pt x="63" y="7"/>
                      </a:lnTo>
                      <a:lnTo>
                        <a:pt x="20" y="7"/>
                      </a:lnTo>
                      <a:lnTo>
                        <a:pt x="20" y="19"/>
                      </a:lnTo>
                      <a:moveTo>
                        <a:pt x="0" y="61"/>
                      </a:moveTo>
                      <a:lnTo>
                        <a:pt x="44" y="61"/>
                      </a:lnTo>
                      <a:lnTo>
                        <a:pt x="44" y="23"/>
                      </a:lnTo>
                      <a:lnTo>
                        <a:pt x="0" y="23"/>
                      </a:lnTo>
                      <a:lnTo>
                        <a:pt x="0" y="61"/>
                      </a:lnTo>
                    </a:path>
                  </a:pathLst>
                </a:custGeom>
                <a:noFill/>
                <a:ln w="3175" cap="rnd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5" name="Freeform 34"/>
                <p:cNvSpPr>
                  <a:spLocks noEditPoints="1"/>
                </p:cNvSpPr>
                <p:nvPr/>
              </p:nvSpPr>
              <p:spPr bwMode="auto">
                <a:xfrm>
                  <a:off x="4413" y="627"/>
                  <a:ext cx="105" cy="101"/>
                </a:xfrm>
                <a:custGeom>
                  <a:avLst/>
                  <a:gdLst>
                    <a:gd name="T0" fmla="*/ 92 w 105"/>
                    <a:gd name="T1" fmla="*/ 89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92 w 105"/>
                    <a:gd name="T7" fmla="*/ 12 h 101"/>
                    <a:gd name="T8" fmla="*/ 92 w 105"/>
                    <a:gd name="T9" fmla="*/ 89 h 101"/>
                    <a:gd name="T10" fmla="*/ 92 w 105"/>
                    <a:gd name="T11" fmla="*/ 89 h 101"/>
                    <a:gd name="T12" fmla="*/ 105 w 105"/>
                    <a:gd name="T13" fmla="*/ 101 h 101"/>
                    <a:gd name="T14" fmla="*/ 0 w 105"/>
                    <a:gd name="T15" fmla="*/ 101 h 101"/>
                    <a:gd name="T16" fmla="*/ 12 w 105"/>
                    <a:gd name="T17" fmla="*/ 89 h 101"/>
                    <a:gd name="T18" fmla="*/ 92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2" y="89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92" y="12"/>
                      </a:lnTo>
                      <a:lnTo>
                        <a:pt x="92" y="89"/>
                      </a:lnTo>
                      <a:close/>
                      <a:moveTo>
                        <a:pt x="92" y="89"/>
                      </a:moveTo>
                      <a:lnTo>
                        <a:pt x="105" y="101"/>
                      </a:lnTo>
                      <a:lnTo>
                        <a:pt x="0" y="101"/>
                      </a:lnTo>
                      <a:lnTo>
                        <a:pt x="12" y="89"/>
                      </a:lnTo>
                      <a:lnTo>
                        <a:pt x="92" y="8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6" name="Freeform 35"/>
                <p:cNvSpPr>
                  <a:spLocks/>
                </p:cNvSpPr>
                <p:nvPr/>
              </p:nvSpPr>
              <p:spPr bwMode="auto">
                <a:xfrm>
                  <a:off x="4413" y="627"/>
                  <a:ext cx="105" cy="101"/>
                </a:xfrm>
                <a:custGeom>
                  <a:avLst/>
                  <a:gdLst>
                    <a:gd name="T0" fmla="*/ 0 w 105"/>
                    <a:gd name="T1" fmla="*/ 101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103 w 105"/>
                    <a:gd name="T7" fmla="*/ 1 h 101"/>
                    <a:gd name="T8" fmla="*/ 103 w 105"/>
                    <a:gd name="T9" fmla="*/ 99 h 101"/>
                    <a:gd name="T10" fmla="*/ 1 w 105"/>
                    <a:gd name="T11" fmla="*/ 99 h 101"/>
                    <a:gd name="T12" fmla="*/ 0 w 105"/>
                    <a:gd name="T13" fmla="*/ 101 h 10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5"/>
                    <a:gd name="T22" fmla="*/ 0 h 101"/>
                    <a:gd name="T23" fmla="*/ 105 w 105"/>
                    <a:gd name="T24" fmla="*/ 101 h 10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5" h="101">
                      <a:moveTo>
                        <a:pt x="0" y="101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103" y="1"/>
                      </a:lnTo>
                      <a:lnTo>
                        <a:pt x="103" y="99"/>
                      </a:lnTo>
                      <a:lnTo>
                        <a:pt x="1" y="99"/>
                      </a:lnTo>
                      <a:lnTo>
                        <a:pt x="0" y="1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7" name="Freeform 36"/>
                <p:cNvSpPr>
                  <a:spLocks noEditPoints="1"/>
                </p:cNvSpPr>
                <p:nvPr/>
              </p:nvSpPr>
              <p:spPr bwMode="auto">
                <a:xfrm>
                  <a:off x="4413" y="627"/>
                  <a:ext cx="105" cy="101"/>
                </a:xfrm>
                <a:custGeom>
                  <a:avLst/>
                  <a:gdLst>
                    <a:gd name="T0" fmla="*/ 92 w 105"/>
                    <a:gd name="T1" fmla="*/ 12 h 101"/>
                    <a:gd name="T2" fmla="*/ 105 w 105"/>
                    <a:gd name="T3" fmla="*/ 0 h 101"/>
                    <a:gd name="T4" fmla="*/ 0 w 105"/>
                    <a:gd name="T5" fmla="*/ 0 h 101"/>
                    <a:gd name="T6" fmla="*/ 12 w 105"/>
                    <a:gd name="T7" fmla="*/ 12 h 101"/>
                    <a:gd name="T8" fmla="*/ 92 w 105"/>
                    <a:gd name="T9" fmla="*/ 12 h 101"/>
                    <a:gd name="T10" fmla="*/ 12 w 105"/>
                    <a:gd name="T11" fmla="*/ 89 h 101"/>
                    <a:gd name="T12" fmla="*/ 0 w 105"/>
                    <a:gd name="T13" fmla="*/ 101 h 101"/>
                    <a:gd name="T14" fmla="*/ 0 w 105"/>
                    <a:gd name="T15" fmla="*/ 0 h 101"/>
                    <a:gd name="T16" fmla="*/ 12 w 105"/>
                    <a:gd name="T17" fmla="*/ 12 h 101"/>
                    <a:gd name="T18" fmla="*/ 12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2" y="12"/>
                      </a:moveTo>
                      <a:lnTo>
                        <a:pt x="105" y="0"/>
                      </a:lnTo>
                      <a:lnTo>
                        <a:pt x="0" y="0"/>
                      </a:lnTo>
                      <a:lnTo>
                        <a:pt x="12" y="12"/>
                      </a:lnTo>
                      <a:lnTo>
                        <a:pt x="92" y="12"/>
                      </a:lnTo>
                      <a:close/>
                      <a:moveTo>
                        <a:pt x="12" y="89"/>
                      </a:moveTo>
                      <a:lnTo>
                        <a:pt x="0" y="101"/>
                      </a:lnTo>
                      <a:lnTo>
                        <a:pt x="0" y="0"/>
                      </a:lnTo>
                      <a:lnTo>
                        <a:pt x="12" y="12"/>
                      </a:lnTo>
                      <a:lnTo>
                        <a:pt x="12" y="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8" name="Rectangle 37"/>
                <p:cNvSpPr>
                  <a:spLocks noChangeArrowheads="1"/>
                </p:cNvSpPr>
                <p:nvPr/>
              </p:nvSpPr>
              <p:spPr bwMode="auto">
                <a:xfrm>
                  <a:off x="4425" y="639"/>
                  <a:ext cx="80" cy="77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9" name="Freeform 38"/>
                <p:cNvSpPr>
                  <a:spLocks/>
                </p:cNvSpPr>
                <p:nvPr/>
              </p:nvSpPr>
              <p:spPr bwMode="auto">
                <a:xfrm>
                  <a:off x="4434" y="649"/>
                  <a:ext cx="63" cy="57"/>
                </a:xfrm>
                <a:custGeom>
                  <a:avLst/>
                  <a:gdLst>
                    <a:gd name="T0" fmla="*/ 25 w 63"/>
                    <a:gd name="T1" fmla="*/ 29 h 57"/>
                    <a:gd name="T2" fmla="*/ 0 w 63"/>
                    <a:gd name="T3" fmla="*/ 57 h 57"/>
                    <a:gd name="T4" fmla="*/ 12 w 63"/>
                    <a:gd name="T5" fmla="*/ 57 h 57"/>
                    <a:gd name="T6" fmla="*/ 31 w 63"/>
                    <a:gd name="T7" fmla="*/ 36 h 57"/>
                    <a:gd name="T8" fmla="*/ 50 w 63"/>
                    <a:gd name="T9" fmla="*/ 57 h 57"/>
                    <a:gd name="T10" fmla="*/ 63 w 63"/>
                    <a:gd name="T11" fmla="*/ 57 h 57"/>
                    <a:gd name="T12" fmla="*/ 37 w 63"/>
                    <a:gd name="T13" fmla="*/ 29 h 57"/>
                    <a:gd name="T14" fmla="*/ 63 w 63"/>
                    <a:gd name="T15" fmla="*/ 0 h 57"/>
                    <a:gd name="T16" fmla="*/ 50 w 63"/>
                    <a:gd name="T17" fmla="*/ 0 h 57"/>
                    <a:gd name="T18" fmla="*/ 31 w 63"/>
                    <a:gd name="T19" fmla="*/ 22 h 57"/>
                    <a:gd name="T20" fmla="*/ 12 w 63"/>
                    <a:gd name="T21" fmla="*/ 0 h 57"/>
                    <a:gd name="T22" fmla="*/ 0 w 63"/>
                    <a:gd name="T23" fmla="*/ 0 h 57"/>
                    <a:gd name="T24" fmla="*/ 25 w 63"/>
                    <a:gd name="T25" fmla="*/ 29 h 57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63"/>
                    <a:gd name="T40" fmla="*/ 0 h 57"/>
                    <a:gd name="T41" fmla="*/ 63 w 63"/>
                    <a:gd name="T42" fmla="*/ 57 h 57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63" h="57">
                      <a:moveTo>
                        <a:pt x="25" y="29"/>
                      </a:moveTo>
                      <a:lnTo>
                        <a:pt x="0" y="57"/>
                      </a:lnTo>
                      <a:lnTo>
                        <a:pt x="12" y="57"/>
                      </a:lnTo>
                      <a:lnTo>
                        <a:pt x="31" y="36"/>
                      </a:lnTo>
                      <a:lnTo>
                        <a:pt x="50" y="57"/>
                      </a:lnTo>
                      <a:lnTo>
                        <a:pt x="63" y="57"/>
                      </a:lnTo>
                      <a:lnTo>
                        <a:pt x="37" y="29"/>
                      </a:lnTo>
                      <a:lnTo>
                        <a:pt x="63" y="0"/>
                      </a:lnTo>
                      <a:lnTo>
                        <a:pt x="50" y="0"/>
                      </a:lnTo>
                      <a:lnTo>
                        <a:pt x="31" y="22"/>
                      </a:lnTo>
                      <a:lnTo>
                        <a:pt x="12" y="0"/>
                      </a:lnTo>
                      <a:lnTo>
                        <a:pt x="0" y="0"/>
                      </a:lnTo>
                      <a:lnTo>
                        <a:pt x="25" y="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90" name="Freeform 39"/>
                <p:cNvSpPr>
                  <a:spLocks noEditPoints="1"/>
                </p:cNvSpPr>
                <p:nvPr/>
              </p:nvSpPr>
              <p:spPr bwMode="auto">
                <a:xfrm>
                  <a:off x="4194" y="627"/>
                  <a:ext cx="105" cy="101"/>
                </a:xfrm>
                <a:custGeom>
                  <a:avLst/>
                  <a:gdLst>
                    <a:gd name="T0" fmla="*/ 93 w 105"/>
                    <a:gd name="T1" fmla="*/ 89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93 w 105"/>
                    <a:gd name="T7" fmla="*/ 12 h 101"/>
                    <a:gd name="T8" fmla="*/ 93 w 105"/>
                    <a:gd name="T9" fmla="*/ 89 h 101"/>
                    <a:gd name="T10" fmla="*/ 93 w 105"/>
                    <a:gd name="T11" fmla="*/ 89 h 101"/>
                    <a:gd name="T12" fmla="*/ 105 w 105"/>
                    <a:gd name="T13" fmla="*/ 101 h 101"/>
                    <a:gd name="T14" fmla="*/ 0 w 105"/>
                    <a:gd name="T15" fmla="*/ 101 h 101"/>
                    <a:gd name="T16" fmla="*/ 13 w 105"/>
                    <a:gd name="T17" fmla="*/ 89 h 101"/>
                    <a:gd name="T18" fmla="*/ 9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93" y="12"/>
                      </a:lnTo>
                      <a:lnTo>
                        <a:pt x="93" y="89"/>
                      </a:lnTo>
                      <a:close/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0" y="101"/>
                      </a:lnTo>
                      <a:lnTo>
                        <a:pt x="13" y="89"/>
                      </a:lnTo>
                      <a:lnTo>
                        <a:pt x="93" y="8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91" name="Freeform 40"/>
                <p:cNvSpPr>
                  <a:spLocks/>
                </p:cNvSpPr>
                <p:nvPr/>
              </p:nvSpPr>
              <p:spPr bwMode="auto">
                <a:xfrm>
                  <a:off x="4194" y="627"/>
                  <a:ext cx="105" cy="101"/>
                </a:xfrm>
                <a:custGeom>
                  <a:avLst/>
                  <a:gdLst>
                    <a:gd name="T0" fmla="*/ 0 w 105"/>
                    <a:gd name="T1" fmla="*/ 101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104 w 105"/>
                    <a:gd name="T7" fmla="*/ 1 h 101"/>
                    <a:gd name="T8" fmla="*/ 104 w 105"/>
                    <a:gd name="T9" fmla="*/ 99 h 101"/>
                    <a:gd name="T10" fmla="*/ 2 w 105"/>
                    <a:gd name="T11" fmla="*/ 99 h 101"/>
                    <a:gd name="T12" fmla="*/ 0 w 105"/>
                    <a:gd name="T13" fmla="*/ 101 h 10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5"/>
                    <a:gd name="T22" fmla="*/ 0 h 101"/>
                    <a:gd name="T23" fmla="*/ 105 w 105"/>
                    <a:gd name="T24" fmla="*/ 101 h 10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5" h="101">
                      <a:moveTo>
                        <a:pt x="0" y="101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104" y="1"/>
                      </a:lnTo>
                      <a:lnTo>
                        <a:pt x="104" y="99"/>
                      </a:lnTo>
                      <a:lnTo>
                        <a:pt x="2" y="99"/>
                      </a:lnTo>
                      <a:lnTo>
                        <a:pt x="0" y="1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92" name="Freeform 41"/>
                <p:cNvSpPr>
                  <a:spLocks noEditPoints="1"/>
                </p:cNvSpPr>
                <p:nvPr/>
              </p:nvSpPr>
              <p:spPr bwMode="auto">
                <a:xfrm>
                  <a:off x="4194" y="627"/>
                  <a:ext cx="105" cy="101"/>
                </a:xfrm>
                <a:custGeom>
                  <a:avLst/>
                  <a:gdLst>
                    <a:gd name="T0" fmla="*/ 93 w 105"/>
                    <a:gd name="T1" fmla="*/ 12 h 101"/>
                    <a:gd name="T2" fmla="*/ 105 w 105"/>
                    <a:gd name="T3" fmla="*/ 0 h 101"/>
                    <a:gd name="T4" fmla="*/ 0 w 105"/>
                    <a:gd name="T5" fmla="*/ 0 h 101"/>
                    <a:gd name="T6" fmla="*/ 13 w 105"/>
                    <a:gd name="T7" fmla="*/ 12 h 101"/>
                    <a:gd name="T8" fmla="*/ 93 w 105"/>
                    <a:gd name="T9" fmla="*/ 12 h 101"/>
                    <a:gd name="T10" fmla="*/ 13 w 105"/>
                    <a:gd name="T11" fmla="*/ 89 h 101"/>
                    <a:gd name="T12" fmla="*/ 0 w 105"/>
                    <a:gd name="T13" fmla="*/ 101 h 101"/>
                    <a:gd name="T14" fmla="*/ 0 w 105"/>
                    <a:gd name="T15" fmla="*/ 0 h 101"/>
                    <a:gd name="T16" fmla="*/ 13 w 105"/>
                    <a:gd name="T17" fmla="*/ 12 h 101"/>
                    <a:gd name="T18" fmla="*/ 1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12"/>
                      </a:moveTo>
                      <a:lnTo>
                        <a:pt x="105" y="0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93" y="12"/>
                      </a:lnTo>
                      <a:close/>
                      <a:moveTo>
                        <a:pt x="13" y="89"/>
                      </a:moveTo>
                      <a:lnTo>
                        <a:pt x="0" y="101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13" y="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93" name="Rectangle 42"/>
                <p:cNvSpPr>
                  <a:spLocks noChangeArrowheads="1"/>
                </p:cNvSpPr>
                <p:nvPr/>
              </p:nvSpPr>
              <p:spPr bwMode="auto">
                <a:xfrm>
                  <a:off x="4207" y="639"/>
                  <a:ext cx="80" cy="77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94" name="Rectangle 43"/>
                <p:cNvSpPr>
                  <a:spLocks noChangeArrowheads="1"/>
                </p:cNvSpPr>
                <p:nvPr/>
              </p:nvSpPr>
              <p:spPr bwMode="auto">
                <a:xfrm>
                  <a:off x="4216" y="699"/>
                  <a:ext cx="63" cy="10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</p:grpSp>
          <p:sp>
            <p:nvSpPr>
              <p:cNvPr id="4" name="TextBox 3"/>
              <p:cNvSpPr txBox="1"/>
              <p:nvPr/>
            </p:nvSpPr>
            <p:spPr>
              <a:xfrm>
                <a:off x="5044382" y="1547500"/>
                <a:ext cx="14718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mtClean="0"/>
                  <a:t>TCP/IP </a:t>
                </a:r>
                <a:r>
                  <a:rPr lang="ko-KR" altLang="en-US" dirty="0" smtClean="0"/>
                  <a:t>사용</a:t>
                </a:r>
                <a:endParaRPr lang="ko-KR" altLang="en-US" dirty="0"/>
              </a:p>
            </p:txBody>
          </p:sp>
        </p:grpSp>
        <p:sp>
          <p:nvSpPr>
            <p:cNvPr id="7" name="왼쪽 중괄호 6"/>
            <p:cNvSpPr/>
            <p:nvPr/>
          </p:nvSpPr>
          <p:spPr>
            <a:xfrm>
              <a:off x="5055133" y="616806"/>
              <a:ext cx="792088" cy="3155952"/>
            </a:xfrm>
            <a:prstGeom prst="leftBrace">
              <a:avLst/>
            </a:prstGeom>
            <a:ln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98" name="그룹 97"/>
            <p:cNvGrpSpPr/>
            <p:nvPr/>
          </p:nvGrpSpPr>
          <p:grpSpPr>
            <a:xfrm>
              <a:off x="6448648" y="2545984"/>
              <a:ext cx="1471834" cy="856991"/>
              <a:chOff x="5044382" y="1194588"/>
              <a:chExt cx="1471834" cy="856991"/>
            </a:xfrm>
          </p:grpSpPr>
          <p:grpSp>
            <p:nvGrpSpPr>
              <p:cNvPr id="99" name="Group 44"/>
              <p:cNvGrpSpPr>
                <a:grpSpLocks/>
              </p:cNvGrpSpPr>
              <p:nvPr/>
            </p:nvGrpSpPr>
            <p:grpSpPr bwMode="auto">
              <a:xfrm>
                <a:off x="5076056" y="1194588"/>
                <a:ext cx="1322316" cy="856991"/>
                <a:chOff x="3959" y="609"/>
                <a:chExt cx="581" cy="432"/>
              </a:xfrm>
            </p:grpSpPr>
            <p:sp>
              <p:nvSpPr>
                <p:cNvPr id="101" name="Freeform 23"/>
                <p:cNvSpPr>
                  <a:spLocks noEditPoints="1"/>
                </p:cNvSpPr>
                <p:nvPr/>
              </p:nvSpPr>
              <p:spPr bwMode="auto">
                <a:xfrm>
                  <a:off x="3959" y="609"/>
                  <a:ext cx="581" cy="432"/>
                </a:xfrm>
                <a:custGeom>
                  <a:avLst/>
                  <a:gdLst>
                    <a:gd name="T0" fmla="*/ 572 w 581"/>
                    <a:gd name="T1" fmla="*/ 423 h 432"/>
                    <a:gd name="T2" fmla="*/ 581 w 581"/>
                    <a:gd name="T3" fmla="*/ 432 h 432"/>
                    <a:gd name="T4" fmla="*/ 581 w 581"/>
                    <a:gd name="T5" fmla="*/ 0 h 432"/>
                    <a:gd name="T6" fmla="*/ 572 w 581"/>
                    <a:gd name="T7" fmla="*/ 9 h 432"/>
                    <a:gd name="T8" fmla="*/ 572 w 581"/>
                    <a:gd name="T9" fmla="*/ 423 h 432"/>
                    <a:gd name="T10" fmla="*/ 572 w 581"/>
                    <a:gd name="T11" fmla="*/ 423 h 432"/>
                    <a:gd name="T12" fmla="*/ 581 w 581"/>
                    <a:gd name="T13" fmla="*/ 432 h 432"/>
                    <a:gd name="T14" fmla="*/ 0 w 581"/>
                    <a:gd name="T15" fmla="*/ 432 h 432"/>
                    <a:gd name="T16" fmla="*/ 10 w 581"/>
                    <a:gd name="T17" fmla="*/ 423 h 432"/>
                    <a:gd name="T18" fmla="*/ 572 w 581"/>
                    <a:gd name="T19" fmla="*/ 423 h 43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81"/>
                    <a:gd name="T31" fmla="*/ 0 h 432"/>
                    <a:gd name="T32" fmla="*/ 581 w 581"/>
                    <a:gd name="T33" fmla="*/ 432 h 43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81" h="432">
                      <a:moveTo>
                        <a:pt x="572" y="423"/>
                      </a:moveTo>
                      <a:lnTo>
                        <a:pt x="581" y="432"/>
                      </a:lnTo>
                      <a:lnTo>
                        <a:pt x="581" y="0"/>
                      </a:lnTo>
                      <a:lnTo>
                        <a:pt x="572" y="9"/>
                      </a:lnTo>
                      <a:lnTo>
                        <a:pt x="572" y="423"/>
                      </a:lnTo>
                      <a:close/>
                      <a:moveTo>
                        <a:pt x="572" y="423"/>
                      </a:moveTo>
                      <a:lnTo>
                        <a:pt x="581" y="432"/>
                      </a:lnTo>
                      <a:lnTo>
                        <a:pt x="0" y="432"/>
                      </a:lnTo>
                      <a:lnTo>
                        <a:pt x="10" y="423"/>
                      </a:lnTo>
                      <a:lnTo>
                        <a:pt x="572" y="423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02" name="Freeform 24"/>
                <p:cNvSpPr>
                  <a:spLocks noEditPoints="1"/>
                </p:cNvSpPr>
                <p:nvPr/>
              </p:nvSpPr>
              <p:spPr bwMode="auto">
                <a:xfrm>
                  <a:off x="3959" y="609"/>
                  <a:ext cx="581" cy="432"/>
                </a:xfrm>
                <a:custGeom>
                  <a:avLst/>
                  <a:gdLst>
                    <a:gd name="T0" fmla="*/ 572 w 581"/>
                    <a:gd name="T1" fmla="*/ 9 h 432"/>
                    <a:gd name="T2" fmla="*/ 581 w 581"/>
                    <a:gd name="T3" fmla="*/ 0 h 432"/>
                    <a:gd name="T4" fmla="*/ 0 w 581"/>
                    <a:gd name="T5" fmla="*/ 0 h 432"/>
                    <a:gd name="T6" fmla="*/ 10 w 581"/>
                    <a:gd name="T7" fmla="*/ 9 h 432"/>
                    <a:gd name="T8" fmla="*/ 572 w 581"/>
                    <a:gd name="T9" fmla="*/ 9 h 432"/>
                    <a:gd name="T10" fmla="*/ 10 w 581"/>
                    <a:gd name="T11" fmla="*/ 423 h 432"/>
                    <a:gd name="T12" fmla="*/ 0 w 581"/>
                    <a:gd name="T13" fmla="*/ 432 h 432"/>
                    <a:gd name="T14" fmla="*/ 0 w 581"/>
                    <a:gd name="T15" fmla="*/ 0 h 432"/>
                    <a:gd name="T16" fmla="*/ 10 w 581"/>
                    <a:gd name="T17" fmla="*/ 9 h 432"/>
                    <a:gd name="T18" fmla="*/ 10 w 581"/>
                    <a:gd name="T19" fmla="*/ 423 h 43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81"/>
                    <a:gd name="T31" fmla="*/ 0 h 432"/>
                    <a:gd name="T32" fmla="*/ 581 w 581"/>
                    <a:gd name="T33" fmla="*/ 432 h 43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81" h="432">
                      <a:moveTo>
                        <a:pt x="572" y="9"/>
                      </a:moveTo>
                      <a:lnTo>
                        <a:pt x="581" y="0"/>
                      </a:lnTo>
                      <a:lnTo>
                        <a:pt x="0" y="0"/>
                      </a:lnTo>
                      <a:lnTo>
                        <a:pt x="10" y="9"/>
                      </a:lnTo>
                      <a:lnTo>
                        <a:pt x="572" y="9"/>
                      </a:lnTo>
                      <a:close/>
                      <a:moveTo>
                        <a:pt x="10" y="423"/>
                      </a:moveTo>
                      <a:lnTo>
                        <a:pt x="0" y="432"/>
                      </a:lnTo>
                      <a:lnTo>
                        <a:pt x="0" y="0"/>
                      </a:lnTo>
                      <a:lnTo>
                        <a:pt x="10" y="9"/>
                      </a:lnTo>
                      <a:lnTo>
                        <a:pt x="10" y="42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03" name="Rectangle 25"/>
                <p:cNvSpPr>
                  <a:spLocks noChangeArrowheads="1"/>
                </p:cNvSpPr>
                <p:nvPr/>
              </p:nvSpPr>
              <p:spPr bwMode="auto">
                <a:xfrm>
                  <a:off x="3969" y="618"/>
                  <a:ext cx="562" cy="414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 dirty="0"/>
                </a:p>
              </p:txBody>
            </p:sp>
            <p:sp>
              <p:nvSpPr>
                <p:cNvPr id="104" name="Rectangle 26"/>
                <p:cNvSpPr>
                  <a:spLocks noChangeArrowheads="1"/>
                </p:cNvSpPr>
                <p:nvPr/>
              </p:nvSpPr>
              <p:spPr bwMode="auto">
                <a:xfrm>
                  <a:off x="3979" y="624"/>
                  <a:ext cx="541" cy="108"/>
                </a:xfrm>
                <a:prstGeom prst="rect">
                  <a:avLst/>
                </a:prstGeom>
                <a:solidFill>
                  <a:srgbClr val="000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05" name="Rectangle 27"/>
                <p:cNvSpPr>
                  <a:spLocks noChangeArrowheads="1"/>
                </p:cNvSpPr>
                <p:nvPr/>
              </p:nvSpPr>
              <p:spPr bwMode="auto">
                <a:xfrm>
                  <a:off x="4040" y="639"/>
                  <a:ext cx="80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algn="ctr" eaLnBrk="1" latinLnBrk="0" hangingPunct="1"/>
                  <a:r>
                    <a:rPr kumimoji="0" lang="en-US" altLang="ko-KR" sz="900" b="1">
                      <a:solidFill>
                        <a:srgbClr val="FFFFFF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xx</a:t>
                  </a:r>
                  <a:endParaRPr kumimoji="0" lang="en-US" altLang="ko-KR" sz="1400">
                    <a:solidFill>
                      <a:schemeClr val="bg2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6" name="Freeform 28"/>
                <p:cNvSpPr>
                  <a:spLocks noEditPoints="1"/>
                </p:cNvSpPr>
                <p:nvPr/>
              </p:nvSpPr>
              <p:spPr bwMode="auto">
                <a:xfrm>
                  <a:off x="4299" y="627"/>
                  <a:ext cx="105" cy="101"/>
                </a:xfrm>
                <a:custGeom>
                  <a:avLst/>
                  <a:gdLst>
                    <a:gd name="T0" fmla="*/ 93 w 105"/>
                    <a:gd name="T1" fmla="*/ 89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93 w 105"/>
                    <a:gd name="T7" fmla="*/ 12 h 101"/>
                    <a:gd name="T8" fmla="*/ 93 w 105"/>
                    <a:gd name="T9" fmla="*/ 89 h 101"/>
                    <a:gd name="T10" fmla="*/ 93 w 105"/>
                    <a:gd name="T11" fmla="*/ 89 h 101"/>
                    <a:gd name="T12" fmla="*/ 105 w 105"/>
                    <a:gd name="T13" fmla="*/ 101 h 101"/>
                    <a:gd name="T14" fmla="*/ 0 w 105"/>
                    <a:gd name="T15" fmla="*/ 101 h 101"/>
                    <a:gd name="T16" fmla="*/ 13 w 105"/>
                    <a:gd name="T17" fmla="*/ 89 h 101"/>
                    <a:gd name="T18" fmla="*/ 9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93" y="12"/>
                      </a:lnTo>
                      <a:lnTo>
                        <a:pt x="93" y="89"/>
                      </a:lnTo>
                      <a:close/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0" y="101"/>
                      </a:lnTo>
                      <a:lnTo>
                        <a:pt x="13" y="89"/>
                      </a:lnTo>
                      <a:lnTo>
                        <a:pt x="93" y="8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07" name="Freeform 29"/>
                <p:cNvSpPr>
                  <a:spLocks/>
                </p:cNvSpPr>
                <p:nvPr/>
              </p:nvSpPr>
              <p:spPr bwMode="auto">
                <a:xfrm>
                  <a:off x="4299" y="627"/>
                  <a:ext cx="105" cy="101"/>
                </a:xfrm>
                <a:custGeom>
                  <a:avLst/>
                  <a:gdLst>
                    <a:gd name="T0" fmla="*/ 0 w 105"/>
                    <a:gd name="T1" fmla="*/ 101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104 w 105"/>
                    <a:gd name="T7" fmla="*/ 1 h 101"/>
                    <a:gd name="T8" fmla="*/ 104 w 105"/>
                    <a:gd name="T9" fmla="*/ 99 h 101"/>
                    <a:gd name="T10" fmla="*/ 2 w 105"/>
                    <a:gd name="T11" fmla="*/ 99 h 101"/>
                    <a:gd name="T12" fmla="*/ 0 w 105"/>
                    <a:gd name="T13" fmla="*/ 101 h 10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5"/>
                    <a:gd name="T22" fmla="*/ 0 h 101"/>
                    <a:gd name="T23" fmla="*/ 105 w 105"/>
                    <a:gd name="T24" fmla="*/ 101 h 10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5" h="101">
                      <a:moveTo>
                        <a:pt x="0" y="101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104" y="1"/>
                      </a:lnTo>
                      <a:lnTo>
                        <a:pt x="104" y="99"/>
                      </a:lnTo>
                      <a:lnTo>
                        <a:pt x="2" y="99"/>
                      </a:lnTo>
                      <a:lnTo>
                        <a:pt x="0" y="1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08" name="Freeform 30"/>
                <p:cNvSpPr>
                  <a:spLocks noEditPoints="1"/>
                </p:cNvSpPr>
                <p:nvPr/>
              </p:nvSpPr>
              <p:spPr bwMode="auto">
                <a:xfrm>
                  <a:off x="4299" y="627"/>
                  <a:ext cx="105" cy="101"/>
                </a:xfrm>
                <a:custGeom>
                  <a:avLst/>
                  <a:gdLst>
                    <a:gd name="T0" fmla="*/ 93 w 105"/>
                    <a:gd name="T1" fmla="*/ 12 h 101"/>
                    <a:gd name="T2" fmla="*/ 105 w 105"/>
                    <a:gd name="T3" fmla="*/ 0 h 101"/>
                    <a:gd name="T4" fmla="*/ 0 w 105"/>
                    <a:gd name="T5" fmla="*/ 0 h 101"/>
                    <a:gd name="T6" fmla="*/ 13 w 105"/>
                    <a:gd name="T7" fmla="*/ 12 h 101"/>
                    <a:gd name="T8" fmla="*/ 93 w 105"/>
                    <a:gd name="T9" fmla="*/ 12 h 101"/>
                    <a:gd name="T10" fmla="*/ 13 w 105"/>
                    <a:gd name="T11" fmla="*/ 89 h 101"/>
                    <a:gd name="T12" fmla="*/ 0 w 105"/>
                    <a:gd name="T13" fmla="*/ 101 h 101"/>
                    <a:gd name="T14" fmla="*/ 0 w 105"/>
                    <a:gd name="T15" fmla="*/ 0 h 101"/>
                    <a:gd name="T16" fmla="*/ 13 w 105"/>
                    <a:gd name="T17" fmla="*/ 12 h 101"/>
                    <a:gd name="T18" fmla="*/ 1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12"/>
                      </a:moveTo>
                      <a:lnTo>
                        <a:pt x="105" y="0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93" y="12"/>
                      </a:lnTo>
                      <a:close/>
                      <a:moveTo>
                        <a:pt x="13" y="89"/>
                      </a:moveTo>
                      <a:lnTo>
                        <a:pt x="0" y="101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13" y="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09" name="Rectangle 31"/>
                <p:cNvSpPr>
                  <a:spLocks noChangeArrowheads="1"/>
                </p:cNvSpPr>
                <p:nvPr/>
              </p:nvSpPr>
              <p:spPr bwMode="auto">
                <a:xfrm>
                  <a:off x="4312" y="639"/>
                  <a:ext cx="80" cy="77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0" name="Freeform 32"/>
                <p:cNvSpPr>
                  <a:spLocks noEditPoints="1"/>
                </p:cNvSpPr>
                <p:nvPr/>
              </p:nvSpPr>
              <p:spPr bwMode="auto">
                <a:xfrm>
                  <a:off x="4320" y="647"/>
                  <a:ext cx="63" cy="23"/>
                </a:xfrm>
                <a:custGeom>
                  <a:avLst/>
                  <a:gdLst>
                    <a:gd name="T0" fmla="*/ 20 w 63"/>
                    <a:gd name="T1" fmla="*/ 7 h 23"/>
                    <a:gd name="T2" fmla="*/ 63 w 63"/>
                    <a:gd name="T3" fmla="*/ 7 h 23"/>
                    <a:gd name="T4" fmla="*/ 63 w 63"/>
                    <a:gd name="T5" fmla="*/ 0 h 23"/>
                    <a:gd name="T6" fmla="*/ 20 w 63"/>
                    <a:gd name="T7" fmla="*/ 0 h 23"/>
                    <a:gd name="T8" fmla="*/ 20 w 63"/>
                    <a:gd name="T9" fmla="*/ 7 h 23"/>
                    <a:gd name="T10" fmla="*/ 0 w 63"/>
                    <a:gd name="T11" fmla="*/ 23 h 23"/>
                    <a:gd name="T12" fmla="*/ 44 w 63"/>
                    <a:gd name="T13" fmla="*/ 23 h 23"/>
                    <a:gd name="T14" fmla="*/ 44 w 63"/>
                    <a:gd name="T15" fmla="*/ 16 h 23"/>
                    <a:gd name="T16" fmla="*/ 0 w 63"/>
                    <a:gd name="T17" fmla="*/ 16 h 23"/>
                    <a:gd name="T18" fmla="*/ 0 w 63"/>
                    <a:gd name="T19" fmla="*/ 23 h 23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63"/>
                    <a:gd name="T31" fmla="*/ 0 h 23"/>
                    <a:gd name="T32" fmla="*/ 63 w 63"/>
                    <a:gd name="T33" fmla="*/ 23 h 23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63" h="23">
                      <a:moveTo>
                        <a:pt x="20" y="7"/>
                      </a:moveTo>
                      <a:lnTo>
                        <a:pt x="63" y="7"/>
                      </a:lnTo>
                      <a:lnTo>
                        <a:pt x="63" y="0"/>
                      </a:lnTo>
                      <a:lnTo>
                        <a:pt x="20" y="0"/>
                      </a:lnTo>
                      <a:lnTo>
                        <a:pt x="20" y="7"/>
                      </a:lnTo>
                      <a:close/>
                      <a:moveTo>
                        <a:pt x="0" y="23"/>
                      </a:moveTo>
                      <a:lnTo>
                        <a:pt x="44" y="23"/>
                      </a:lnTo>
                      <a:lnTo>
                        <a:pt x="44" y="16"/>
                      </a:lnTo>
                      <a:lnTo>
                        <a:pt x="0" y="16"/>
                      </a:lnTo>
                      <a:lnTo>
                        <a:pt x="0" y="2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1" name="Freeform 33"/>
                <p:cNvSpPr>
                  <a:spLocks noEditPoints="1"/>
                </p:cNvSpPr>
                <p:nvPr/>
              </p:nvSpPr>
              <p:spPr bwMode="auto">
                <a:xfrm>
                  <a:off x="4320" y="647"/>
                  <a:ext cx="63" cy="61"/>
                </a:xfrm>
                <a:custGeom>
                  <a:avLst/>
                  <a:gdLst>
                    <a:gd name="T0" fmla="*/ 20 w 63"/>
                    <a:gd name="T1" fmla="*/ 7 h 61"/>
                    <a:gd name="T2" fmla="*/ 63 w 63"/>
                    <a:gd name="T3" fmla="*/ 7 h 61"/>
                    <a:gd name="T4" fmla="*/ 63 w 63"/>
                    <a:gd name="T5" fmla="*/ 0 h 61"/>
                    <a:gd name="T6" fmla="*/ 20 w 63"/>
                    <a:gd name="T7" fmla="*/ 0 h 61"/>
                    <a:gd name="T8" fmla="*/ 20 w 63"/>
                    <a:gd name="T9" fmla="*/ 7 h 61"/>
                    <a:gd name="T10" fmla="*/ 0 w 63"/>
                    <a:gd name="T11" fmla="*/ 23 h 61"/>
                    <a:gd name="T12" fmla="*/ 44 w 63"/>
                    <a:gd name="T13" fmla="*/ 23 h 61"/>
                    <a:gd name="T14" fmla="*/ 44 w 63"/>
                    <a:gd name="T15" fmla="*/ 16 h 61"/>
                    <a:gd name="T16" fmla="*/ 0 w 63"/>
                    <a:gd name="T17" fmla="*/ 16 h 61"/>
                    <a:gd name="T18" fmla="*/ 0 w 63"/>
                    <a:gd name="T19" fmla="*/ 23 h 61"/>
                    <a:gd name="T20" fmla="*/ 44 w 63"/>
                    <a:gd name="T21" fmla="*/ 20 h 61"/>
                    <a:gd name="T22" fmla="*/ 44 w 63"/>
                    <a:gd name="T23" fmla="*/ 45 h 61"/>
                    <a:gd name="T24" fmla="*/ 63 w 63"/>
                    <a:gd name="T25" fmla="*/ 45 h 61"/>
                    <a:gd name="T26" fmla="*/ 63 w 63"/>
                    <a:gd name="T27" fmla="*/ 7 h 61"/>
                    <a:gd name="T28" fmla="*/ 20 w 63"/>
                    <a:gd name="T29" fmla="*/ 7 h 61"/>
                    <a:gd name="T30" fmla="*/ 20 w 63"/>
                    <a:gd name="T31" fmla="*/ 19 h 61"/>
                    <a:gd name="T32" fmla="*/ 0 w 63"/>
                    <a:gd name="T33" fmla="*/ 61 h 61"/>
                    <a:gd name="T34" fmla="*/ 44 w 63"/>
                    <a:gd name="T35" fmla="*/ 61 h 61"/>
                    <a:gd name="T36" fmla="*/ 44 w 63"/>
                    <a:gd name="T37" fmla="*/ 23 h 61"/>
                    <a:gd name="T38" fmla="*/ 0 w 63"/>
                    <a:gd name="T39" fmla="*/ 23 h 61"/>
                    <a:gd name="T40" fmla="*/ 0 w 63"/>
                    <a:gd name="T41" fmla="*/ 61 h 61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63"/>
                    <a:gd name="T64" fmla="*/ 0 h 61"/>
                    <a:gd name="T65" fmla="*/ 63 w 63"/>
                    <a:gd name="T66" fmla="*/ 61 h 61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63" h="61">
                      <a:moveTo>
                        <a:pt x="20" y="7"/>
                      </a:moveTo>
                      <a:lnTo>
                        <a:pt x="63" y="7"/>
                      </a:lnTo>
                      <a:lnTo>
                        <a:pt x="63" y="0"/>
                      </a:lnTo>
                      <a:lnTo>
                        <a:pt x="20" y="0"/>
                      </a:lnTo>
                      <a:lnTo>
                        <a:pt x="20" y="7"/>
                      </a:lnTo>
                      <a:moveTo>
                        <a:pt x="0" y="23"/>
                      </a:moveTo>
                      <a:lnTo>
                        <a:pt x="44" y="23"/>
                      </a:lnTo>
                      <a:lnTo>
                        <a:pt x="44" y="16"/>
                      </a:lnTo>
                      <a:lnTo>
                        <a:pt x="0" y="16"/>
                      </a:lnTo>
                      <a:lnTo>
                        <a:pt x="0" y="23"/>
                      </a:lnTo>
                      <a:moveTo>
                        <a:pt x="44" y="20"/>
                      </a:moveTo>
                      <a:lnTo>
                        <a:pt x="44" y="45"/>
                      </a:lnTo>
                      <a:lnTo>
                        <a:pt x="63" y="45"/>
                      </a:lnTo>
                      <a:lnTo>
                        <a:pt x="63" y="7"/>
                      </a:lnTo>
                      <a:lnTo>
                        <a:pt x="20" y="7"/>
                      </a:lnTo>
                      <a:lnTo>
                        <a:pt x="20" y="19"/>
                      </a:lnTo>
                      <a:moveTo>
                        <a:pt x="0" y="61"/>
                      </a:moveTo>
                      <a:lnTo>
                        <a:pt x="44" y="61"/>
                      </a:lnTo>
                      <a:lnTo>
                        <a:pt x="44" y="23"/>
                      </a:lnTo>
                      <a:lnTo>
                        <a:pt x="0" y="23"/>
                      </a:lnTo>
                      <a:lnTo>
                        <a:pt x="0" y="61"/>
                      </a:lnTo>
                    </a:path>
                  </a:pathLst>
                </a:custGeom>
                <a:noFill/>
                <a:ln w="3175" cap="rnd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2" name="Freeform 34"/>
                <p:cNvSpPr>
                  <a:spLocks noEditPoints="1"/>
                </p:cNvSpPr>
                <p:nvPr/>
              </p:nvSpPr>
              <p:spPr bwMode="auto">
                <a:xfrm>
                  <a:off x="4413" y="627"/>
                  <a:ext cx="105" cy="101"/>
                </a:xfrm>
                <a:custGeom>
                  <a:avLst/>
                  <a:gdLst>
                    <a:gd name="T0" fmla="*/ 92 w 105"/>
                    <a:gd name="T1" fmla="*/ 89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92 w 105"/>
                    <a:gd name="T7" fmla="*/ 12 h 101"/>
                    <a:gd name="T8" fmla="*/ 92 w 105"/>
                    <a:gd name="T9" fmla="*/ 89 h 101"/>
                    <a:gd name="T10" fmla="*/ 92 w 105"/>
                    <a:gd name="T11" fmla="*/ 89 h 101"/>
                    <a:gd name="T12" fmla="*/ 105 w 105"/>
                    <a:gd name="T13" fmla="*/ 101 h 101"/>
                    <a:gd name="T14" fmla="*/ 0 w 105"/>
                    <a:gd name="T15" fmla="*/ 101 h 101"/>
                    <a:gd name="T16" fmla="*/ 12 w 105"/>
                    <a:gd name="T17" fmla="*/ 89 h 101"/>
                    <a:gd name="T18" fmla="*/ 92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2" y="89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92" y="12"/>
                      </a:lnTo>
                      <a:lnTo>
                        <a:pt x="92" y="89"/>
                      </a:lnTo>
                      <a:close/>
                      <a:moveTo>
                        <a:pt x="92" y="89"/>
                      </a:moveTo>
                      <a:lnTo>
                        <a:pt x="105" y="101"/>
                      </a:lnTo>
                      <a:lnTo>
                        <a:pt x="0" y="101"/>
                      </a:lnTo>
                      <a:lnTo>
                        <a:pt x="12" y="89"/>
                      </a:lnTo>
                      <a:lnTo>
                        <a:pt x="92" y="8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3" name="Freeform 35"/>
                <p:cNvSpPr>
                  <a:spLocks/>
                </p:cNvSpPr>
                <p:nvPr/>
              </p:nvSpPr>
              <p:spPr bwMode="auto">
                <a:xfrm>
                  <a:off x="4413" y="627"/>
                  <a:ext cx="105" cy="101"/>
                </a:xfrm>
                <a:custGeom>
                  <a:avLst/>
                  <a:gdLst>
                    <a:gd name="T0" fmla="*/ 0 w 105"/>
                    <a:gd name="T1" fmla="*/ 101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103 w 105"/>
                    <a:gd name="T7" fmla="*/ 1 h 101"/>
                    <a:gd name="T8" fmla="*/ 103 w 105"/>
                    <a:gd name="T9" fmla="*/ 99 h 101"/>
                    <a:gd name="T10" fmla="*/ 1 w 105"/>
                    <a:gd name="T11" fmla="*/ 99 h 101"/>
                    <a:gd name="T12" fmla="*/ 0 w 105"/>
                    <a:gd name="T13" fmla="*/ 101 h 10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5"/>
                    <a:gd name="T22" fmla="*/ 0 h 101"/>
                    <a:gd name="T23" fmla="*/ 105 w 105"/>
                    <a:gd name="T24" fmla="*/ 101 h 10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5" h="101">
                      <a:moveTo>
                        <a:pt x="0" y="101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103" y="1"/>
                      </a:lnTo>
                      <a:lnTo>
                        <a:pt x="103" y="99"/>
                      </a:lnTo>
                      <a:lnTo>
                        <a:pt x="1" y="99"/>
                      </a:lnTo>
                      <a:lnTo>
                        <a:pt x="0" y="1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4" name="Freeform 36"/>
                <p:cNvSpPr>
                  <a:spLocks noEditPoints="1"/>
                </p:cNvSpPr>
                <p:nvPr/>
              </p:nvSpPr>
              <p:spPr bwMode="auto">
                <a:xfrm>
                  <a:off x="4413" y="627"/>
                  <a:ext cx="105" cy="101"/>
                </a:xfrm>
                <a:custGeom>
                  <a:avLst/>
                  <a:gdLst>
                    <a:gd name="T0" fmla="*/ 92 w 105"/>
                    <a:gd name="T1" fmla="*/ 12 h 101"/>
                    <a:gd name="T2" fmla="*/ 105 w 105"/>
                    <a:gd name="T3" fmla="*/ 0 h 101"/>
                    <a:gd name="T4" fmla="*/ 0 w 105"/>
                    <a:gd name="T5" fmla="*/ 0 h 101"/>
                    <a:gd name="T6" fmla="*/ 12 w 105"/>
                    <a:gd name="T7" fmla="*/ 12 h 101"/>
                    <a:gd name="T8" fmla="*/ 92 w 105"/>
                    <a:gd name="T9" fmla="*/ 12 h 101"/>
                    <a:gd name="T10" fmla="*/ 12 w 105"/>
                    <a:gd name="T11" fmla="*/ 89 h 101"/>
                    <a:gd name="T12" fmla="*/ 0 w 105"/>
                    <a:gd name="T13" fmla="*/ 101 h 101"/>
                    <a:gd name="T14" fmla="*/ 0 w 105"/>
                    <a:gd name="T15" fmla="*/ 0 h 101"/>
                    <a:gd name="T16" fmla="*/ 12 w 105"/>
                    <a:gd name="T17" fmla="*/ 12 h 101"/>
                    <a:gd name="T18" fmla="*/ 12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2" y="12"/>
                      </a:moveTo>
                      <a:lnTo>
                        <a:pt x="105" y="0"/>
                      </a:lnTo>
                      <a:lnTo>
                        <a:pt x="0" y="0"/>
                      </a:lnTo>
                      <a:lnTo>
                        <a:pt x="12" y="12"/>
                      </a:lnTo>
                      <a:lnTo>
                        <a:pt x="92" y="12"/>
                      </a:lnTo>
                      <a:close/>
                      <a:moveTo>
                        <a:pt x="12" y="89"/>
                      </a:moveTo>
                      <a:lnTo>
                        <a:pt x="0" y="101"/>
                      </a:lnTo>
                      <a:lnTo>
                        <a:pt x="0" y="0"/>
                      </a:lnTo>
                      <a:lnTo>
                        <a:pt x="12" y="12"/>
                      </a:lnTo>
                      <a:lnTo>
                        <a:pt x="12" y="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5" name="Rectangle 37"/>
                <p:cNvSpPr>
                  <a:spLocks noChangeArrowheads="1"/>
                </p:cNvSpPr>
                <p:nvPr/>
              </p:nvSpPr>
              <p:spPr bwMode="auto">
                <a:xfrm>
                  <a:off x="4425" y="639"/>
                  <a:ext cx="80" cy="77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6" name="Freeform 38"/>
                <p:cNvSpPr>
                  <a:spLocks/>
                </p:cNvSpPr>
                <p:nvPr/>
              </p:nvSpPr>
              <p:spPr bwMode="auto">
                <a:xfrm>
                  <a:off x="4434" y="649"/>
                  <a:ext cx="63" cy="57"/>
                </a:xfrm>
                <a:custGeom>
                  <a:avLst/>
                  <a:gdLst>
                    <a:gd name="T0" fmla="*/ 25 w 63"/>
                    <a:gd name="T1" fmla="*/ 29 h 57"/>
                    <a:gd name="T2" fmla="*/ 0 w 63"/>
                    <a:gd name="T3" fmla="*/ 57 h 57"/>
                    <a:gd name="T4" fmla="*/ 12 w 63"/>
                    <a:gd name="T5" fmla="*/ 57 h 57"/>
                    <a:gd name="T6" fmla="*/ 31 w 63"/>
                    <a:gd name="T7" fmla="*/ 36 h 57"/>
                    <a:gd name="T8" fmla="*/ 50 w 63"/>
                    <a:gd name="T9" fmla="*/ 57 h 57"/>
                    <a:gd name="T10" fmla="*/ 63 w 63"/>
                    <a:gd name="T11" fmla="*/ 57 h 57"/>
                    <a:gd name="T12" fmla="*/ 37 w 63"/>
                    <a:gd name="T13" fmla="*/ 29 h 57"/>
                    <a:gd name="T14" fmla="*/ 63 w 63"/>
                    <a:gd name="T15" fmla="*/ 0 h 57"/>
                    <a:gd name="T16" fmla="*/ 50 w 63"/>
                    <a:gd name="T17" fmla="*/ 0 h 57"/>
                    <a:gd name="T18" fmla="*/ 31 w 63"/>
                    <a:gd name="T19" fmla="*/ 22 h 57"/>
                    <a:gd name="T20" fmla="*/ 12 w 63"/>
                    <a:gd name="T21" fmla="*/ 0 h 57"/>
                    <a:gd name="T22" fmla="*/ 0 w 63"/>
                    <a:gd name="T23" fmla="*/ 0 h 57"/>
                    <a:gd name="T24" fmla="*/ 25 w 63"/>
                    <a:gd name="T25" fmla="*/ 29 h 57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63"/>
                    <a:gd name="T40" fmla="*/ 0 h 57"/>
                    <a:gd name="T41" fmla="*/ 63 w 63"/>
                    <a:gd name="T42" fmla="*/ 57 h 57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63" h="57">
                      <a:moveTo>
                        <a:pt x="25" y="29"/>
                      </a:moveTo>
                      <a:lnTo>
                        <a:pt x="0" y="57"/>
                      </a:lnTo>
                      <a:lnTo>
                        <a:pt x="12" y="57"/>
                      </a:lnTo>
                      <a:lnTo>
                        <a:pt x="31" y="36"/>
                      </a:lnTo>
                      <a:lnTo>
                        <a:pt x="50" y="57"/>
                      </a:lnTo>
                      <a:lnTo>
                        <a:pt x="63" y="57"/>
                      </a:lnTo>
                      <a:lnTo>
                        <a:pt x="37" y="29"/>
                      </a:lnTo>
                      <a:lnTo>
                        <a:pt x="63" y="0"/>
                      </a:lnTo>
                      <a:lnTo>
                        <a:pt x="50" y="0"/>
                      </a:lnTo>
                      <a:lnTo>
                        <a:pt x="31" y="22"/>
                      </a:lnTo>
                      <a:lnTo>
                        <a:pt x="12" y="0"/>
                      </a:lnTo>
                      <a:lnTo>
                        <a:pt x="0" y="0"/>
                      </a:lnTo>
                      <a:lnTo>
                        <a:pt x="25" y="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7" name="Freeform 39"/>
                <p:cNvSpPr>
                  <a:spLocks noEditPoints="1"/>
                </p:cNvSpPr>
                <p:nvPr/>
              </p:nvSpPr>
              <p:spPr bwMode="auto">
                <a:xfrm>
                  <a:off x="4194" y="627"/>
                  <a:ext cx="105" cy="101"/>
                </a:xfrm>
                <a:custGeom>
                  <a:avLst/>
                  <a:gdLst>
                    <a:gd name="T0" fmla="*/ 93 w 105"/>
                    <a:gd name="T1" fmla="*/ 89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93 w 105"/>
                    <a:gd name="T7" fmla="*/ 12 h 101"/>
                    <a:gd name="T8" fmla="*/ 93 w 105"/>
                    <a:gd name="T9" fmla="*/ 89 h 101"/>
                    <a:gd name="T10" fmla="*/ 93 w 105"/>
                    <a:gd name="T11" fmla="*/ 89 h 101"/>
                    <a:gd name="T12" fmla="*/ 105 w 105"/>
                    <a:gd name="T13" fmla="*/ 101 h 101"/>
                    <a:gd name="T14" fmla="*/ 0 w 105"/>
                    <a:gd name="T15" fmla="*/ 101 h 101"/>
                    <a:gd name="T16" fmla="*/ 13 w 105"/>
                    <a:gd name="T17" fmla="*/ 89 h 101"/>
                    <a:gd name="T18" fmla="*/ 9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93" y="12"/>
                      </a:lnTo>
                      <a:lnTo>
                        <a:pt x="93" y="89"/>
                      </a:lnTo>
                      <a:close/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0" y="101"/>
                      </a:lnTo>
                      <a:lnTo>
                        <a:pt x="13" y="89"/>
                      </a:lnTo>
                      <a:lnTo>
                        <a:pt x="93" y="8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8" name="Freeform 40"/>
                <p:cNvSpPr>
                  <a:spLocks/>
                </p:cNvSpPr>
                <p:nvPr/>
              </p:nvSpPr>
              <p:spPr bwMode="auto">
                <a:xfrm>
                  <a:off x="4194" y="627"/>
                  <a:ext cx="105" cy="101"/>
                </a:xfrm>
                <a:custGeom>
                  <a:avLst/>
                  <a:gdLst>
                    <a:gd name="T0" fmla="*/ 0 w 105"/>
                    <a:gd name="T1" fmla="*/ 101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104 w 105"/>
                    <a:gd name="T7" fmla="*/ 1 h 101"/>
                    <a:gd name="T8" fmla="*/ 104 w 105"/>
                    <a:gd name="T9" fmla="*/ 99 h 101"/>
                    <a:gd name="T10" fmla="*/ 2 w 105"/>
                    <a:gd name="T11" fmla="*/ 99 h 101"/>
                    <a:gd name="T12" fmla="*/ 0 w 105"/>
                    <a:gd name="T13" fmla="*/ 101 h 10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5"/>
                    <a:gd name="T22" fmla="*/ 0 h 101"/>
                    <a:gd name="T23" fmla="*/ 105 w 105"/>
                    <a:gd name="T24" fmla="*/ 101 h 10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5" h="101">
                      <a:moveTo>
                        <a:pt x="0" y="101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104" y="1"/>
                      </a:lnTo>
                      <a:lnTo>
                        <a:pt x="104" y="99"/>
                      </a:lnTo>
                      <a:lnTo>
                        <a:pt x="2" y="99"/>
                      </a:lnTo>
                      <a:lnTo>
                        <a:pt x="0" y="1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9" name="Freeform 41"/>
                <p:cNvSpPr>
                  <a:spLocks noEditPoints="1"/>
                </p:cNvSpPr>
                <p:nvPr/>
              </p:nvSpPr>
              <p:spPr bwMode="auto">
                <a:xfrm>
                  <a:off x="4194" y="627"/>
                  <a:ext cx="105" cy="101"/>
                </a:xfrm>
                <a:custGeom>
                  <a:avLst/>
                  <a:gdLst>
                    <a:gd name="T0" fmla="*/ 93 w 105"/>
                    <a:gd name="T1" fmla="*/ 12 h 101"/>
                    <a:gd name="T2" fmla="*/ 105 w 105"/>
                    <a:gd name="T3" fmla="*/ 0 h 101"/>
                    <a:gd name="T4" fmla="*/ 0 w 105"/>
                    <a:gd name="T5" fmla="*/ 0 h 101"/>
                    <a:gd name="T6" fmla="*/ 13 w 105"/>
                    <a:gd name="T7" fmla="*/ 12 h 101"/>
                    <a:gd name="T8" fmla="*/ 93 w 105"/>
                    <a:gd name="T9" fmla="*/ 12 h 101"/>
                    <a:gd name="T10" fmla="*/ 13 w 105"/>
                    <a:gd name="T11" fmla="*/ 89 h 101"/>
                    <a:gd name="T12" fmla="*/ 0 w 105"/>
                    <a:gd name="T13" fmla="*/ 101 h 101"/>
                    <a:gd name="T14" fmla="*/ 0 w 105"/>
                    <a:gd name="T15" fmla="*/ 0 h 101"/>
                    <a:gd name="T16" fmla="*/ 13 w 105"/>
                    <a:gd name="T17" fmla="*/ 12 h 101"/>
                    <a:gd name="T18" fmla="*/ 1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12"/>
                      </a:moveTo>
                      <a:lnTo>
                        <a:pt x="105" y="0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93" y="12"/>
                      </a:lnTo>
                      <a:close/>
                      <a:moveTo>
                        <a:pt x="13" y="89"/>
                      </a:moveTo>
                      <a:lnTo>
                        <a:pt x="0" y="101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13" y="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20" name="Rectangle 42"/>
                <p:cNvSpPr>
                  <a:spLocks noChangeArrowheads="1"/>
                </p:cNvSpPr>
                <p:nvPr/>
              </p:nvSpPr>
              <p:spPr bwMode="auto">
                <a:xfrm>
                  <a:off x="4207" y="639"/>
                  <a:ext cx="80" cy="77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21" name="Rectangle 43"/>
                <p:cNvSpPr>
                  <a:spLocks noChangeArrowheads="1"/>
                </p:cNvSpPr>
                <p:nvPr/>
              </p:nvSpPr>
              <p:spPr bwMode="auto">
                <a:xfrm>
                  <a:off x="4216" y="699"/>
                  <a:ext cx="63" cy="10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</p:grpSp>
          <p:sp>
            <p:nvSpPr>
              <p:cNvPr id="100" name="TextBox 99"/>
              <p:cNvSpPr txBox="1"/>
              <p:nvPr/>
            </p:nvSpPr>
            <p:spPr>
              <a:xfrm>
                <a:off x="5044382" y="1547500"/>
                <a:ext cx="14718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mtClean="0"/>
                  <a:t>TCP/IP </a:t>
                </a:r>
                <a:r>
                  <a:rPr lang="ko-KR" altLang="en-US" dirty="0" smtClean="0"/>
                  <a:t>사용</a:t>
                </a:r>
                <a:endParaRPr lang="ko-KR" altLang="en-US" dirty="0"/>
              </a:p>
            </p:txBody>
          </p:sp>
        </p:grpSp>
        <p:pic>
          <p:nvPicPr>
            <p:cNvPr id="124" name="Picture 6" descr="PC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6236" y="2376001"/>
              <a:ext cx="1054793" cy="9645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25" name="직선 화살표 연결선 124"/>
            <p:cNvCxnSpPr/>
            <p:nvPr/>
          </p:nvCxnSpPr>
          <p:spPr>
            <a:xfrm flipV="1">
              <a:off x="2413380" y="2253873"/>
              <a:ext cx="1791091" cy="720607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6" name="TextBox 125"/>
            <p:cNvSpPr txBox="1"/>
            <p:nvPr/>
          </p:nvSpPr>
          <p:spPr>
            <a:xfrm>
              <a:off x="1012645" y="3290876"/>
              <a:ext cx="28161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클라이언트 </a:t>
              </a:r>
              <a:r>
                <a:rPr lang="en-US" altLang="ko-KR" dirty="0"/>
                <a:t>B</a:t>
              </a:r>
              <a:endParaRPr lang="en-US" altLang="ko-KR" dirty="0" smtClean="0"/>
            </a:p>
          </p:txBody>
        </p:sp>
        <p:sp>
          <p:nvSpPr>
            <p:cNvPr id="128" name="TextBox 127"/>
            <p:cNvSpPr txBox="1"/>
            <p:nvPr/>
          </p:nvSpPr>
          <p:spPr>
            <a:xfrm>
              <a:off x="1961732" y="1433771"/>
              <a:ext cx="28161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/>
                <a:t>192.168.1.10</a:t>
              </a:r>
              <a:r>
                <a:rPr lang="ko-KR" altLang="en-US" sz="1400" dirty="0" smtClean="0"/>
                <a:t>의 </a:t>
              </a:r>
              <a:r>
                <a:rPr lang="en-US" altLang="ko-KR" sz="1400" dirty="0" smtClean="0"/>
                <a:t>80</a:t>
              </a:r>
              <a:r>
                <a:rPr lang="ko-KR" altLang="en-US" sz="1400" dirty="0" smtClean="0"/>
                <a:t>번 포트와 통신</a:t>
              </a:r>
              <a:endParaRPr lang="en-US" altLang="ko-KR" sz="1400" dirty="0" smtClean="0"/>
            </a:p>
          </p:txBody>
        </p:sp>
        <p:sp>
          <p:nvSpPr>
            <p:cNvPr id="129" name="TextBox 128"/>
            <p:cNvSpPr txBox="1"/>
            <p:nvPr/>
          </p:nvSpPr>
          <p:spPr>
            <a:xfrm>
              <a:off x="1979716" y="2611999"/>
              <a:ext cx="28161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/>
                <a:t>192.168.1.10</a:t>
              </a:r>
              <a:r>
                <a:rPr lang="ko-KR" altLang="en-US" sz="1400" dirty="0" smtClean="0"/>
                <a:t>의 </a:t>
              </a:r>
              <a:r>
                <a:rPr lang="en-US" altLang="ko-KR" sz="1400" dirty="0" smtClean="0"/>
                <a:t>90</a:t>
              </a:r>
              <a:r>
                <a:rPr lang="ko-KR" altLang="en-US" sz="1400" dirty="0" smtClean="0"/>
                <a:t>번 포트와 통신</a:t>
              </a:r>
              <a:endParaRPr lang="en-US" altLang="ko-KR" sz="1400" dirty="0" smtClean="0"/>
            </a:p>
          </p:txBody>
        </p:sp>
        <p:cxnSp>
          <p:nvCxnSpPr>
            <p:cNvPr id="130" name="직선 화살표 연결선 129"/>
            <p:cNvCxnSpPr/>
            <p:nvPr/>
          </p:nvCxnSpPr>
          <p:spPr>
            <a:xfrm flipV="1">
              <a:off x="5536254" y="1254815"/>
              <a:ext cx="944068" cy="906643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직선 화살표 연결선 132"/>
            <p:cNvCxnSpPr>
              <a:endCxn id="100" idx="1"/>
            </p:cNvCxnSpPr>
            <p:nvPr/>
          </p:nvCxnSpPr>
          <p:spPr>
            <a:xfrm>
              <a:off x="5520624" y="2254532"/>
              <a:ext cx="928024" cy="829030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6" name="TextBox 135"/>
            <p:cNvSpPr txBox="1"/>
            <p:nvPr/>
          </p:nvSpPr>
          <p:spPr>
            <a:xfrm>
              <a:off x="5940152" y="504717"/>
              <a:ext cx="326496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/>
                <a:t>80</a:t>
              </a:r>
              <a:r>
                <a:rPr lang="ko-KR" altLang="en-US" sz="1400" dirty="0" smtClean="0"/>
                <a:t>번</a:t>
              </a:r>
              <a:r>
                <a:rPr lang="en-US" altLang="ko-KR" sz="1400" dirty="0" smtClean="0"/>
                <a:t> </a:t>
              </a:r>
              <a:r>
                <a:rPr lang="ko-KR" altLang="en-US" sz="1400" dirty="0" smtClean="0"/>
                <a:t>포트를 점유하는 프로그램</a:t>
              </a:r>
              <a:endParaRPr lang="en-US" altLang="ko-KR" sz="1400" dirty="0" smtClean="0"/>
            </a:p>
          </p:txBody>
        </p:sp>
        <p:sp>
          <p:nvSpPr>
            <p:cNvPr id="137" name="TextBox 136"/>
            <p:cNvSpPr txBox="1"/>
            <p:nvPr/>
          </p:nvSpPr>
          <p:spPr>
            <a:xfrm>
              <a:off x="5952883" y="2289243"/>
              <a:ext cx="326496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/>
                <a:t>90</a:t>
              </a:r>
              <a:r>
                <a:rPr lang="ko-KR" altLang="en-US" sz="1400" dirty="0" smtClean="0"/>
                <a:t>번</a:t>
              </a:r>
              <a:r>
                <a:rPr lang="en-US" altLang="ko-KR" sz="1400" dirty="0" smtClean="0"/>
                <a:t> </a:t>
              </a:r>
              <a:r>
                <a:rPr lang="ko-KR" altLang="en-US" sz="1400" dirty="0" smtClean="0"/>
                <a:t>포트를 점유하는 프로그램</a:t>
              </a:r>
              <a:endParaRPr lang="en-US" altLang="ko-KR" sz="1400" dirty="0" smtClean="0"/>
            </a:p>
          </p:txBody>
        </p:sp>
      </p:grpSp>
    </p:spTree>
    <p:extLst>
      <p:ext uri="{BB962C8B-B14F-4D97-AF65-F5344CB8AC3E}">
        <p14:creationId xmlns:p14="http://schemas.microsoft.com/office/powerpoint/2010/main" val="387436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755576" y="836712"/>
            <a:ext cx="7520535" cy="1504160"/>
            <a:chOff x="1037222" y="1700808"/>
            <a:chExt cx="7520535" cy="1504160"/>
          </a:xfrm>
        </p:grpSpPr>
        <p:sp>
          <p:nvSpPr>
            <p:cNvPr id="23" name="TextBox 22"/>
            <p:cNvSpPr txBox="1"/>
            <p:nvPr/>
          </p:nvSpPr>
          <p:spPr>
            <a:xfrm>
              <a:off x="6397517" y="1927525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10.10.10.200</a:t>
              </a:r>
              <a:endParaRPr lang="ko-KR" altLang="en-US" dirty="0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037222" y="1954781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사용자 </a:t>
              </a:r>
              <a:r>
                <a:rPr lang="en-US" altLang="ko-KR" dirty="0" smtClean="0"/>
                <a:t>PC</a:t>
              </a:r>
              <a:endParaRPr lang="ko-KR" altLang="en-US" dirty="0"/>
            </a:p>
          </p:txBody>
        </p:sp>
        <p:pic>
          <p:nvPicPr>
            <p:cNvPr id="29" name="Picture 95" descr="BS01739_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7174" y="2059477"/>
              <a:ext cx="1349380" cy="4747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" name="Picture 6" descr="PC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35696" y="1700808"/>
              <a:ext cx="1447800" cy="1323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TextBox 29"/>
            <p:cNvSpPr txBox="1"/>
            <p:nvPr/>
          </p:nvSpPr>
          <p:spPr>
            <a:xfrm>
              <a:off x="4021253" y="2057031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네트워크 어댑터 </a:t>
              </a:r>
              <a:r>
                <a:rPr lang="en-US" altLang="ko-KR" dirty="0" smtClean="0"/>
                <a:t>A</a:t>
              </a:r>
              <a:endParaRPr lang="ko-KR" altLang="en-US" dirty="0"/>
            </a:p>
          </p:txBody>
        </p:sp>
        <p:sp>
          <p:nvSpPr>
            <p:cNvPr id="2" name="왼쪽 중괄호 1"/>
            <p:cNvSpPr/>
            <p:nvPr/>
          </p:nvSpPr>
          <p:spPr>
            <a:xfrm>
              <a:off x="6142150" y="1929729"/>
              <a:ext cx="374066" cy="623935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397517" y="2196790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10.10.10.201</a:t>
              </a:r>
              <a:endParaRPr lang="ko-KR" altLang="en-US" dirty="0"/>
            </a:p>
          </p:txBody>
        </p:sp>
        <p:pic>
          <p:nvPicPr>
            <p:cNvPr id="27" name="Picture 95" descr="BS01739_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44177" y="2629775"/>
              <a:ext cx="1349380" cy="4747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" name="TextBox 35"/>
            <p:cNvSpPr txBox="1"/>
            <p:nvPr/>
          </p:nvSpPr>
          <p:spPr>
            <a:xfrm>
              <a:off x="4039309" y="2684525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네트워크 어댑터 </a:t>
              </a:r>
              <a:r>
                <a:rPr lang="en-US" altLang="ko-KR" dirty="0"/>
                <a:t>B</a:t>
              </a:r>
              <a:endParaRPr lang="ko-KR" altLang="en-US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6397517" y="2566371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60.20.10.150</a:t>
              </a:r>
              <a:endParaRPr lang="ko-KR" altLang="en-US" dirty="0"/>
            </a:p>
          </p:txBody>
        </p:sp>
        <p:sp>
          <p:nvSpPr>
            <p:cNvPr id="38" name="왼쪽 중괄호 37"/>
            <p:cNvSpPr/>
            <p:nvPr/>
          </p:nvSpPr>
          <p:spPr>
            <a:xfrm>
              <a:off x="6142150" y="2568575"/>
              <a:ext cx="374066" cy="623935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6397517" y="2835636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60.20.10.151</a:t>
              </a:r>
              <a:endParaRPr lang="ko-KR" altLang="en-US" dirty="0"/>
            </a:p>
          </p:txBody>
        </p:sp>
      </p:grpSp>
      <p:grpSp>
        <p:nvGrpSpPr>
          <p:cNvPr id="9" name="그룹 8"/>
          <p:cNvGrpSpPr/>
          <p:nvPr/>
        </p:nvGrpSpPr>
        <p:grpSpPr>
          <a:xfrm>
            <a:off x="2422726" y="3717032"/>
            <a:ext cx="3376466" cy="1397850"/>
            <a:chOff x="2491678" y="1815126"/>
            <a:chExt cx="3376466" cy="1397850"/>
          </a:xfrm>
        </p:grpSpPr>
        <p:sp>
          <p:nvSpPr>
            <p:cNvPr id="8" name="모서리가 둥근 직사각형 7"/>
            <p:cNvSpPr/>
            <p:nvPr/>
          </p:nvSpPr>
          <p:spPr>
            <a:xfrm>
              <a:off x="2493974" y="2564904"/>
              <a:ext cx="3374170" cy="648072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IP</a:t>
              </a:r>
              <a:endParaRPr lang="ko-KR" altLang="en-US" dirty="0"/>
            </a:p>
          </p:txBody>
        </p:sp>
        <p:sp>
          <p:nvSpPr>
            <p:cNvPr id="40" name="모서리가 둥근 직사각형 39"/>
            <p:cNvSpPr/>
            <p:nvPr/>
          </p:nvSpPr>
          <p:spPr>
            <a:xfrm>
              <a:off x="2491678" y="1815126"/>
              <a:ext cx="1792290" cy="648072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TCP</a:t>
              </a:r>
              <a:endParaRPr lang="ko-KR" altLang="en-US" dirty="0"/>
            </a:p>
          </p:txBody>
        </p:sp>
        <p:sp>
          <p:nvSpPr>
            <p:cNvPr id="41" name="모서리가 둥근 직사각형 40"/>
            <p:cNvSpPr/>
            <p:nvPr/>
          </p:nvSpPr>
          <p:spPr>
            <a:xfrm>
              <a:off x="4341637" y="1826117"/>
              <a:ext cx="1526507" cy="648072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UDP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920523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그룹 12"/>
          <p:cNvGrpSpPr/>
          <p:nvPr/>
        </p:nvGrpSpPr>
        <p:grpSpPr>
          <a:xfrm>
            <a:off x="107504" y="764704"/>
            <a:ext cx="9145016" cy="4328217"/>
            <a:chOff x="107504" y="764704"/>
            <a:chExt cx="9145016" cy="4328217"/>
          </a:xfrm>
        </p:grpSpPr>
        <p:sp>
          <p:nvSpPr>
            <p:cNvPr id="44" name="TextBox 43"/>
            <p:cNvSpPr txBox="1"/>
            <p:nvPr/>
          </p:nvSpPr>
          <p:spPr>
            <a:xfrm>
              <a:off x="107504" y="2818877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사용자</a:t>
              </a:r>
              <a:r>
                <a:rPr lang="en-US" altLang="ko-KR" dirty="0" smtClean="0"/>
                <a:t>1</a:t>
              </a:r>
              <a:endParaRPr lang="ko-KR" altLang="en-US" dirty="0"/>
            </a:p>
          </p:txBody>
        </p:sp>
        <p:pic>
          <p:nvPicPr>
            <p:cNvPr id="29" name="Picture 95" descr="BS01739_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4459" y="2480334"/>
              <a:ext cx="1349380" cy="4747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" name="Picture 6" descr="PC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5978" y="2564904"/>
              <a:ext cx="1447800" cy="1323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TextBox 29"/>
            <p:cNvSpPr txBox="1"/>
            <p:nvPr/>
          </p:nvSpPr>
          <p:spPr>
            <a:xfrm>
              <a:off x="2353778" y="1853022"/>
              <a:ext cx="216024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네트워크 어댑터 </a:t>
              </a:r>
              <a:r>
                <a:rPr lang="en-US" altLang="ko-KR" dirty="0" smtClean="0"/>
                <a:t>A</a:t>
              </a:r>
            </a:p>
            <a:p>
              <a:r>
                <a:rPr lang="en-US" altLang="ko-KR" dirty="0" smtClean="0"/>
                <a:t>(10.10.10.200)</a:t>
              </a:r>
              <a:endParaRPr lang="ko-KR" altLang="en-US" dirty="0"/>
            </a:p>
          </p:txBody>
        </p:sp>
        <p:pic>
          <p:nvPicPr>
            <p:cNvPr id="27" name="Picture 95" descr="BS01739_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4459" y="3319311"/>
              <a:ext cx="1349380" cy="4747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" name="TextBox 35"/>
            <p:cNvSpPr txBox="1"/>
            <p:nvPr/>
          </p:nvSpPr>
          <p:spPr>
            <a:xfrm>
              <a:off x="2353778" y="3784603"/>
              <a:ext cx="216024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네트워크 어댑터 </a:t>
              </a:r>
              <a:r>
                <a:rPr lang="en-US" altLang="ko-KR" dirty="0" smtClean="0"/>
                <a:t>B</a:t>
              </a:r>
              <a:br>
                <a:rPr lang="en-US" altLang="ko-KR" dirty="0" smtClean="0"/>
              </a:br>
              <a:r>
                <a:rPr lang="en-US" altLang="ko-KR" dirty="0" smtClean="0"/>
                <a:t>(60.20.10.150)</a:t>
              </a:r>
              <a:endParaRPr lang="ko-KR" altLang="en-US" dirty="0"/>
            </a:p>
          </p:txBody>
        </p:sp>
        <p:pic>
          <p:nvPicPr>
            <p:cNvPr id="15" name="Picture 6" descr="PC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12160" y="764704"/>
              <a:ext cx="1447800" cy="1323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95" descr="BS01739_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056" y="1268760"/>
              <a:ext cx="1349380" cy="4747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6" descr="PC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12160" y="3768946"/>
              <a:ext cx="1447800" cy="1323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Picture 95" descr="BS01739_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056" y="4273002"/>
              <a:ext cx="1349380" cy="4747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7" name="직선 연결선 6"/>
            <p:cNvCxnSpPr/>
            <p:nvPr/>
          </p:nvCxnSpPr>
          <p:spPr>
            <a:xfrm>
              <a:off x="3217874" y="2636912"/>
              <a:ext cx="259228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3217874" y="3501008"/>
              <a:ext cx="259228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/>
            <p:cNvCxnSpPr/>
            <p:nvPr/>
          </p:nvCxnSpPr>
          <p:spPr>
            <a:xfrm>
              <a:off x="5810162" y="1797583"/>
              <a:ext cx="0" cy="83932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직선 연결선 30"/>
            <p:cNvCxnSpPr/>
            <p:nvPr/>
          </p:nvCxnSpPr>
          <p:spPr>
            <a:xfrm>
              <a:off x="5810162" y="3501008"/>
              <a:ext cx="0" cy="83932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4670626" y="981556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10.10.10.201</a:t>
              </a:r>
              <a:endParaRPr lang="ko-KR" altLang="en-US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4676974" y="3152232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60.20.10.151</a:t>
              </a:r>
              <a:endParaRPr lang="ko-KR" altLang="en-US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7092280" y="892273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사용자</a:t>
              </a:r>
              <a:r>
                <a:rPr lang="en-US" altLang="ko-KR" dirty="0"/>
                <a:t>2</a:t>
              </a:r>
              <a:endParaRPr lang="ko-KR" altLang="en-US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7092280" y="3887904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사용자</a:t>
              </a:r>
              <a:r>
                <a:rPr lang="en-US" altLang="ko-KR" dirty="0"/>
                <a:t>3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099979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/>
          <p:cNvGrpSpPr/>
          <p:nvPr/>
        </p:nvGrpSpPr>
        <p:grpSpPr>
          <a:xfrm>
            <a:off x="460422" y="548680"/>
            <a:ext cx="5930946" cy="5451983"/>
            <a:chOff x="460422" y="548680"/>
            <a:chExt cx="5930946" cy="5451983"/>
          </a:xfrm>
        </p:grpSpPr>
        <p:cxnSp>
          <p:nvCxnSpPr>
            <p:cNvPr id="3" name="직선 연결선 2"/>
            <p:cNvCxnSpPr/>
            <p:nvPr/>
          </p:nvCxnSpPr>
          <p:spPr>
            <a:xfrm flipH="1">
              <a:off x="1251457" y="548680"/>
              <a:ext cx="4568" cy="5184576"/>
            </a:xfrm>
            <a:prstGeom prst="line">
              <a:avLst/>
            </a:prstGeom>
            <a:ln>
              <a:headEnd type="oval" w="med" len="med"/>
              <a:tailEnd type="oval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5" name="모서리가 둥근 직사각형 4"/>
            <p:cNvSpPr/>
            <p:nvPr/>
          </p:nvSpPr>
          <p:spPr>
            <a:xfrm>
              <a:off x="460422" y="2640360"/>
              <a:ext cx="1533230" cy="788640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UDP </a:t>
              </a:r>
              <a:r>
                <a:rPr lang="ko-KR" altLang="en-US" smtClean="0"/>
                <a:t>서버 소켓</a:t>
              </a:r>
              <a:endParaRPr lang="ko-KR" altLang="en-US" dirty="0"/>
            </a:p>
          </p:txBody>
        </p:sp>
        <p:pic>
          <p:nvPicPr>
            <p:cNvPr id="24" name="Picture 10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2937" y="689827"/>
              <a:ext cx="397026" cy="425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8" name="직선 연결선 17"/>
            <p:cNvCxnSpPr/>
            <p:nvPr/>
          </p:nvCxnSpPr>
          <p:spPr>
            <a:xfrm flipH="1">
              <a:off x="5326924" y="556586"/>
              <a:ext cx="4568" cy="1944000"/>
            </a:xfrm>
            <a:prstGeom prst="line">
              <a:avLst/>
            </a:prstGeom>
            <a:ln>
              <a:headEnd type="oval" w="med" len="med"/>
              <a:tailEnd type="oval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26" name="모서리가 둥근 직사각형 25"/>
            <p:cNvSpPr/>
            <p:nvPr/>
          </p:nvSpPr>
          <p:spPr>
            <a:xfrm>
              <a:off x="4283968" y="1223690"/>
              <a:ext cx="2032408" cy="759532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UDP </a:t>
              </a:r>
              <a:r>
                <a:rPr lang="ko-KR" altLang="en-US" smtClean="0"/>
                <a:t>클라이언트 </a:t>
              </a:r>
              <a:r>
                <a:rPr lang="ko-KR" altLang="en-US"/>
                <a:t>소켓</a:t>
              </a:r>
              <a:endParaRPr lang="ko-KR" altLang="en-US" dirty="0"/>
            </a:p>
          </p:txBody>
        </p:sp>
        <p:pic>
          <p:nvPicPr>
            <p:cNvPr id="25" name="Picture 10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53646" y="691690"/>
              <a:ext cx="397026" cy="425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8" name="직선 화살표 연결선 7"/>
            <p:cNvCxnSpPr>
              <a:stCxn id="26" idx="1"/>
              <a:endCxn id="5" idx="3"/>
            </p:cNvCxnSpPr>
            <p:nvPr/>
          </p:nvCxnSpPr>
          <p:spPr>
            <a:xfrm flipH="1">
              <a:off x="1993652" y="1603456"/>
              <a:ext cx="2290316" cy="1431224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2093070" y="2729763"/>
              <a:ext cx="104875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 smtClean="0"/>
                <a:t>SendTo</a:t>
              </a:r>
              <a:r>
                <a:rPr lang="en-US" altLang="ko-KR" dirty="0" smtClean="0"/>
                <a:t>/Receive</a:t>
              </a:r>
              <a:endParaRPr lang="ko-KR" altLang="en-US" dirty="0"/>
            </a:p>
          </p:txBody>
        </p:sp>
        <p:cxnSp>
          <p:nvCxnSpPr>
            <p:cNvPr id="27" name="직선 연결선 26"/>
            <p:cNvCxnSpPr/>
            <p:nvPr/>
          </p:nvCxnSpPr>
          <p:spPr>
            <a:xfrm flipH="1">
              <a:off x="4599990" y="2290874"/>
              <a:ext cx="4568" cy="1944000"/>
            </a:xfrm>
            <a:prstGeom prst="line">
              <a:avLst/>
            </a:prstGeom>
            <a:ln>
              <a:headEnd type="oval" w="med" len="med"/>
              <a:tailEnd type="oval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28" name="모서리가 둥근 직사각형 27"/>
            <p:cNvSpPr/>
            <p:nvPr/>
          </p:nvSpPr>
          <p:spPr>
            <a:xfrm>
              <a:off x="3557034" y="2957978"/>
              <a:ext cx="2032408" cy="759532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UDP </a:t>
              </a:r>
              <a:r>
                <a:rPr lang="ko-KR" altLang="en-US" smtClean="0"/>
                <a:t>클라이언트 </a:t>
              </a:r>
              <a:r>
                <a:rPr lang="ko-KR" altLang="en-US"/>
                <a:t>소켓</a:t>
              </a:r>
              <a:endParaRPr lang="ko-KR" altLang="en-US" dirty="0"/>
            </a:p>
          </p:txBody>
        </p:sp>
        <p:pic>
          <p:nvPicPr>
            <p:cNvPr id="29" name="Picture 10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26712" y="2425978"/>
              <a:ext cx="397026" cy="425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30" name="직선 연결선 29"/>
            <p:cNvCxnSpPr/>
            <p:nvPr/>
          </p:nvCxnSpPr>
          <p:spPr>
            <a:xfrm flipH="1">
              <a:off x="3886764" y="4056663"/>
              <a:ext cx="4568" cy="1944000"/>
            </a:xfrm>
            <a:prstGeom prst="line">
              <a:avLst/>
            </a:prstGeom>
            <a:ln>
              <a:headEnd type="oval" w="med" len="med"/>
              <a:tailEnd type="oval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31" name="모서리가 둥근 직사각형 30"/>
            <p:cNvSpPr/>
            <p:nvPr/>
          </p:nvSpPr>
          <p:spPr>
            <a:xfrm>
              <a:off x="2843808" y="4723767"/>
              <a:ext cx="2032408" cy="759532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UDP </a:t>
              </a:r>
              <a:r>
                <a:rPr lang="ko-KR" altLang="en-US" smtClean="0"/>
                <a:t>클라이언트 </a:t>
              </a:r>
              <a:r>
                <a:rPr lang="ko-KR" altLang="en-US"/>
                <a:t>소켓</a:t>
              </a:r>
              <a:endParaRPr lang="ko-KR" altLang="en-US" dirty="0"/>
            </a:p>
          </p:txBody>
        </p:sp>
        <p:pic>
          <p:nvPicPr>
            <p:cNvPr id="32" name="Picture 10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3486" y="4191767"/>
              <a:ext cx="397026" cy="425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33" name="직선 화살표 연결선 32"/>
            <p:cNvCxnSpPr>
              <a:stCxn id="28" idx="1"/>
              <a:endCxn id="5" idx="3"/>
            </p:cNvCxnSpPr>
            <p:nvPr/>
          </p:nvCxnSpPr>
          <p:spPr>
            <a:xfrm flipH="1" flipV="1">
              <a:off x="1993652" y="3034680"/>
              <a:ext cx="1563382" cy="303064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직선 화살표 연결선 35"/>
            <p:cNvCxnSpPr>
              <a:stCxn id="31" idx="1"/>
              <a:endCxn id="5" idx="3"/>
            </p:cNvCxnSpPr>
            <p:nvPr/>
          </p:nvCxnSpPr>
          <p:spPr>
            <a:xfrm flipH="1" flipV="1">
              <a:off x="1993652" y="3034680"/>
              <a:ext cx="850156" cy="2068853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/>
            <p:cNvSpPr txBox="1"/>
            <p:nvPr/>
          </p:nvSpPr>
          <p:spPr>
            <a:xfrm>
              <a:off x="1245060" y="551405"/>
              <a:ext cx="23119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 smtClean="0"/>
                <a:t>serverFunc</a:t>
              </a:r>
              <a:r>
                <a:rPr lang="en-US" altLang="ko-KR" dirty="0" smtClean="0"/>
                <a:t> - </a:t>
              </a:r>
              <a:r>
                <a:rPr lang="ko-KR" altLang="en-US" dirty="0" smtClean="0"/>
                <a:t>스레드</a:t>
              </a:r>
              <a:endParaRPr lang="ko-KR" altLang="en-US" dirty="0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5080652" y="885326"/>
              <a:ext cx="13107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 smtClean="0"/>
                <a:t>clientFunc</a:t>
              </a:r>
              <a:endParaRPr lang="ko-KR" altLang="en-US" dirty="0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4341836" y="2638503"/>
              <a:ext cx="13107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 smtClean="0"/>
                <a:t>clientFunc</a:t>
              </a:r>
              <a:endParaRPr lang="ko-KR" altLang="en-US" dirty="0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3628610" y="4404292"/>
              <a:ext cx="13107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 smtClean="0"/>
                <a:t>clientFunc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230260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그룹 22"/>
          <p:cNvGrpSpPr/>
          <p:nvPr/>
        </p:nvGrpSpPr>
        <p:grpSpPr>
          <a:xfrm>
            <a:off x="395536" y="476672"/>
            <a:ext cx="8748464" cy="5184576"/>
            <a:chOff x="2051720" y="764704"/>
            <a:chExt cx="8748464" cy="5184576"/>
          </a:xfrm>
        </p:grpSpPr>
        <p:grpSp>
          <p:nvGrpSpPr>
            <p:cNvPr id="21" name="그룹 20"/>
            <p:cNvGrpSpPr/>
            <p:nvPr/>
          </p:nvGrpSpPr>
          <p:grpSpPr>
            <a:xfrm>
              <a:off x="2051720" y="764704"/>
              <a:ext cx="2427210" cy="5184576"/>
              <a:chOff x="2396818" y="332656"/>
              <a:chExt cx="2427210" cy="5184576"/>
            </a:xfrm>
          </p:grpSpPr>
          <p:cxnSp>
            <p:nvCxnSpPr>
              <p:cNvPr id="3" name="직선 연결선 2"/>
              <p:cNvCxnSpPr/>
              <p:nvPr/>
            </p:nvCxnSpPr>
            <p:spPr>
              <a:xfrm flipH="1">
                <a:off x="3919360" y="332656"/>
                <a:ext cx="4568" cy="5184576"/>
              </a:xfrm>
              <a:prstGeom prst="line">
                <a:avLst/>
              </a:prstGeom>
              <a:ln>
                <a:headEnd type="oval" w="med" len="med"/>
                <a:tailEnd type="oval" w="med" len="med"/>
              </a:ln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</p:cxnSp>
          <p:sp>
            <p:nvSpPr>
              <p:cNvPr id="5" name="모서리가 둥근 직사각형 4"/>
              <p:cNvSpPr/>
              <p:nvPr/>
            </p:nvSpPr>
            <p:spPr>
              <a:xfrm>
                <a:off x="3023828" y="548680"/>
                <a:ext cx="1800200" cy="360040"/>
              </a:xfrm>
              <a:prstGeom prst="round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 smtClean="0"/>
                  <a:t>new Socket(…);</a:t>
                </a:r>
                <a:endParaRPr lang="ko-KR" altLang="en-US" dirty="0"/>
              </a:p>
            </p:txBody>
          </p:sp>
          <p:sp>
            <p:nvSpPr>
              <p:cNvPr id="26" name="모서리가 둥근 직사각형 25"/>
              <p:cNvSpPr/>
              <p:nvPr/>
            </p:nvSpPr>
            <p:spPr>
              <a:xfrm>
                <a:off x="3023828" y="1340768"/>
                <a:ext cx="1800200" cy="360040"/>
              </a:xfrm>
              <a:prstGeom prst="round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 smtClean="0"/>
                  <a:t>Bind</a:t>
                </a:r>
                <a:endParaRPr lang="ko-KR" altLang="en-US" dirty="0"/>
              </a:p>
            </p:txBody>
          </p:sp>
          <p:sp>
            <p:nvSpPr>
              <p:cNvPr id="37" name="모서리가 둥근 직사각형 36"/>
              <p:cNvSpPr/>
              <p:nvPr/>
            </p:nvSpPr>
            <p:spPr>
              <a:xfrm>
                <a:off x="3022684" y="2132856"/>
                <a:ext cx="1800200" cy="360040"/>
              </a:xfrm>
              <a:prstGeom prst="round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 smtClean="0"/>
                  <a:t>Listen</a:t>
                </a:r>
                <a:endParaRPr lang="ko-KR" altLang="en-US" dirty="0"/>
              </a:p>
            </p:txBody>
          </p:sp>
          <p:sp>
            <p:nvSpPr>
              <p:cNvPr id="38" name="모서리가 둥근 직사각형 37"/>
              <p:cNvSpPr/>
              <p:nvPr/>
            </p:nvSpPr>
            <p:spPr>
              <a:xfrm>
                <a:off x="3022684" y="2924944"/>
                <a:ext cx="1800200" cy="360040"/>
              </a:xfrm>
              <a:prstGeom prst="round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 smtClean="0"/>
                  <a:t>Accept</a:t>
                </a:r>
                <a:endParaRPr lang="ko-KR" altLang="en-US" dirty="0"/>
              </a:p>
            </p:txBody>
          </p:sp>
          <p:cxnSp>
            <p:nvCxnSpPr>
              <p:cNvPr id="39" name="직선 연결선 38"/>
              <p:cNvCxnSpPr/>
              <p:nvPr/>
            </p:nvCxnSpPr>
            <p:spPr>
              <a:xfrm>
                <a:off x="2419662" y="3924672"/>
                <a:ext cx="1503122" cy="8384"/>
              </a:xfrm>
              <a:prstGeom prst="line">
                <a:avLst/>
              </a:prstGeom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40" name="직선 연결선 39"/>
              <p:cNvCxnSpPr/>
              <p:nvPr/>
            </p:nvCxnSpPr>
            <p:spPr>
              <a:xfrm flipH="1">
                <a:off x="2416238" y="2696344"/>
                <a:ext cx="2280" cy="1240160"/>
              </a:xfrm>
              <a:prstGeom prst="line">
                <a:avLst/>
              </a:prstGeom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41" name="직선 연결선 40"/>
              <p:cNvCxnSpPr/>
              <p:nvPr/>
            </p:nvCxnSpPr>
            <p:spPr>
              <a:xfrm>
                <a:off x="2396818" y="2696344"/>
                <a:ext cx="1503122" cy="8384"/>
              </a:xfrm>
              <a:prstGeom prst="line">
                <a:avLst/>
              </a:prstGeom>
              <a:ln>
                <a:headEnd type="none" w="med" len="med"/>
                <a:tailEnd type="triangle" w="med" len="med"/>
              </a:ln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</p:cxnSp>
          <p:sp>
            <p:nvSpPr>
              <p:cNvPr id="42" name="모서리가 둥근 직사각형 41"/>
              <p:cNvSpPr/>
              <p:nvPr/>
            </p:nvSpPr>
            <p:spPr>
              <a:xfrm>
                <a:off x="3022684" y="4519220"/>
                <a:ext cx="1800200" cy="360040"/>
              </a:xfrm>
              <a:prstGeom prst="round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 smtClean="0"/>
                  <a:t>Close</a:t>
                </a:r>
                <a:endParaRPr lang="ko-KR" altLang="en-US" dirty="0"/>
              </a:p>
            </p:txBody>
          </p:sp>
        </p:grpSp>
        <p:sp>
          <p:nvSpPr>
            <p:cNvPr id="22" name="TextBox 21"/>
            <p:cNvSpPr txBox="1"/>
            <p:nvPr/>
          </p:nvSpPr>
          <p:spPr>
            <a:xfrm>
              <a:off x="4499992" y="1793762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2) </a:t>
              </a:r>
              <a:r>
                <a:rPr lang="en-US" altLang="ko-KR" dirty="0" err="1" smtClean="0"/>
                <a:t>IP+Port</a:t>
              </a:r>
              <a:r>
                <a:rPr lang="en-US" altLang="ko-KR" dirty="0" smtClean="0"/>
                <a:t> </a:t>
              </a:r>
              <a:r>
                <a:rPr lang="ko-KR" altLang="en-US" dirty="0" smtClean="0"/>
                <a:t>와 연결</a:t>
              </a:r>
              <a:endParaRPr lang="ko-KR" altLang="en-US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4497206" y="2420888"/>
              <a:ext cx="63029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3) </a:t>
              </a:r>
              <a:r>
                <a:rPr lang="ko-KR" altLang="en-US" dirty="0" smtClean="0"/>
                <a:t>클라이언트로부터 연결을 받을 수 있도록 소켓 상태 전환</a:t>
              </a:r>
              <a:endParaRPr lang="ko-KR" altLang="en-US" dirty="0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4497206" y="3352346"/>
              <a:ext cx="61954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4) Listen </a:t>
              </a:r>
              <a:r>
                <a:rPr lang="ko-KR" altLang="en-US" dirty="0" smtClean="0"/>
                <a:t>이후 연결된 클라이언트를 하나 꺼내와서 반환</a:t>
              </a:r>
              <a:endParaRPr lang="ko-KR" altLang="en-US" dirty="0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4505190" y="4941168"/>
              <a:ext cx="35311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5) </a:t>
              </a:r>
              <a:r>
                <a:rPr lang="ko-KR" altLang="en-US" dirty="0" smtClean="0"/>
                <a:t>서버 소켓 종료</a:t>
              </a:r>
              <a:endParaRPr lang="ko-KR" altLang="en-US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4529166" y="953185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1) TCP </a:t>
              </a:r>
              <a:r>
                <a:rPr lang="ko-KR" altLang="en-US" dirty="0" smtClean="0"/>
                <a:t>소켓 생성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314259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1132015" y="1268760"/>
            <a:ext cx="6831532" cy="1080120"/>
            <a:chOff x="1132015" y="1268760"/>
            <a:chExt cx="6831532" cy="1080120"/>
          </a:xfrm>
        </p:grpSpPr>
        <p:sp>
          <p:nvSpPr>
            <p:cNvPr id="48" name="직사각형 47"/>
            <p:cNvSpPr/>
            <p:nvPr/>
          </p:nvSpPr>
          <p:spPr>
            <a:xfrm>
              <a:off x="2555776" y="126876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H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3097145" y="126876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e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3631194" y="126876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l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4172563" y="126876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l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4718099" y="126876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o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5259469" y="126876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5793517" y="126876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6334887" y="126876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6880809" y="126876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7422178" y="1270566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2" name="직사각형 61"/>
            <p:cNvSpPr/>
            <p:nvPr/>
          </p:nvSpPr>
          <p:spPr>
            <a:xfrm>
              <a:off x="2551609" y="191683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H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3" name="직사각형 62"/>
            <p:cNvSpPr/>
            <p:nvPr/>
          </p:nvSpPr>
          <p:spPr>
            <a:xfrm>
              <a:off x="3092978" y="191683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e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4" name="직사각형 63"/>
            <p:cNvSpPr/>
            <p:nvPr/>
          </p:nvSpPr>
          <p:spPr>
            <a:xfrm>
              <a:off x="3638902" y="191683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l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5" name="직사각형 64"/>
            <p:cNvSpPr/>
            <p:nvPr/>
          </p:nvSpPr>
          <p:spPr>
            <a:xfrm>
              <a:off x="4180271" y="191683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l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4725807" y="191683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o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1470180" y="1300118"/>
              <a:ext cx="10814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char(10)</a:t>
              </a:r>
              <a:endParaRPr lang="ko-KR" altLang="en-US" dirty="0"/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1132015" y="1948190"/>
              <a:ext cx="12755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 smtClean="0"/>
                <a:t>varchar</a:t>
              </a:r>
              <a:r>
                <a:rPr lang="en-US" altLang="ko-KR" dirty="0" smtClean="0"/>
                <a:t>(10)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6552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>
            <a:off x="975713" y="821768"/>
            <a:ext cx="8149273" cy="3585975"/>
            <a:chOff x="975713" y="821768"/>
            <a:chExt cx="8149273" cy="3585975"/>
          </a:xfrm>
        </p:grpSpPr>
        <p:sp>
          <p:nvSpPr>
            <p:cNvPr id="48" name="직사각형 47"/>
            <p:cNvSpPr/>
            <p:nvPr/>
          </p:nvSpPr>
          <p:spPr>
            <a:xfrm>
              <a:off x="3635896" y="1556792"/>
              <a:ext cx="1296144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Anderson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4932040" y="1556792"/>
              <a:ext cx="1080120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1950-06-02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6012160" y="1556792"/>
              <a:ext cx="1837513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a</a:t>
              </a:r>
              <a:r>
                <a:rPr lang="en-US" altLang="ko-KR" sz="1200" dirty="0" smtClean="0">
                  <a:solidFill>
                    <a:schemeClr val="tx1"/>
                  </a:solidFill>
                </a:rPr>
                <a:t>nderson@gmail.com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7849673" y="1557191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2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3635896" y="2337448"/>
              <a:ext cx="1296144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Jason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1" name="직사각형 20"/>
            <p:cNvSpPr/>
            <p:nvPr/>
          </p:nvSpPr>
          <p:spPr>
            <a:xfrm>
              <a:off x="4932040" y="2337448"/>
              <a:ext cx="1080120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1967-12-03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2" name="직사각형 21"/>
            <p:cNvSpPr/>
            <p:nvPr/>
          </p:nvSpPr>
          <p:spPr>
            <a:xfrm>
              <a:off x="6012160" y="2337448"/>
              <a:ext cx="1837513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jason@gmail.com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7849673" y="2337847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3635896" y="3099440"/>
              <a:ext cx="1296144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Mark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4932040" y="3099440"/>
              <a:ext cx="1080120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1988-03-02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6012160" y="3099440"/>
              <a:ext cx="1837513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mark@naver.com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7849673" y="3099839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1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8513426" y="1588150"/>
              <a:ext cx="6115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1</a:t>
              </a:r>
              <a:r>
                <a:rPr lang="ko-KR" altLang="en-US" dirty="0" smtClean="0"/>
                <a:t>행</a:t>
              </a:r>
              <a:endParaRPr lang="ko-KR" altLang="en-US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8513426" y="2368806"/>
              <a:ext cx="6115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2</a:t>
              </a:r>
              <a:r>
                <a:rPr lang="ko-KR" altLang="en-US" dirty="0" smtClean="0"/>
                <a:t>행</a:t>
              </a:r>
              <a:endParaRPr lang="ko-KR" altLang="en-US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8513426" y="3130690"/>
              <a:ext cx="6115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3</a:t>
              </a:r>
              <a:r>
                <a:rPr lang="ko-KR" altLang="en-US" dirty="0" smtClean="0"/>
                <a:t>행</a:t>
              </a:r>
              <a:endParaRPr lang="ko-KR" altLang="en-US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4099010" y="821768"/>
              <a:ext cx="34600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reader = </a:t>
              </a:r>
              <a:r>
                <a:rPr lang="en-US" altLang="ko-KR" dirty="0" err="1" smtClean="0"/>
                <a:t>cmd.ExceuteReader</a:t>
              </a:r>
              <a:r>
                <a:rPr lang="en-US" altLang="ko-KR" dirty="0" smtClean="0"/>
                <a:t>();</a:t>
              </a:r>
              <a:endParaRPr lang="ko-KR" altLang="en-US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033498" y="1214142"/>
              <a:ext cx="22871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true = </a:t>
              </a:r>
              <a:r>
                <a:rPr lang="en-US" altLang="ko-KR" dirty="0" err="1" smtClean="0"/>
                <a:t>reader.Read</a:t>
              </a:r>
              <a:r>
                <a:rPr lang="en-US" altLang="ko-KR" dirty="0" smtClean="0"/>
                <a:t>()</a:t>
              </a:r>
              <a:endParaRPr lang="ko-KR" altLang="en-US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033497" y="2029930"/>
              <a:ext cx="22871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true = </a:t>
              </a:r>
              <a:r>
                <a:rPr lang="en-US" altLang="ko-KR" dirty="0" err="1" smtClean="0"/>
                <a:t>reader.Read</a:t>
              </a:r>
              <a:r>
                <a:rPr lang="en-US" altLang="ko-KR" dirty="0" smtClean="0"/>
                <a:t>()</a:t>
              </a:r>
              <a:endParaRPr lang="ko-KR" altLang="en-US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028511" y="2845718"/>
              <a:ext cx="22871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true = </a:t>
              </a:r>
              <a:r>
                <a:rPr lang="en-US" altLang="ko-KR" dirty="0" err="1" smtClean="0"/>
                <a:t>reader.Read</a:t>
              </a:r>
              <a:r>
                <a:rPr lang="en-US" altLang="ko-KR" dirty="0" smtClean="0"/>
                <a:t>()</a:t>
              </a:r>
              <a:endParaRPr lang="ko-KR" altLang="en-US" dirty="0"/>
            </a:p>
          </p:txBody>
        </p:sp>
        <p:sp>
          <p:nvSpPr>
            <p:cNvPr id="5" name="순서도: 연결자 4"/>
            <p:cNvSpPr/>
            <p:nvPr/>
          </p:nvSpPr>
          <p:spPr>
            <a:xfrm>
              <a:off x="3637650" y="838852"/>
              <a:ext cx="432048" cy="369332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오른쪽으로 구부러진 화살표 5"/>
            <p:cNvSpPr/>
            <p:nvPr/>
          </p:nvSpPr>
          <p:spPr>
            <a:xfrm>
              <a:off x="3287245" y="1091132"/>
              <a:ext cx="288032" cy="759932"/>
            </a:xfrm>
            <a:prstGeom prst="curv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45" name="오른쪽으로 구부러진 화살표 44"/>
            <p:cNvSpPr/>
            <p:nvPr/>
          </p:nvSpPr>
          <p:spPr>
            <a:xfrm>
              <a:off x="3268099" y="1881803"/>
              <a:ext cx="288032" cy="759932"/>
            </a:xfrm>
            <a:prstGeom prst="curv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46" name="오른쪽으로 구부러진 화살표 45"/>
            <p:cNvSpPr/>
            <p:nvPr/>
          </p:nvSpPr>
          <p:spPr>
            <a:xfrm>
              <a:off x="3262876" y="2672474"/>
              <a:ext cx="288032" cy="759932"/>
            </a:xfrm>
            <a:prstGeom prst="curv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47" name="순서도: 연결자 46"/>
            <p:cNvSpPr/>
            <p:nvPr/>
          </p:nvSpPr>
          <p:spPr>
            <a:xfrm>
              <a:off x="3638608" y="4038411"/>
              <a:ext cx="432048" cy="369332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오른쪽으로 구부러진 화살표 57"/>
            <p:cNvSpPr/>
            <p:nvPr/>
          </p:nvSpPr>
          <p:spPr>
            <a:xfrm>
              <a:off x="3286672" y="3463145"/>
              <a:ext cx="288032" cy="759932"/>
            </a:xfrm>
            <a:prstGeom prst="curv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975713" y="3636389"/>
              <a:ext cx="22871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false = </a:t>
              </a:r>
              <a:r>
                <a:rPr lang="en-US" altLang="ko-KR" dirty="0" err="1" smtClean="0"/>
                <a:t>reader.Read</a:t>
              </a:r>
              <a:r>
                <a:rPr lang="en-US" altLang="ko-KR" dirty="0" smtClean="0"/>
                <a:t>()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723489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그룹 67"/>
          <p:cNvGrpSpPr/>
          <p:nvPr/>
        </p:nvGrpSpPr>
        <p:grpSpPr>
          <a:xfrm>
            <a:off x="113067" y="332656"/>
            <a:ext cx="9542390" cy="3960440"/>
            <a:chOff x="113067" y="332656"/>
            <a:chExt cx="9542390" cy="3960440"/>
          </a:xfrm>
        </p:grpSpPr>
        <p:sp>
          <p:nvSpPr>
            <p:cNvPr id="2" name="모서리가 둥근 직사각형 1"/>
            <p:cNvSpPr/>
            <p:nvPr/>
          </p:nvSpPr>
          <p:spPr>
            <a:xfrm rot="10800000" flipH="1" flipV="1">
              <a:off x="4644008" y="1058437"/>
              <a:ext cx="2037928" cy="741784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class</a:t>
              </a:r>
              <a:br>
                <a:rPr lang="en-US" altLang="ko-KR" dirty="0" smtClean="0"/>
              </a:br>
              <a:r>
                <a:rPr lang="en-US" altLang="ko-KR" dirty="0" err="1" smtClean="0"/>
                <a:t>MemberInfoDAC</a:t>
              </a:r>
              <a:endParaRPr lang="ko-KR" altLang="en-US" dirty="0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13067" y="2452246"/>
              <a:ext cx="16561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응용 프로그램</a:t>
              </a:r>
              <a:endParaRPr lang="ko-KR" alt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710884" y="340192"/>
              <a:ext cx="21133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데이터 접근 계층</a:t>
              </a:r>
              <a:endParaRPr lang="ko-KR" altLang="en-US" dirty="0"/>
            </a:p>
          </p:txBody>
        </p:sp>
        <p:grpSp>
          <p:nvGrpSpPr>
            <p:cNvPr id="45" name="그룹 44"/>
            <p:cNvGrpSpPr/>
            <p:nvPr/>
          </p:nvGrpSpPr>
          <p:grpSpPr>
            <a:xfrm>
              <a:off x="7542073" y="1612492"/>
              <a:ext cx="2113384" cy="1230761"/>
              <a:chOff x="6514416" y="3373958"/>
              <a:chExt cx="2113384" cy="1230761"/>
            </a:xfrm>
          </p:grpSpPr>
          <p:pic>
            <p:nvPicPr>
              <p:cNvPr id="12" name="Picture 46" descr="database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08369A"/>
                  </a:clrFrom>
                  <a:clrTo>
                    <a:srgbClr val="08369A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30651" y="3623644"/>
                <a:ext cx="1019175" cy="9810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TextBox 12"/>
              <p:cNvSpPr txBox="1"/>
              <p:nvPr/>
            </p:nvSpPr>
            <p:spPr>
              <a:xfrm>
                <a:off x="6514416" y="3373958"/>
                <a:ext cx="211338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 smtClean="0"/>
                  <a:t>데이터베이스</a:t>
                </a:r>
                <a:endParaRPr lang="ko-KR" altLang="en-US" dirty="0"/>
              </a:p>
            </p:txBody>
          </p:sp>
        </p:grpSp>
        <p:cxnSp>
          <p:nvCxnSpPr>
            <p:cNvPr id="5" name="직선 화살표 연결선 4"/>
            <p:cNvCxnSpPr>
              <a:stCxn id="3" idx="3"/>
              <a:endCxn id="2" idx="1"/>
            </p:cNvCxnSpPr>
            <p:nvPr/>
          </p:nvCxnSpPr>
          <p:spPr>
            <a:xfrm flipV="1">
              <a:off x="1769251" y="1429329"/>
              <a:ext cx="2874757" cy="1207583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8" name="직선 화살표 연결선 17"/>
            <p:cNvCxnSpPr>
              <a:endCxn id="12" idx="1"/>
            </p:cNvCxnSpPr>
            <p:nvPr/>
          </p:nvCxnSpPr>
          <p:spPr>
            <a:xfrm>
              <a:off x="6702212" y="1439764"/>
              <a:ext cx="956096" cy="912952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9" name="직선 연결선 28"/>
            <p:cNvCxnSpPr/>
            <p:nvPr/>
          </p:nvCxnSpPr>
          <p:spPr>
            <a:xfrm>
              <a:off x="2189450" y="334181"/>
              <a:ext cx="6286" cy="3958915"/>
            </a:xfrm>
            <a:prstGeom prst="line">
              <a:avLst/>
            </a:prstGeom>
            <a:ln w="28575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508960" y="332656"/>
              <a:ext cx="13316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UI </a:t>
              </a:r>
              <a:r>
                <a:rPr lang="ko-KR" altLang="en-US" dirty="0" smtClean="0"/>
                <a:t>계층</a:t>
              </a:r>
              <a:endParaRPr lang="ko-KR" altLang="en-US" dirty="0"/>
            </a:p>
          </p:txBody>
        </p:sp>
        <p:sp>
          <p:nvSpPr>
            <p:cNvPr id="43" name="모서리가 둥근 직사각형 42"/>
            <p:cNvSpPr/>
            <p:nvPr/>
          </p:nvSpPr>
          <p:spPr>
            <a:xfrm rot="10800000" flipH="1" flipV="1">
              <a:off x="4644008" y="2856405"/>
              <a:ext cx="2037928" cy="741784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class</a:t>
              </a:r>
              <a:br>
                <a:rPr lang="en-US" altLang="ko-KR" dirty="0" smtClean="0"/>
              </a:br>
              <a:r>
                <a:rPr lang="en-US" altLang="ko-KR" smtClean="0"/>
                <a:t>BlogDAC</a:t>
              </a:r>
              <a:endParaRPr lang="ko-KR" altLang="en-US" dirty="0"/>
            </a:p>
          </p:txBody>
        </p:sp>
        <p:cxnSp>
          <p:nvCxnSpPr>
            <p:cNvPr id="47" name="직선 화살표 연결선 46"/>
            <p:cNvCxnSpPr>
              <a:stCxn id="43" idx="3"/>
            </p:cNvCxnSpPr>
            <p:nvPr/>
          </p:nvCxnSpPr>
          <p:spPr>
            <a:xfrm flipV="1">
              <a:off x="6681936" y="2543360"/>
              <a:ext cx="976372" cy="683937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50" name="직선 화살표 연결선 49"/>
            <p:cNvCxnSpPr>
              <a:endCxn id="43" idx="1"/>
            </p:cNvCxnSpPr>
            <p:nvPr/>
          </p:nvCxnSpPr>
          <p:spPr>
            <a:xfrm>
              <a:off x="1769251" y="2795685"/>
              <a:ext cx="2874757" cy="431612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53" name="모서리가 둥근 직사각형 52"/>
            <p:cNvSpPr/>
            <p:nvPr/>
          </p:nvSpPr>
          <p:spPr>
            <a:xfrm>
              <a:off x="2343868" y="1350167"/>
              <a:ext cx="1678395" cy="2275399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FC00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58" name="그룹 57"/>
            <p:cNvGrpSpPr/>
            <p:nvPr/>
          </p:nvGrpSpPr>
          <p:grpSpPr>
            <a:xfrm>
              <a:off x="2388603" y="1675017"/>
              <a:ext cx="2113384" cy="1355395"/>
              <a:chOff x="926980" y="5351560"/>
              <a:chExt cx="2113384" cy="1355395"/>
            </a:xfrm>
          </p:grpSpPr>
          <p:sp>
            <p:nvSpPr>
              <p:cNvPr id="40" name="모서리가 둥근 직사각형 39"/>
              <p:cNvSpPr/>
              <p:nvPr/>
            </p:nvSpPr>
            <p:spPr>
              <a:xfrm rot="10800000" flipH="1" flipV="1">
                <a:off x="991440" y="5727471"/>
                <a:ext cx="1427179" cy="437833"/>
              </a:xfrm>
              <a:prstGeom prst="round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altLang="ko-KR" sz="1100" dirty="0" smtClean="0"/>
                  <a:t>class MemberInfo</a:t>
                </a:r>
                <a:endParaRPr lang="ko-KR" altLang="en-US" sz="1100" dirty="0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926980" y="5351560"/>
                <a:ext cx="211338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400" dirty="0" smtClean="0"/>
                  <a:t>데이터 컨테이너</a:t>
                </a:r>
                <a:endParaRPr lang="ko-KR" altLang="en-US" sz="1400" dirty="0"/>
              </a:p>
            </p:txBody>
          </p:sp>
          <p:sp>
            <p:nvSpPr>
              <p:cNvPr id="57" name="모서리가 둥근 직사각형 56"/>
              <p:cNvSpPr/>
              <p:nvPr/>
            </p:nvSpPr>
            <p:spPr>
              <a:xfrm rot="10800000" flipH="1" flipV="1">
                <a:off x="991440" y="6269122"/>
                <a:ext cx="1427179" cy="437833"/>
              </a:xfrm>
              <a:prstGeom prst="round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altLang="ko-KR" sz="1100" dirty="0" smtClean="0"/>
                  <a:t>class Blog</a:t>
                </a:r>
                <a:endParaRPr lang="ko-KR" altLang="en-US" sz="1100" dirty="0"/>
              </a:p>
            </p:txBody>
          </p:sp>
        </p:grpSp>
        <p:cxnSp>
          <p:nvCxnSpPr>
            <p:cNvPr id="67" name="직선 연결선 66"/>
            <p:cNvCxnSpPr/>
            <p:nvPr/>
          </p:nvCxnSpPr>
          <p:spPr>
            <a:xfrm>
              <a:off x="7155374" y="332656"/>
              <a:ext cx="6286" cy="3958915"/>
            </a:xfrm>
            <a:prstGeom prst="line">
              <a:avLst/>
            </a:prstGeom>
            <a:ln w="28575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41508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그룹 67"/>
          <p:cNvGrpSpPr/>
          <p:nvPr/>
        </p:nvGrpSpPr>
        <p:grpSpPr>
          <a:xfrm>
            <a:off x="113067" y="332656"/>
            <a:ext cx="9542390" cy="3960440"/>
            <a:chOff x="113067" y="332656"/>
            <a:chExt cx="9542390" cy="3960440"/>
          </a:xfrm>
        </p:grpSpPr>
        <p:sp>
          <p:nvSpPr>
            <p:cNvPr id="2" name="모서리가 둥근 직사각형 1"/>
            <p:cNvSpPr/>
            <p:nvPr/>
          </p:nvSpPr>
          <p:spPr>
            <a:xfrm rot="10800000" flipH="1" flipV="1">
              <a:off x="4644008" y="1058437"/>
              <a:ext cx="2037928" cy="741784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class</a:t>
              </a:r>
              <a:br>
                <a:rPr lang="en-US" altLang="ko-KR" dirty="0" smtClean="0"/>
              </a:br>
              <a:r>
                <a:rPr lang="en-US" altLang="ko-KR" dirty="0" err="1" smtClean="0"/>
                <a:t>MemberInfoDAC</a:t>
              </a:r>
              <a:endParaRPr lang="ko-KR" altLang="en-US" dirty="0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13067" y="2452246"/>
              <a:ext cx="16561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응용 프로그램</a:t>
              </a:r>
              <a:endParaRPr lang="ko-KR" alt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710884" y="340192"/>
              <a:ext cx="21133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데이터 접근 계층</a:t>
              </a:r>
              <a:endParaRPr lang="ko-KR" altLang="en-US" dirty="0"/>
            </a:p>
          </p:txBody>
        </p:sp>
        <p:grpSp>
          <p:nvGrpSpPr>
            <p:cNvPr id="45" name="그룹 44"/>
            <p:cNvGrpSpPr/>
            <p:nvPr/>
          </p:nvGrpSpPr>
          <p:grpSpPr>
            <a:xfrm>
              <a:off x="7542073" y="1612492"/>
              <a:ext cx="2113384" cy="1230761"/>
              <a:chOff x="6514416" y="3373958"/>
              <a:chExt cx="2113384" cy="1230761"/>
            </a:xfrm>
          </p:grpSpPr>
          <p:pic>
            <p:nvPicPr>
              <p:cNvPr id="12" name="Picture 46" descr="database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08369A"/>
                  </a:clrFrom>
                  <a:clrTo>
                    <a:srgbClr val="08369A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30651" y="3623644"/>
                <a:ext cx="1019175" cy="9810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TextBox 12"/>
              <p:cNvSpPr txBox="1"/>
              <p:nvPr/>
            </p:nvSpPr>
            <p:spPr>
              <a:xfrm>
                <a:off x="6514416" y="3373958"/>
                <a:ext cx="211338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 smtClean="0"/>
                  <a:t>데이터베이스</a:t>
                </a:r>
                <a:endParaRPr lang="ko-KR" altLang="en-US" dirty="0"/>
              </a:p>
            </p:txBody>
          </p:sp>
        </p:grpSp>
        <p:cxnSp>
          <p:nvCxnSpPr>
            <p:cNvPr id="5" name="직선 화살표 연결선 4"/>
            <p:cNvCxnSpPr>
              <a:stCxn id="3" idx="3"/>
              <a:endCxn id="2" idx="1"/>
            </p:cNvCxnSpPr>
            <p:nvPr/>
          </p:nvCxnSpPr>
          <p:spPr>
            <a:xfrm flipV="1">
              <a:off x="1769251" y="1429329"/>
              <a:ext cx="2874757" cy="1207583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8" name="직선 화살표 연결선 17"/>
            <p:cNvCxnSpPr>
              <a:endCxn id="12" idx="1"/>
            </p:cNvCxnSpPr>
            <p:nvPr/>
          </p:nvCxnSpPr>
          <p:spPr>
            <a:xfrm>
              <a:off x="6702212" y="1439764"/>
              <a:ext cx="956096" cy="912952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9" name="직선 연결선 28"/>
            <p:cNvCxnSpPr/>
            <p:nvPr/>
          </p:nvCxnSpPr>
          <p:spPr>
            <a:xfrm>
              <a:off x="2189450" y="334181"/>
              <a:ext cx="6286" cy="3958915"/>
            </a:xfrm>
            <a:prstGeom prst="line">
              <a:avLst/>
            </a:prstGeom>
            <a:ln w="28575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616709" y="348108"/>
              <a:ext cx="24286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UI </a:t>
              </a:r>
              <a:r>
                <a:rPr lang="ko-KR" altLang="en-US" dirty="0" smtClean="0"/>
                <a:t>계층</a:t>
              </a:r>
              <a:endParaRPr lang="ko-KR" altLang="en-US" dirty="0"/>
            </a:p>
          </p:txBody>
        </p:sp>
        <p:sp>
          <p:nvSpPr>
            <p:cNvPr id="43" name="모서리가 둥근 직사각형 42"/>
            <p:cNvSpPr/>
            <p:nvPr/>
          </p:nvSpPr>
          <p:spPr>
            <a:xfrm rot="10800000" flipH="1" flipV="1">
              <a:off x="4644008" y="2856405"/>
              <a:ext cx="2037928" cy="741784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class</a:t>
              </a:r>
              <a:br>
                <a:rPr lang="en-US" altLang="ko-KR" dirty="0" smtClean="0"/>
              </a:br>
              <a:r>
                <a:rPr lang="en-US" altLang="ko-KR" dirty="0" err="1" smtClean="0"/>
                <a:t>BlogDAC</a:t>
              </a:r>
              <a:endParaRPr lang="ko-KR" altLang="en-US" dirty="0"/>
            </a:p>
          </p:txBody>
        </p:sp>
        <p:cxnSp>
          <p:nvCxnSpPr>
            <p:cNvPr id="47" name="직선 화살표 연결선 46"/>
            <p:cNvCxnSpPr>
              <a:stCxn id="43" idx="3"/>
            </p:cNvCxnSpPr>
            <p:nvPr/>
          </p:nvCxnSpPr>
          <p:spPr>
            <a:xfrm flipV="1">
              <a:off x="6681936" y="2543360"/>
              <a:ext cx="976372" cy="683937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50" name="직선 화살표 연결선 49"/>
            <p:cNvCxnSpPr>
              <a:endCxn id="43" idx="1"/>
            </p:cNvCxnSpPr>
            <p:nvPr/>
          </p:nvCxnSpPr>
          <p:spPr>
            <a:xfrm>
              <a:off x="1769251" y="2795685"/>
              <a:ext cx="2874757" cy="431612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53" name="모서리가 둥근 직사각형 52"/>
            <p:cNvSpPr/>
            <p:nvPr/>
          </p:nvSpPr>
          <p:spPr>
            <a:xfrm>
              <a:off x="2343868" y="1981824"/>
              <a:ext cx="1678395" cy="124547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FC00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58" name="그룹 57"/>
            <p:cNvGrpSpPr/>
            <p:nvPr/>
          </p:nvGrpSpPr>
          <p:grpSpPr>
            <a:xfrm>
              <a:off x="2498530" y="2131709"/>
              <a:ext cx="2113384" cy="882892"/>
              <a:chOff x="1036907" y="5808252"/>
              <a:chExt cx="2113384" cy="882892"/>
            </a:xfrm>
          </p:grpSpPr>
          <p:sp>
            <p:nvSpPr>
              <p:cNvPr id="40" name="모서리가 둥근 직사각형 39"/>
              <p:cNvSpPr/>
              <p:nvPr/>
            </p:nvSpPr>
            <p:spPr>
              <a:xfrm rot="10800000" flipH="1" flipV="1">
                <a:off x="1249748" y="6253311"/>
                <a:ext cx="894801" cy="437833"/>
              </a:xfrm>
              <a:prstGeom prst="round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altLang="ko-KR" sz="1100" dirty="0" err="1" smtClean="0"/>
                  <a:t>DataSet</a:t>
                </a:r>
                <a:endParaRPr lang="ko-KR" altLang="en-US" sz="1100" dirty="0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1036907" y="5808252"/>
                <a:ext cx="211338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400" dirty="0" smtClean="0"/>
                  <a:t>데이터 컨테이너</a:t>
                </a:r>
                <a:endParaRPr lang="ko-KR" altLang="en-US" sz="1400" dirty="0"/>
              </a:p>
            </p:txBody>
          </p:sp>
        </p:grpSp>
        <p:cxnSp>
          <p:nvCxnSpPr>
            <p:cNvPr id="67" name="직선 연결선 66"/>
            <p:cNvCxnSpPr/>
            <p:nvPr/>
          </p:nvCxnSpPr>
          <p:spPr>
            <a:xfrm>
              <a:off x="7155374" y="332656"/>
              <a:ext cx="6286" cy="3958915"/>
            </a:xfrm>
            <a:prstGeom prst="line">
              <a:avLst/>
            </a:prstGeom>
            <a:ln w="28575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00593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539552" y="548680"/>
            <a:ext cx="5760640" cy="3600400"/>
            <a:chOff x="539552" y="548680"/>
            <a:chExt cx="5760640" cy="3600400"/>
          </a:xfrm>
        </p:grpSpPr>
        <p:sp>
          <p:nvSpPr>
            <p:cNvPr id="25" name="모서리가 둥근 직사각형 24"/>
            <p:cNvSpPr/>
            <p:nvPr/>
          </p:nvSpPr>
          <p:spPr>
            <a:xfrm>
              <a:off x="539552" y="548680"/>
              <a:ext cx="5760640" cy="3600400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en-US" altLang="ko-KR" dirty="0" smtClean="0"/>
                <a:t>EXE </a:t>
              </a:r>
              <a:r>
                <a:rPr lang="ko-KR" altLang="en-US" dirty="0" smtClean="0"/>
                <a:t>프로세스</a:t>
              </a:r>
              <a:r>
                <a:rPr lang="en-US" altLang="ko-KR" dirty="0" smtClean="0"/>
                <a:t>(Process)</a:t>
              </a:r>
              <a:endParaRPr lang="ko-KR" altLang="en-US" dirty="0"/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3413787" y="1196753"/>
              <a:ext cx="2705066" cy="2664295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en-US" altLang="ko-KR" smtClean="0"/>
                <a:t>n</a:t>
              </a:r>
              <a:r>
                <a:rPr lang="ko-KR" altLang="en-US" smtClean="0"/>
                <a:t>개의 </a:t>
              </a:r>
              <a:r>
                <a:rPr lang="ko-KR" altLang="en-US" dirty="0" smtClean="0"/>
                <a:t>추가 </a:t>
              </a:r>
              <a:r>
                <a:rPr lang="en-US" altLang="ko-KR" dirty="0" smtClean="0"/>
                <a:t>AppDomain</a:t>
              </a:r>
              <a:endParaRPr lang="ko-KR" altLang="en-US" dirty="0"/>
            </a:p>
          </p:txBody>
        </p:sp>
        <p:grpSp>
          <p:nvGrpSpPr>
            <p:cNvPr id="3" name="그룹 2"/>
            <p:cNvGrpSpPr/>
            <p:nvPr/>
          </p:nvGrpSpPr>
          <p:grpSpPr>
            <a:xfrm>
              <a:off x="757827" y="1196752"/>
              <a:ext cx="2549266" cy="2664295"/>
              <a:chOff x="942614" y="1196753"/>
              <a:chExt cx="2549266" cy="2664295"/>
            </a:xfrm>
          </p:grpSpPr>
          <p:sp>
            <p:nvSpPr>
              <p:cNvPr id="27" name="직사각형 26"/>
              <p:cNvSpPr/>
              <p:nvPr/>
            </p:nvSpPr>
            <p:spPr>
              <a:xfrm>
                <a:off x="942614" y="1196753"/>
                <a:ext cx="2549266" cy="2664295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r>
                  <a:rPr lang="en-US" altLang="ko-KR" dirty="0" smtClean="0"/>
                  <a:t>AppDomain</a:t>
                </a:r>
                <a:endParaRPr lang="ko-KR" altLang="en-US" dirty="0"/>
              </a:p>
            </p:txBody>
          </p:sp>
          <p:sp>
            <p:nvSpPr>
              <p:cNvPr id="33" name="직사각형 32"/>
              <p:cNvSpPr/>
              <p:nvPr/>
            </p:nvSpPr>
            <p:spPr>
              <a:xfrm>
                <a:off x="1068049" y="1625214"/>
                <a:ext cx="1944217" cy="1236444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r>
                  <a:rPr lang="ko-KR" altLang="en-US" dirty="0" smtClean="0"/>
                  <a:t>어셈블리 </a:t>
                </a:r>
                <a:r>
                  <a:rPr lang="en-US" altLang="ko-KR" dirty="0" smtClean="0"/>
                  <a:t>A</a:t>
                </a:r>
                <a:endParaRPr lang="ko-KR" altLang="en-US" dirty="0"/>
              </a:p>
            </p:txBody>
          </p:sp>
          <p:sp>
            <p:nvSpPr>
              <p:cNvPr id="7" name="직사각형 6"/>
              <p:cNvSpPr/>
              <p:nvPr/>
            </p:nvSpPr>
            <p:spPr>
              <a:xfrm>
                <a:off x="1174742" y="2044782"/>
                <a:ext cx="1944217" cy="1236444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r>
                  <a:rPr lang="ko-KR" altLang="en-US" dirty="0" smtClean="0"/>
                  <a:t>어셈블리 </a:t>
                </a:r>
                <a:r>
                  <a:rPr lang="en-US" altLang="ko-KR" dirty="0"/>
                  <a:t>B</a:t>
                </a:r>
                <a:endParaRPr lang="ko-KR" altLang="en-US" dirty="0"/>
              </a:p>
            </p:txBody>
          </p:sp>
          <p:sp>
            <p:nvSpPr>
              <p:cNvPr id="8" name="직사각형 7"/>
              <p:cNvSpPr/>
              <p:nvPr/>
            </p:nvSpPr>
            <p:spPr>
              <a:xfrm>
                <a:off x="1296953" y="2448945"/>
                <a:ext cx="2050911" cy="1236444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r>
                  <a:rPr lang="en-US" altLang="ko-KR" smtClean="0"/>
                  <a:t>n</a:t>
                </a:r>
                <a:r>
                  <a:rPr lang="ko-KR" altLang="en-US" smtClean="0"/>
                  <a:t>개의 </a:t>
                </a:r>
                <a:r>
                  <a:rPr lang="ko-KR" altLang="en-US" dirty="0" smtClean="0"/>
                  <a:t>어셈블리</a:t>
                </a:r>
                <a:r>
                  <a:rPr lang="en-US" altLang="ko-KR" dirty="0" smtClean="0"/>
                  <a:t>…</a:t>
                </a:r>
                <a:endParaRPr lang="ko-KR" altLang="en-US" dirty="0"/>
              </a:p>
            </p:txBody>
          </p:sp>
        </p:grpSp>
        <p:sp>
          <p:nvSpPr>
            <p:cNvPr id="9" name="직사각형 8"/>
            <p:cNvSpPr/>
            <p:nvPr/>
          </p:nvSpPr>
          <p:spPr>
            <a:xfrm>
              <a:off x="3539221" y="2448944"/>
              <a:ext cx="2050911" cy="123644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en-US" altLang="ko-KR" smtClean="0"/>
                <a:t>n</a:t>
              </a:r>
              <a:r>
                <a:rPr lang="ko-KR" altLang="en-US" smtClean="0"/>
                <a:t>개의 </a:t>
              </a:r>
              <a:r>
                <a:rPr lang="ko-KR" altLang="en-US" dirty="0" smtClean="0"/>
                <a:t>어셈블리</a:t>
              </a:r>
              <a:r>
                <a:rPr lang="en-US" altLang="ko-KR" dirty="0" smtClean="0"/>
                <a:t>…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911937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>
            <a:off x="539552" y="548680"/>
            <a:ext cx="5400600" cy="3744416"/>
            <a:chOff x="179512" y="404664"/>
            <a:chExt cx="5400600" cy="3744416"/>
          </a:xfrm>
        </p:grpSpPr>
        <p:sp>
          <p:nvSpPr>
            <p:cNvPr id="25" name="모서리가 둥근 직사각형 24"/>
            <p:cNvSpPr/>
            <p:nvPr/>
          </p:nvSpPr>
          <p:spPr>
            <a:xfrm>
              <a:off x="179512" y="404664"/>
              <a:ext cx="5400600" cy="3744416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ko-KR" altLang="en-US" dirty="0" smtClean="0"/>
                <a:t>어셈블리</a:t>
              </a:r>
              <a:r>
                <a:rPr lang="en-US" altLang="ko-KR" dirty="0" smtClean="0"/>
                <a:t>(Assembly)</a:t>
              </a:r>
              <a:endParaRPr lang="ko-KR" altLang="en-US" dirty="0"/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582574" y="1052737"/>
              <a:ext cx="4421474" cy="2779936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en-US" altLang="ko-KR" smtClean="0"/>
                <a:t>n</a:t>
              </a:r>
              <a:r>
                <a:rPr lang="ko-KR" altLang="en-US" smtClean="0"/>
                <a:t>개의 </a:t>
              </a:r>
              <a:r>
                <a:rPr lang="ko-KR" altLang="en-US" dirty="0" smtClean="0"/>
                <a:t>모듈</a:t>
              </a:r>
              <a:r>
                <a:rPr lang="en-US" altLang="ko-KR" dirty="0" smtClean="0"/>
                <a:t>(Module)</a:t>
              </a:r>
              <a:endParaRPr lang="ko-KR" altLang="en-US" dirty="0"/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899591" y="1616492"/>
              <a:ext cx="3384377" cy="195652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en-US" altLang="ko-KR" smtClean="0"/>
                <a:t>n</a:t>
              </a:r>
              <a:r>
                <a:rPr lang="ko-KR" altLang="en-US" smtClean="0"/>
                <a:t>개의 </a:t>
              </a:r>
              <a:r>
                <a:rPr lang="ko-KR" altLang="en-US" dirty="0" smtClean="0"/>
                <a:t>타입</a:t>
              </a:r>
              <a:r>
                <a:rPr lang="en-US" altLang="ko-KR" dirty="0" smtClean="0"/>
                <a:t>(</a:t>
              </a:r>
              <a:r>
                <a:rPr lang="ko-KR" altLang="en-US" dirty="0" smtClean="0"/>
                <a:t>클래스</a:t>
              </a:r>
              <a:r>
                <a:rPr lang="en-US" altLang="ko-KR" dirty="0" smtClean="0"/>
                <a:t>)</a:t>
              </a:r>
              <a:endParaRPr lang="ko-KR" altLang="en-US" dirty="0"/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1257219" y="2045834"/>
              <a:ext cx="2450685" cy="1239150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altLang="ko-KR" smtClean="0"/>
                <a:t>n</a:t>
              </a:r>
              <a:r>
                <a:rPr lang="ko-KR" altLang="en-US" smtClean="0"/>
                <a:t>개의 </a:t>
              </a:r>
              <a:r>
                <a:rPr lang="ko-KR" altLang="en-US" dirty="0" smtClean="0"/>
                <a:t>메</a:t>
              </a:r>
              <a:r>
                <a:rPr lang="ko-KR" altLang="en-US" dirty="0"/>
                <a:t>서</a:t>
              </a:r>
              <a:r>
                <a:rPr lang="ko-KR" altLang="en-US" dirty="0" smtClean="0"/>
                <a:t>드</a:t>
              </a:r>
              <a:endParaRPr lang="en-US" altLang="ko-KR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altLang="ko-KR" smtClean="0"/>
                <a:t>n</a:t>
              </a:r>
              <a:r>
                <a:rPr lang="ko-KR" altLang="en-US" smtClean="0"/>
                <a:t>개의 </a:t>
              </a:r>
              <a:r>
                <a:rPr lang="ko-KR" altLang="en-US" dirty="0" smtClean="0"/>
                <a:t>필드</a:t>
              </a:r>
              <a:endParaRPr lang="en-US" altLang="ko-KR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altLang="ko-KR" smtClean="0"/>
                <a:t>n</a:t>
              </a:r>
              <a:r>
                <a:rPr lang="ko-KR" altLang="en-US" smtClean="0"/>
                <a:t>개의 </a:t>
              </a:r>
              <a:r>
                <a:rPr lang="ko-KR" altLang="en-US" dirty="0" smtClean="0"/>
                <a:t>프로퍼티</a:t>
              </a:r>
              <a:endParaRPr lang="en-US" altLang="ko-KR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altLang="ko-KR" smtClean="0"/>
                <a:t>n</a:t>
              </a:r>
              <a:r>
                <a:rPr lang="ko-KR" altLang="en-US" smtClean="0"/>
                <a:t>개의 </a:t>
              </a:r>
              <a:r>
                <a:rPr lang="ko-KR" altLang="en-US" dirty="0" smtClean="0"/>
                <a:t>이벤트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040272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그룹 46"/>
          <p:cNvGrpSpPr/>
          <p:nvPr/>
        </p:nvGrpSpPr>
        <p:grpSpPr>
          <a:xfrm>
            <a:off x="539552" y="764704"/>
            <a:ext cx="5743611" cy="4905836"/>
            <a:chOff x="539552" y="764704"/>
            <a:chExt cx="5743611" cy="4905836"/>
          </a:xfrm>
        </p:grpSpPr>
        <p:sp>
          <p:nvSpPr>
            <p:cNvPr id="5" name="TextBox 4"/>
            <p:cNvSpPr txBox="1"/>
            <p:nvPr/>
          </p:nvSpPr>
          <p:spPr>
            <a:xfrm>
              <a:off x="4235489" y="408964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0x0000</a:t>
              </a:r>
              <a:endParaRPr lang="ko-KR" altLang="en-US" dirty="0"/>
            </a:p>
          </p:txBody>
        </p:sp>
        <p:sp>
          <p:nvSpPr>
            <p:cNvPr id="6" name="직사각형 5"/>
            <p:cNvSpPr/>
            <p:nvPr/>
          </p:nvSpPr>
          <p:spPr>
            <a:xfrm>
              <a:off x="3587417" y="949370"/>
              <a:ext cx="648072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3589574" y="3330689"/>
              <a:ext cx="648072" cy="423774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5</a:t>
              </a:r>
              <a:endParaRPr lang="ko-KR" alt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482393" y="445897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메모</a:t>
              </a:r>
              <a:r>
                <a:rPr lang="ko-KR" altLang="en-US" dirty="0"/>
                <a:t>리</a:t>
              </a:r>
            </a:p>
          </p:txBody>
        </p:sp>
        <p:sp>
          <p:nvSpPr>
            <p:cNvPr id="10" name="직사각형 9"/>
            <p:cNvSpPr/>
            <p:nvPr/>
          </p:nvSpPr>
          <p:spPr>
            <a:xfrm>
              <a:off x="3587418" y="1343075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5</a:t>
              </a:r>
              <a:endParaRPr lang="ko-KR" altLang="en-US" sz="1100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211960" y="76470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0x2000</a:t>
              </a:r>
              <a:endParaRPr lang="ko-KR" altLang="en-US" dirty="0"/>
            </a:p>
          </p:txBody>
        </p:sp>
        <p:cxnSp>
          <p:nvCxnSpPr>
            <p:cNvPr id="29" name="직선 연결선 28"/>
            <p:cNvCxnSpPr/>
            <p:nvPr/>
          </p:nvCxnSpPr>
          <p:spPr>
            <a:xfrm flipV="1">
              <a:off x="4241234" y="3737520"/>
              <a:ext cx="611079" cy="3074"/>
            </a:xfrm>
            <a:prstGeom prst="line">
              <a:avLst/>
            </a:prstGeom>
            <a:ln>
              <a:headEnd type="arrow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0" name="직선 연결선 29"/>
            <p:cNvCxnSpPr/>
            <p:nvPr/>
          </p:nvCxnSpPr>
          <p:spPr>
            <a:xfrm>
              <a:off x="4235489" y="1579754"/>
              <a:ext cx="607290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1" name="직선 연결선 30"/>
            <p:cNvCxnSpPr/>
            <p:nvPr/>
          </p:nvCxnSpPr>
          <p:spPr>
            <a:xfrm>
              <a:off x="4824028" y="1579754"/>
              <a:ext cx="28285" cy="2174709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34" name="TextBox 33"/>
            <p:cNvSpPr txBox="1"/>
            <p:nvPr/>
          </p:nvSpPr>
          <p:spPr>
            <a:xfrm>
              <a:off x="2171607" y="1821023"/>
              <a:ext cx="14981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스택 영역</a:t>
              </a:r>
              <a:endParaRPr lang="ko-KR" altLang="en-US" dirty="0"/>
            </a:p>
          </p:txBody>
        </p:sp>
        <p:sp>
          <p:nvSpPr>
            <p:cNvPr id="35" name="왼쪽 중괄호 34"/>
            <p:cNvSpPr/>
            <p:nvPr/>
          </p:nvSpPr>
          <p:spPr>
            <a:xfrm>
              <a:off x="3320064" y="1367004"/>
              <a:ext cx="143651" cy="1235410"/>
            </a:xfrm>
            <a:prstGeom prst="lef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왼쪽 중괄호 35"/>
            <p:cNvSpPr/>
            <p:nvPr/>
          </p:nvSpPr>
          <p:spPr>
            <a:xfrm>
              <a:off x="3341831" y="2735566"/>
              <a:ext cx="143651" cy="1235410"/>
            </a:xfrm>
            <a:prstGeom prst="lef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427420" y="3173685"/>
              <a:ext cx="14981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힙</a:t>
              </a:r>
              <a:r>
                <a:rPr lang="ko-KR" altLang="en-US" dirty="0" smtClean="0"/>
                <a:t> 영역</a:t>
              </a:r>
              <a:endParaRPr lang="ko-KR" altLang="en-US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172964" y="3135321"/>
              <a:ext cx="12241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/>
              </a:r>
              <a:br>
                <a:rPr lang="en-US" altLang="ko-KR" dirty="0" smtClean="0"/>
              </a:br>
              <a:r>
                <a:rPr lang="en-US" altLang="ko-KR" dirty="0" smtClean="0"/>
                <a:t>0x0400</a:t>
              </a:r>
              <a:endParaRPr lang="ko-KR" altLang="en-US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4785032" y="2172872"/>
              <a:ext cx="14981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박싱</a:t>
              </a:r>
              <a:r>
                <a:rPr lang="en-US" altLang="ko-KR" dirty="0" smtClean="0"/>
                <a:t>(Boxing)</a:t>
              </a:r>
              <a:endParaRPr lang="ko-KR" altLang="en-US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39552" y="5301208"/>
              <a:ext cx="18878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Add( 0x0400  );</a:t>
              </a:r>
              <a:endParaRPr lang="ko-KR" altLang="en-US" dirty="0"/>
            </a:p>
          </p:txBody>
        </p:sp>
        <p:cxnSp>
          <p:nvCxnSpPr>
            <p:cNvPr id="43" name="직선 화살표 연결선 42"/>
            <p:cNvCxnSpPr/>
            <p:nvPr/>
          </p:nvCxnSpPr>
          <p:spPr>
            <a:xfrm flipV="1">
              <a:off x="1619672" y="3781652"/>
              <a:ext cx="1967745" cy="1587886"/>
            </a:xfrm>
            <a:prstGeom prst="straightConnector1">
              <a:avLst/>
            </a:prstGeom>
            <a:ln>
              <a:prstDash val="sysDash"/>
              <a:headEnd type="triangle" w="med" len="med"/>
              <a:tailEnd type="non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64579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그룹 11"/>
          <p:cNvGrpSpPr/>
          <p:nvPr/>
        </p:nvGrpSpPr>
        <p:grpSpPr>
          <a:xfrm>
            <a:off x="323528" y="332656"/>
            <a:ext cx="8496944" cy="4505146"/>
            <a:chOff x="323528" y="332656"/>
            <a:chExt cx="8496944" cy="4505146"/>
          </a:xfrm>
        </p:grpSpPr>
        <p:sp>
          <p:nvSpPr>
            <p:cNvPr id="2" name="TextBox 1"/>
            <p:cNvSpPr txBox="1"/>
            <p:nvPr/>
          </p:nvSpPr>
          <p:spPr>
            <a:xfrm>
              <a:off x="2267744" y="332656"/>
              <a:ext cx="4176464" cy="1754326"/>
            </a:xfrm>
            <a:prstGeom prst="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public class </a:t>
              </a:r>
              <a:r>
                <a:rPr lang="en-US" altLang="ko-KR" dirty="0" err="1" smtClean="0"/>
                <a:t>NewStack</a:t>
              </a:r>
              <a:r>
                <a:rPr lang="en-US" altLang="ko-KR" b="1" dirty="0" smtClean="0"/>
                <a:t>&lt;T&gt;</a:t>
              </a:r>
            </a:p>
            <a:p>
              <a:r>
                <a:rPr lang="en-US" altLang="ko-KR" dirty="0" smtClean="0"/>
                <a:t>{</a:t>
              </a:r>
            </a:p>
            <a:p>
              <a:r>
                <a:rPr lang="en-US" altLang="ko-KR" dirty="0" smtClean="0"/>
                <a:t>    </a:t>
              </a:r>
              <a:r>
                <a:rPr lang="en-US" altLang="ko-KR" b="1" dirty="0" smtClean="0"/>
                <a:t>T</a:t>
              </a:r>
              <a:r>
                <a:rPr lang="en-US" altLang="ko-KR" dirty="0" smtClean="0"/>
                <a:t> [] _list;</a:t>
              </a:r>
            </a:p>
            <a:p>
              <a:r>
                <a:rPr lang="en-US" altLang="ko-KR" dirty="0" smtClean="0"/>
                <a:t>    public void Push(</a:t>
              </a:r>
              <a:r>
                <a:rPr lang="en-US" altLang="ko-KR" b="1" dirty="0" smtClean="0"/>
                <a:t>T</a:t>
              </a:r>
              <a:r>
                <a:rPr lang="en-US" altLang="ko-KR" dirty="0" smtClean="0"/>
                <a:t> item) { …… }</a:t>
              </a:r>
            </a:p>
            <a:p>
              <a:r>
                <a:rPr lang="en-US" altLang="ko-KR" dirty="0" smtClean="0"/>
                <a:t>    public </a:t>
              </a:r>
              <a:r>
                <a:rPr lang="en-US" altLang="ko-KR" b="1" dirty="0" smtClean="0"/>
                <a:t>T</a:t>
              </a:r>
              <a:r>
                <a:rPr lang="en-US" altLang="ko-KR" dirty="0" smtClean="0"/>
                <a:t> Pop() { …… }</a:t>
              </a:r>
            </a:p>
            <a:p>
              <a:r>
                <a:rPr lang="en-US" altLang="ko-KR" dirty="0" smtClean="0"/>
                <a:t>}</a:t>
              </a:r>
              <a:endParaRPr lang="en-US" altLang="ko-KR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971600" y="2492896"/>
              <a:ext cx="3384376" cy="369332"/>
            </a:xfrm>
            <a:prstGeom prst="rect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altLang="ko-KR" dirty="0" err="1" smtClean="0"/>
                <a:t>NewStack</a:t>
              </a:r>
              <a:r>
                <a:rPr lang="en-US" altLang="ko-KR" dirty="0" smtClean="0"/>
                <a:t>&lt;</a:t>
              </a:r>
              <a:r>
                <a:rPr lang="en-US" altLang="ko-KR" b="1" dirty="0" smtClean="0"/>
                <a:t>int</a:t>
              </a:r>
              <a:r>
                <a:rPr lang="en-US" altLang="ko-KR" dirty="0" smtClean="0"/>
                <a:t>&gt; t = new …;</a:t>
              </a:r>
              <a:endParaRPr lang="en-US" altLang="ko-KR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4788024" y="2492896"/>
              <a:ext cx="3528392" cy="369332"/>
            </a:xfrm>
            <a:prstGeom prst="rect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altLang="ko-KR" dirty="0" err="1" smtClean="0"/>
                <a:t>NewStack</a:t>
              </a:r>
              <a:r>
                <a:rPr lang="en-US" altLang="ko-KR" dirty="0" smtClean="0"/>
                <a:t>&lt;</a:t>
              </a:r>
              <a:r>
                <a:rPr lang="en-US" altLang="ko-KR" b="1" dirty="0" smtClean="0"/>
                <a:t>double</a:t>
              </a:r>
              <a:r>
                <a:rPr lang="en-US" altLang="ko-KR" dirty="0" smtClean="0"/>
                <a:t>&gt; t = new …;</a:t>
              </a:r>
              <a:endParaRPr lang="en-US" altLang="ko-KR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23528" y="3268142"/>
              <a:ext cx="4176464" cy="1569660"/>
            </a:xfrm>
            <a:prstGeom prst="rect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altLang="ko-KR" sz="1600" dirty="0" smtClean="0"/>
                <a:t>public class </a:t>
              </a:r>
              <a:r>
                <a:rPr lang="en-US" altLang="ko-KR" sz="1600" dirty="0" err="1" smtClean="0"/>
                <a:t>NewStack</a:t>
              </a:r>
              <a:r>
                <a:rPr lang="en-US" altLang="ko-KR" sz="1600" dirty="0" smtClean="0"/>
                <a:t>&lt;</a:t>
              </a:r>
              <a:r>
                <a:rPr lang="en-US" altLang="ko-KR" sz="1600" b="1" dirty="0" smtClean="0"/>
                <a:t>int</a:t>
              </a:r>
              <a:r>
                <a:rPr lang="en-US" altLang="ko-KR" sz="1600" dirty="0" smtClean="0"/>
                <a:t>&gt;</a:t>
              </a:r>
            </a:p>
            <a:p>
              <a:r>
                <a:rPr lang="en-US" altLang="ko-KR" sz="1600" dirty="0" smtClean="0"/>
                <a:t>{</a:t>
              </a:r>
            </a:p>
            <a:p>
              <a:r>
                <a:rPr lang="en-US" altLang="ko-KR" sz="1600" dirty="0" smtClean="0"/>
                <a:t>    </a:t>
              </a:r>
              <a:r>
                <a:rPr lang="en-US" altLang="ko-KR" sz="1600" b="1" dirty="0" smtClean="0"/>
                <a:t>int</a:t>
              </a:r>
              <a:r>
                <a:rPr lang="en-US" altLang="ko-KR" sz="1600" dirty="0" smtClean="0"/>
                <a:t> [] _list;</a:t>
              </a:r>
            </a:p>
            <a:p>
              <a:r>
                <a:rPr lang="en-US" altLang="ko-KR" sz="1600" dirty="0" smtClean="0"/>
                <a:t>    public void Push(</a:t>
              </a:r>
              <a:r>
                <a:rPr lang="en-US" altLang="ko-KR" sz="1600" b="1" dirty="0" smtClean="0"/>
                <a:t>int</a:t>
              </a:r>
              <a:r>
                <a:rPr lang="en-US" altLang="ko-KR" sz="1600" dirty="0" smtClean="0"/>
                <a:t> item) { …… }</a:t>
              </a:r>
            </a:p>
            <a:p>
              <a:r>
                <a:rPr lang="en-US" altLang="ko-KR" sz="1600" dirty="0" smtClean="0"/>
                <a:t>    public </a:t>
              </a:r>
              <a:r>
                <a:rPr lang="en-US" altLang="ko-KR" sz="1600" b="1" dirty="0" smtClean="0"/>
                <a:t>int</a:t>
              </a:r>
              <a:r>
                <a:rPr lang="en-US" altLang="ko-KR" sz="1600" dirty="0" smtClean="0"/>
                <a:t> Pop() { …… }</a:t>
              </a:r>
            </a:p>
            <a:p>
              <a:r>
                <a:rPr lang="en-US" altLang="ko-KR" sz="1600" dirty="0" smtClean="0"/>
                <a:t>}</a:t>
              </a:r>
              <a:endParaRPr lang="en-US" altLang="ko-KR" sz="1600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644008" y="3268142"/>
              <a:ext cx="4176464" cy="1569660"/>
            </a:xfrm>
            <a:prstGeom prst="rect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noAutofit/>
            </a:bodyPr>
            <a:lstStyle/>
            <a:p>
              <a:r>
                <a:rPr lang="en-US" altLang="ko-KR" sz="1600" dirty="0" smtClean="0"/>
                <a:t>public class </a:t>
              </a:r>
              <a:r>
                <a:rPr lang="en-US" altLang="ko-KR" sz="1600" dirty="0" err="1" smtClean="0"/>
                <a:t>NewStack</a:t>
              </a:r>
              <a:r>
                <a:rPr lang="en-US" altLang="ko-KR" sz="1600" dirty="0" smtClean="0"/>
                <a:t>&lt;</a:t>
              </a:r>
              <a:r>
                <a:rPr lang="en-US" altLang="ko-KR" sz="1600" b="1" dirty="0" smtClean="0"/>
                <a:t>double</a:t>
              </a:r>
              <a:r>
                <a:rPr lang="en-US" altLang="ko-KR" sz="1600" dirty="0" smtClean="0"/>
                <a:t>&gt;</a:t>
              </a:r>
            </a:p>
            <a:p>
              <a:r>
                <a:rPr lang="en-US" altLang="ko-KR" sz="1600" dirty="0" smtClean="0"/>
                <a:t>{</a:t>
              </a:r>
            </a:p>
            <a:p>
              <a:r>
                <a:rPr lang="en-US" altLang="ko-KR" sz="1600" dirty="0" smtClean="0"/>
                <a:t>    </a:t>
              </a:r>
              <a:r>
                <a:rPr lang="en-US" altLang="ko-KR" sz="1600" b="1" dirty="0" smtClean="0"/>
                <a:t>double</a:t>
              </a:r>
              <a:r>
                <a:rPr lang="en-US" altLang="ko-KR" sz="1600" dirty="0" smtClean="0"/>
                <a:t> [] _list;</a:t>
              </a:r>
            </a:p>
            <a:p>
              <a:r>
                <a:rPr lang="en-US" altLang="ko-KR" sz="1600" dirty="0" smtClean="0"/>
                <a:t>    public void Push(</a:t>
              </a:r>
              <a:r>
                <a:rPr lang="en-US" altLang="ko-KR" sz="1600" b="1" dirty="0" smtClean="0"/>
                <a:t>double</a:t>
              </a:r>
              <a:r>
                <a:rPr lang="en-US" altLang="ko-KR" sz="1600" dirty="0" smtClean="0"/>
                <a:t> item) { …… }</a:t>
              </a:r>
            </a:p>
            <a:p>
              <a:r>
                <a:rPr lang="en-US" altLang="ko-KR" sz="1600" dirty="0" smtClean="0"/>
                <a:t>    public </a:t>
              </a:r>
              <a:r>
                <a:rPr lang="en-US" altLang="ko-KR" sz="1600" b="1" dirty="0" smtClean="0"/>
                <a:t>double</a:t>
              </a:r>
              <a:r>
                <a:rPr lang="en-US" altLang="ko-KR" sz="1600" dirty="0" smtClean="0"/>
                <a:t> Pop() { …… }</a:t>
              </a:r>
            </a:p>
            <a:p>
              <a:r>
                <a:rPr lang="en-US" altLang="ko-KR" sz="1600" dirty="0" smtClean="0"/>
                <a:t>}</a:t>
              </a:r>
              <a:endParaRPr lang="en-US" altLang="ko-KR" sz="1600" dirty="0"/>
            </a:p>
          </p:txBody>
        </p:sp>
        <p:cxnSp>
          <p:nvCxnSpPr>
            <p:cNvPr id="7" name="직선 화살표 연결선 6"/>
            <p:cNvCxnSpPr/>
            <p:nvPr/>
          </p:nvCxnSpPr>
          <p:spPr>
            <a:xfrm>
              <a:off x="2411760" y="2086982"/>
              <a:ext cx="0" cy="1181160"/>
            </a:xfrm>
            <a:prstGeom prst="straightConnector1">
              <a:avLst/>
            </a:prstGeom>
            <a:ln>
              <a:solidFill>
                <a:schemeClr val="accent1">
                  <a:alpha val="50000"/>
                </a:schemeClr>
              </a:solidFill>
              <a:prstDash val="dash"/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2" name="직선 화살표 연결선 31"/>
            <p:cNvCxnSpPr/>
            <p:nvPr/>
          </p:nvCxnSpPr>
          <p:spPr>
            <a:xfrm>
              <a:off x="6300192" y="2086982"/>
              <a:ext cx="0" cy="1181160"/>
            </a:xfrm>
            <a:prstGeom prst="straightConnector1">
              <a:avLst/>
            </a:prstGeom>
            <a:ln>
              <a:solidFill>
                <a:schemeClr val="accent1">
                  <a:alpha val="50000"/>
                </a:schemeClr>
              </a:solidFill>
              <a:prstDash val="dash"/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99933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그룹 25"/>
          <p:cNvGrpSpPr/>
          <p:nvPr/>
        </p:nvGrpSpPr>
        <p:grpSpPr>
          <a:xfrm>
            <a:off x="467544" y="836712"/>
            <a:ext cx="6952956" cy="2402292"/>
            <a:chOff x="2403089" y="1474736"/>
            <a:chExt cx="6952956" cy="2402292"/>
          </a:xfrm>
        </p:grpSpPr>
        <p:sp>
          <p:nvSpPr>
            <p:cNvPr id="6" name="직사각형 5"/>
            <p:cNvSpPr/>
            <p:nvPr/>
          </p:nvSpPr>
          <p:spPr>
            <a:xfrm>
              <a:off x="3699234" y="1845939"/>
              <a:ext cx="396481" cy="430855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3</a:t>
              </a:r>
              <a:endParaRPr lang="ko-KR" altLang="en-US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2403089" y="2810424"/>
              <a:ext cx="41669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 smtClean="0"/>
                <a:t>ForEach</a:t>
              </a:r>
              <a:r>
                <a:rPr lang="en-US" altLang="ko-KR" dirty="0" smtClean="0"/>
                <a:t>(   (elem) =&gt; { … }     );</a:t>
              </a:r>
              <a:endParaRPr lang="ko-KR" altLang="en-US" dirty="0"/>
            </a:p>
          </p:txBody>
        </p:sp>
        <p:cxnSp>
          <p:nvCxnSpPr>
            <p:cNvPr id="43" name="직선 화살표 연결선 42"/>
            <p:cNvCxnSpPr/>
            <p:nvPr/>
          </p:nvCxnSpPr>
          <p:spPr>
            <a:xfrm flipV="1">
              <a:off x="3915258" y="2297818"/>
              <a:ext cx="0" cy="541234"/>
            </a:xfrm>
            <a:prstGeom prst="straightConnector1">
              <a:avLst/>
            </a:prstGeom>
            <a:ln>
              <a:prstDash val="sysDash"/>
              <a:headEnd type="triangle" w="med" len="med"/>
              <a:tailEnd type="non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21" name="직사각형 20"/>
            <p:cNvSpPr/>
            <p:nvPr/>
          </p:nvSpPr>
          <p:spPr>
            <a:xfrm>
              <a:off x="4090096" y="1845938"/>
              <a:ext cx="396481" cy="430855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1</a:t>
              </a:r>
              <a:endParaRPr lang="ko-KR" altLang="en-US" dirty="0"/>
            </a:p>
          </p:txBody>
        </p:sp>
        <p:sp>
          <p:nvSpPr>
            <p:cNvPr id="22" name="직사각형 21"/>
            <p:cNvSpPr/>
            <p:nvPr/>
          </p:nvSpPr>
          <p:spPr>
            <a:xfrm>
              <a:off x="4481490" y="1846017"/>
              <a:ext cx="396481" cy="430855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4</a:t>
              </a:r>
              <a:endParaRPr lang="ko-KR" altLang="en-US" dirty="0"/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4874210" y="1844824"/>
              <a:ext cx="396481" cy="431969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5</a:t>
              </a:r>
              <a:endParaRPr lang="ko-KR" altLang="en-US" dirty="0"/>
            </a:p>
          </p:txBody>
        </p:sp>
        <p:sp>
          <p:nvSpPr>
            <p:cNvPr id="24" name="직사각형 23"/>
            <p:cNvSpPr/>
            <p:nvPr/>
          </p:nvSpPr>
          <p:spPr>
            <a:xfrm>
              <a:off x="5272416" y="1844824"/>
              <a:ext cx="396481" cy="431969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2</a:t>
              </a:r>
              <a:endParaRPr lang="ko-KR" altLang="en-US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860053" y="3507696"/>
              <a:ext cx="15289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Action&lt;T&gt;</a:t>
              </a:r>
              <a:endParaRPr lang="ko-KR" altLang="en-US" dirty="0"/>
            </a:p>
          </p:txBody>
        </p:sp>
        <p:cxnSp>
          <p:nvCxnSpPr>
            <p:cNvPr id="16" name="직선 연결선 15"/>
            <p:cNvCxnSpPr/>
            <p:nvPr/>
          </p:nvCxnSpPr>
          <p:spPr>
            <a:xfrm>
              <a:off x="3563888" y="3187938"/>
              <a:ext cx="1634795" cy="0"/>
            </a:xfrm>
            <a:prstGeom prst="line">
              <a:avLst/>
            </a:prstGeom>
            <a:ln/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8" name="꺾인 연결선 17"/>
            <p:cNvCxnSpPr>
              <a:stCxn id="42" idx="2"/>
              <a:endCxn id="25" idx="1"/>
            </p:cNvCxnSpPr>
            <p:nvPr/>
          </p:nvCxnSpPr>
          <p:spPr>
            <a:xfrm rot="16200000" flipH="1">
              <a:off x="4417012" y="3249321"/>
              <a:ext cx="512606" cy="373475"/>
            </a:xfrm>
            <a:prstGeom prst="bentConnector2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3514727" y="1474736"/>
              <a:ext cx="58413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리스트의 요소를 하나씩 차례대로 </a:t>
              </a:r>
              <a:r>
                <a:rPr lang="en-US" altLang="ko-KR" dirty="0" smtClean="0"/>
                <a:t>Action&lt;T&gt;</a:t>
              </a:r>
              <a:r>
                <a:rPr lang="ko-KR" altLang="en-US" dirty="0" smtClean="0"/>
                <a:t>에 전달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952800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그룹 12"/>
          <p:cNvGrpSpPr/>
          <p:nvPr/>
        </p:nvGrpSpPr>
        <p:grpSpPr>
          <a:xfrm>
            <a:off x="1619672" y="748550"/>
            <a:ext cx="5616624" cy="4819229"/>
            <a:chOff x="1619672" y="748550"/>
            <a:chExt cx="5616624" cy="4819229"/>
          </a:xfrm>
        </p:grpSpPr>
        <p:sp>
          <p:nvSpPr>
            <p:cNvPr id="2" name="타원 1"/>
            <p:cNvSpPr/>
            <p:nvPr/>
          </p:nvSpPr>
          <p:spPr>
            <a:xfrm>
              <a:off x="3995936" y="2111395"/>
              <a:ext cx="864096" cy="792088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+</a:t>
              </a:r>
              <a:endParaRPr lang="ko-KR" altLang="en-US" dirty="0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2969292" y="1776684"/>
              <a:ext cx="33123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2</a:t>
              </a:r>
              <a:r>
                <a:rPr lang="ko-KR" altLang="en-US" dirty="0" smtClean="0"/>
                <a:t>항 표현식</a:t>
              </a:r>
              <a:r>
                <a:rPr lang="en-US" altLang="ko-KR" dirty="0" smtClean="0"/>
                <a:t>(Binary Expression)</a:t>
              </a:r>
              <a:endParaRPr lang="ko-KR" altLang="en-US" dirty="0"/>
            </a:p>
          </p:txBody>
        </p:sp>
        <p:sp>
          <p:nvSpPr>
            <p:cNvPr id="17" name="타원 16"/>
            <p:cNvSpPr/>
            <p:nvPr/>
          </p:nvSpPr>
          <p:spPr>
            <a:xfrm>
              <a:off x="2843808" y="3767579"/>
              <a:ext cx="864096" cy="792088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a</a:t>
              </a:r>
              <a:endParaRPr lang="ko-KR" altLang="en-US" dirty="0"/>
            </a:p>
          </p:txBody>
        </p:sp>
        <p:sp>
          <p:nvSpPr>
            <p:cNvPr id="19" name="타원 18"/>
            <p:cNvSpPr/>
            <p:nvPr/>
          </p:nvSpPr>
          <p:spPr>
            <a:xfrm>
              <a:off x="5076056" y="3767579"/>
              <a:ext cx="864096" cy="792088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b</a:t>
              </a:r>
              <a:endParaRPr lang="ko-KR" altLang="en-US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627784" y="3059668"/>
              <a:ext cx="37629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인자 표현식</a:t>
              </a:r>
              <a:r>
                <a:rPr lang="en-US" altLang="ko-KR" dirty="0" smtClean="0"/>
                <a:t>(Parameter Expression)</a:t>
              </a:r>
              <a:endParaRPr lang="ko-KR" altLang="en-US" dirty="0"/>
            </a:p>
          </p:txBody>
        </p:sp>
        <p:cxnSp>
          <p:nvCxnSpPr>
            <p:cNvPr id="5" name="직선 화살표 연결선 4"/>
            <p:cNvCxnSpPr>
              <a:stCxn id="2" idx="3"/>
              <a:endCxn id="17" idx="0"/>
            </p:cNvCxnSpPr>
            <p:nvPr/>
          </p:nvCxnSpPr>
          <p:spPr>
            <a:xfrm flipH="1">
              <a:off x="3275856" y="2787484"/>
              <a:ext cx="846624" cy="98009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/>
            <p:cNvCxnSpPr>
              <a:stCxn id="2" idx="5"/>
              <a:endCxn id="19" idx="0"/>
            </p:cNvCxnSpPr>
            <p:nvPr/>
          </p:nvCxnSpPr>
          <p:spPr>
            <a:xfrm>
              <a:off x="4733488" y="2787484"/>
              <a:ext cx="774616" cy="980095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2969292" y="452935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Left</a:t>
              </a:r>
              <a:endParaRPr lang="ko-KR" altLang="en-US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202600" y="4559667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Right</a:t>
              </a:r>
              <a:endParaRPr lang="ko-KR" altLang="en-US" dirty="0"/>
            </a:p>
          </p:txBody>
        </p:sp>
        <p:sp>
          <p:nvSpPr>
            <p:cNvPr id="10" name="타원 9"/>
            <p:cNvSpPr/>
            <p:nvPr/>
          </p:nvSpPr>
          <p:spPr>
            <a:xfrm>
              <a:off x="1619672" y="1103283"/>
              <a:ext cx="5616624" cy="4464496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858201" y="748550"/>
              <a:ext cx="33123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Expression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654642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/>
          <p:cNvGrpSpPr/>
          <p:nvPr/>
        </p:nvGrpSpPr>
        <p:grpSpPr>
          <a:xfrm>
            <a:off x="755576" y="260648"/>
            <a:ext cx="7632848" cy="954688"/>
            <a:chOff x="1259632" y="1988840"/>
            <a:chExt cx="7632848" cy="954688"/>
          </a:xfrm>
        </p:grpSpPr>
        <p:sp>
          <p:nvSpPr>
            <p:cNvPr id="4" name="TextBox 3"/>
            <p:cNvSpPr txBox="1"/>
            <p:nvPr/>
          </p:nvSpPr>
          <p:spPr>
            <a:xfrm>
              <a:off x="1259632" y="1988840"/>
              <a:ext cx="367240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from person in people</a:t>
              </a:r>
            </a:p>
            <a:p>
              <a:endParaRPr lang="en-US" altLang="ko-KR" dirty="0" smtClean="0"/>
            </a:p>
            <a:p>
              <a:r>
                <a:rPr lang="en-US" altLang="ko-KR" dirty="0" smtClean="0"/>
                <a:t>select person;</a:t>
              </a:r>
              <a:endParaRPr lang="ko-KR" altLang="en-US" dirty="0"/>
            </a:p>
          </p:txBody>
        </p:sp>
        <p:cxnSp>
          <p:nvCxnSpPr>
            <p:cNvPr id="11" name="직선 화살표 연결선 10"/>
            <p:cNvCxnSpPr/>
            <p:nvPr/>
          </p:nvCxnSpPr>
          <p:spPr>
            <a:xfrm>
              <a:off x="3779912" y="2204864"/>
              <a:ext cx="158417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5364088" y="2011364"/>
              <a:ext cx="35283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foreach (var person in people)</a:t>
              </a:r>
              <a:endParaRPr lang="ko-KR" altLang="en-US" dirty="0"/>
            </a:p>
          </p:txBody>
        </p:sp>
        <p:cxnSp>
          <p:nvCxnSpPr>
            <p:cNvPr id="20" name="직선 화살표 연결선 19"/>
            <p:cNvCxnSpPr/>
            <p:nvPr/>
          </p:nvCxnSpPr>
          <p:spPr>
            <a:xfrm>
              <a:off x="2843808" y="2780928"/>
              <a:ext cx="252028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5343836" y="2574196"/>
              <a:ext cx="35283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    yield return person;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182097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모서리가 둥근 직사각형 19"/>
          <p:cNvSpPr/>
          <p:nvPr/>
        </p:nvSpPr>
        <p:spPr>
          <a:xfrm>
            <a:off x="179512" y="2312876"/>
            <a:ext cx="2520280" cy="21328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모서리가 둥근 직사각형 2"/>
          <p:cNvSpPr/>
          <p:nvPr/>
        </p:nvSpPr>
        <p:spPr>
          <a:xfrm>
            <a:off x="179512" y="0"/>
            <a:ext cx="2520280" cy="21328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3707904" y="1556792"/>
            <a:ext cx="576064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from   person    in people 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join    language    in languages</a:t>
            </a:r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r>
              <a:rPr lang="en-US" altLang="ko-KR" dirty="0" smtClean="0"/>
              <a:t>on    </a:t>
            </a:r>
            <a:r>
              <a:rPr lang="en-US" altLang="ko-KR" dirty="0" err="1" smtClean="0"/>
              <a:t>person.Name</a:t>
            </a:r>
            <a:r>
              <a:rPr lang="en-US" altLang="ko-KR" dirty="0" smtClean="0"/>
              <a:t>   equals     </a:t>
            </a:r>
            <a:r>
              <a:rPr lang="en-US" altLang="ko-KR" dirty="0" err="1" smtClean="0"/>
              <a:t>language.Name</a:t>
            </a:r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r>
              <a:rPr lang="en-US" altLang="ko-KR" dirty="0" smtClean="0"/>
              <a:t>select new { ...... };</a:t>
            </a:r>
            <a:endParaRPr lang="ko-KR" altLang="en-US" dirty="0"/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6218087"/>
              </p:ext>
            </p:extLst>
          </p:nvPr>
        </p:nvGraphicFramePr>
        <p:xfrm>
          <a:off x="323528" y="128124"/>
          <a:ext cx="2232248" cy="182880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864096"/>
                <a:gridCol w="576064"/>
                <a:gridCol w="792088"/>
              </a:tblGrid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 smtClean="0"/>
                        <a:t>Tom</a:t>
                      </a:r>
                      <a:endParaRPr lang="ko-KR" alt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 smtClean="0"/>
                        <a:t>63</a:t>
                      </a:r>
                      <a:endParaRPr lang="ko-KR" alt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 smtClean="0"/>
                        <a:t>Korea</a:t>
                      </a:r>
                      <a:endParaRPr lang="ko-KR" altLang="en-US" sz="1400" b="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Winnie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40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Tibet</a:t>
                      </a:r>
                      <a:endParaRPr lang="ko-KR" altLang="en-US" sz="14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Anders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47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Sudan</a:t>
                      </a:r>
                      <a:endParaRPr lang="ko-KR" altLang="en-US" sz="14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Hans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25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Tibet</a:t>
                      </a:r>
                      <a:endParaRPr lang="ko-KR" altLang="en-US" sz="14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Eureka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32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Sudan</a:t>
                      </a:r>
                      <a:endParaRPr lang="ko-KR" altLang="en-US" sz="14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Hawk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15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Korea</a:t>
                      </a:r>
                      <a:endParaRPr lang="ko-KR" altLang="en-US" sz="14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3758359"/>
              </p:ext>
            </p:extLst>
          </p:nvPr>
        </p:nvGraphicFramePr>
        <p:xfrm>
          <a:off x="323528" y="2636912"/>
          <a:ext cx="2232248" cy="152400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864096"/>
                <a:gridCol w="1368152"/>
              </a:tblGrid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 smtClean="0"/>
                        <a:t>Anders</a:t>
                      </a:r>
                      <a:endParaRPr lang="ko-KR" alt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 smtClean="0"/>
                        <a:t>Delphi</a:t>
                      </a:r>
                      <a:endParaRPr lang="ko-KR" altLang="en-US" sz="1400" b="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Anders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C#</a:t>
                      </a:r>
                      <a:endParaRPr lang="ko-KR" altLang="en-US" sz="14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Tom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Borland C++</a:t>
                      </a:r>
                      <a:endParaRPr lang="ko-KR" altLang="en-US" sz="14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Hans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Visual C++</a:t>
                      </a:r>
                      <a:endParaRPr lang="ko-KR" altLang="en-US" sz="14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Winnie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R</a:t>
                      </a:r>
                      <a:endParaRPr lang="ko-KR" altLang="en-US" sz="140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5" name="직선 연결선 4"/>
          <p:cNvCxnSpPr/>
          <p:nvPr/>
        </p:nvCxnSpPr>
        <p:spPr>
          <a:xfrm>
            <a:off x="2699792" y="620688"/>
            <a:ext cx="3528392" cy="1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직선 화살표 연결선 6"/>
          <p:cNvCxnSpPr/>
          <p:nvPr/>
        </p:nvCxnSpPr>
        <p:spPr>
          <a:xfrm>
            <a:off x="6213034" y="620688"/>
            <a:ext cx="0" cy="100811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/>
        </p:nvCxnSpPr>
        <p:spPr>
          <a:xfrm>
            <a:off x="2699792" y="2818673"/>
            <a:ext cx="3513242" cy="0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직선 화살표 연결선 15"/>
          <p:cNvCxnSpPr/>
          <p:nvPr/>
        </p:nvCxnSpPr>
        <p:spPr>
          <a:xfrm>
            <a:off x="6213034" y="2390108"/>
            <a:ext cx="0" cy="428565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타원 9"/>
          <p:cNvSpPr/>
          <p:nvPr/>
        </p:nvSpPr>
        <p:spPr>
          <a:xfrm>
            <a:off x="4396092" y="1556792"/>
            <a:ext cx="936105" cy="36004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타원 17"/>
          <p:cNvSpPr/>
          <p:nvPr/>
        </p:nvSpPr>
        <p:spPr>
          <a:xfrm>
            <a:off x="4226868" y="3223805"/>
            <a:ext cx="864096" cy="36004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타원 18"/>
          <p:cNvSpPr/>
          <p:nvPr/>
        </p:nvSpPr>
        <p:spPr>
          <a:xfrm>
            <a:off x="4391980" y="2132856"/>
            <a:ext cx="1152128" cy="360040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타원 21"/>
          <p:cNvSpPr/>
          <p:nvPr/>
        </p:nvSpPr>
        <p:spPr>
          <a:xfrm>
            <a:off x="6804248" y="3216459"/>
            <a:ext cx="1524768" cy="360040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4" name="직선 화살표 연결선 23"/>
          <p:cNvCxnSpPr>
            <a:stCxn id="19" idx="5"/>
          </p:cNvCxnSpPr>
          <p:nvPr/>
        </p:nvCxnSpPr>
        <p:spPr>
          <a:xfrm>
            <a:off x="5375383" y="2440169"/>
            <a:ext cx="1716897" cy="8367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화살표 연결선 25"/>
          <p:cNvCxnSpPr>
            <a:endCxn id="18" idx="1"/>
          </p:cNvCxnSpPr>
          <p:nvPr/>
        </p:nvCxnSpPr>
        <p:spPr>
          <a:xfrm flipH="1">
            <a:off x="4353412" y="1736812"/>
            <a:ext cx="38568" cy="15397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2974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그룹 54"/>
          <p:cNvGrpSpPr/>
          <p:nvPr/>
        </p:nvGrpSpPr>
        <p:grpSpPr>
          <a:xfrm>
            <a:off x="575556" y="1196752"/>
            <a:ext cx="7308812" cy="4898932"/>
            <a:chOff x="575556" y="1196752"/>
            <a:chExt cx="7308812" cy="4898932"/>
          </a:xfrm>
        </p:grpSpPr>
        <p:sp>
          <p:nvSpPr>
            <p:cNvPr id="6" name="모서리가 둥근 직사각형 5"/>
            <p:cNvSpPr/>
            <p:nvPr/>
          </p:nvSpPr>
          <p:spPr>
            <a:xfrm>
              <a:off x="1187624" y="1196752"/>
              <a:ext cx="1800200" cy="504056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C#</a:t>
              </a:r>
              <a:endParaRPr lang="ko-KR" altLang="en-US" dirty="0"/>
            </a:p>
          </p:txBody>
        </p:sp>
        <p:sp>
          <p:nvSpPr>
            <p:cNvPr id="17" name="모서리가 둥근 직사각형 16"/>
            <p:cNvSpPr/>
            <p:nvPr/>
          </p:nvSpPr>
          <p:spPr>
            <a:xfrm>
              <a:off x="3131840" y="1196752"/>
              <a:ext cx="1800200" cy="504056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VB.NET</a:t>
              </a:r>
              <a:endParaRPr lang="ko-KR" altLang="en-US" dirty="0"/>
            </a:p>
          </p:txBody>
        </p:sp>
        <p:sp>
          <p:nvSpPr>
            <p:cNvPr id="20" name="모서리가 둥근 직사각형 19"/>
            <p:cNvSpPr/>
            <p:nvPr/>
          </p:nvSpPr>
          <p:spPr>
            <a:xfrm>
              <a:off x="5076056" y="1196752"/>
              <a:ext cx="2088232" cy="504056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… </a:t>
              </a:r>
              <a:r>
                <a:rPr lang="ko-KR" altLang="en-US" dirty="0" smtClean="0"/>
                <a:t>기타 </a:t>
              </a:r>
              <a:r>
                <a:rPr lang="en-US" altLang="ko-KR" dirty="0" smtClean="0"/>
                <a:t>.NET </a:t>
              </a:r>
              <a:r>
                <a:rPr lang="ko-KR" altLang="en-US" dirty="0" smtClean="0"/>
                <a:t>언어</a:t>
              </a:r>
              <a:endParaRPr lang="ko-KR" altLang="en-US" dirty="0"/>
            </a:p>
          </p:txBody>
        </p:sp>
        <p:sp>
          <p:nvSpPr>
            <p:cNvPr id="8" name="모서리가 둥근 직사각형 7"/>
            <p:cNvSpPr/>
            <p:nvPr/>
          </p:nvSpPr>
          <p:spPr>
            <a:xfrm>
              <a:off x="1187624" y="2060848"/>
              <a:ext cx="5976664" cy="504056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LINQ(Language-Integrated Query)</a:t>
              </a:r>
              <a:endParaRPr lang="ko-KR" altLang="en-US" dirty="0"/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575556" y="2924944"/>
              <a:ext cx="7308812" cy="18002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 smtClean="0"/>
                <a:t>IEnumerable</a:t>
              </a:r>
              <a:endParaRPr lang="ko-KR" altLang="en-US" dirty="0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726468" y="3933056"/>
              <a:ext cx="1368152" cy="432048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LINQ to Objects</a:t>
              </a:r>
              <a:endParaRPr lang="ko-KR" altLang="en-US" sz="1200" dirty="0"/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2245532" y="3356992"/>
              <a:ext cx="5494820" cy="1152128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 smtClean="0"/>
                <a:t>LINQ </a:t>
              </a:r>
              <a:r>
                <a:rPr lang="ko-KR" altLang="en-US" dirty="0" smtClean="0"/>
                <a:t>제공자</a:t>
              </a:r>
              <a:endParaRPr lang="ko-KR" altLang="en-US" dirty="0"/>
            </a:p>
          </p:txBody>
        </p:sp>
        <p:sp>
          <p:nvSpPr>
            <p:cNvPr id="25" name="모서리가 둥근 직사각형 24"/>
            <p:cNvSpPr/>
            <p:nvPr/>
          </p:nvSpPr>
          <p:spPr>
            <a:xfrm>
              <a:off x="2396444" y="3933056"/>
              <a:ext cx="1368152" cy="432048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LINQ to DataSet</a:t>
              </a:r>
              <a:endParaRPr lang="ko-KR" altLang="en-US" sz="1200" dirty="0"/>
            </a:p>
          </p:txBody>
        </p:sp>
        <p:sp>
          <p:nvSpPr>
            <p:cNvPr id="27" name="모서리가 둥근 직사각형 26"/>
            <p:cNvSpPr/>
            <p:nvPr/>
          </p:nvSpPr>
          <p:spPr>
            <a:xfrm>
              <a:off x="3835152" y="3933056"/>
              <a:ext cx="1110275" cy="432048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LINQ to SQL</a:t>
              </a:r>
              <a:endParaRPr lang="ko-KR" altLang="en-US" sz="1200" dirty="0"/>
            </a:p>
          </p:txBody>
        </p:sp>
        <p:sp>
          <p:nvSpPr>
            <p:cNvPr id="28" name="모서리가 둥근 직사각형 27"/>
            <p:cNvSpPr/>
            <p:nvPr/>
          </p:nvSpPr>
          <p:spPr>
            <a:xfrm>
              <a:off x="5015983" y="3933056"/>
              <a:ext cx="1368152" cy="432048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LINQ to Entities</a:t>
              </a:r>
              <a:endParaRPr lang="ko-KR" altLang="en-US" sz="1200" dirty="0"/>
            </a:p>
          </p:txBody>
        </p:sp>
        <p:sp>
          <p:nvSpPr>
            <p:cNvPr id="29" name="모서리가 둥근 직사각형 28"/>
            <p:cNvSpPr/>
            <p:nvPr/>
          </p:nvSpPr>
          <p:spPr>
            <a:xfrm>
              <a:off x="6454691" y="3933056"/>
              <a:ext cx="1141645" cy="432048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LINQ to XML</a:t>
              </a:r>
              <a:endParaRPr lang="ko-KR" altLang="en-US" sz="1200" dirty="0"/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587398" y="5159580"/>
              <a:ext cx="2621396" cy="93610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/>
                <a:t>배열</a:t>
              </a:r>
              <a:r>
                <a:rPr lang="en-US" altLang="ko-KR" dirty="0" smtClean="0"/>
                <a:t>, List&lt;T&gt;, ……</a:t>
              </a:r>
              <a:endParaRPr lang="ko-KR" altLang="en-US" dirty="0"/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3419872" y="5159580"/>
              <a:ext cx="2621396" cy="93610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/>
                <a:t>관계형 </a:t>
              </a:r>
              <a:r>
                <a:rPr lang="en-US" altLang="ko-KR" dirty="0" smtClean="0"/>
                <a:t>DB</a:t>
              </a:r>
              <a:endParaRPr lang="ko-KR" altLang="en-US" dirty="0"/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6252346" y="5159580"/>
              <a:ext cx="1632022" cy="93610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XML</a:t>
              </a:r>
              <a:endParaRPr lang="ko-KR" altLang="en-US" dirty="0"/>
            </a:p>
          </p:txBody>
        </p:sp>
        <p:cxnSp>
          <p:nvCxnSpPr>
            <p:cNvPr id="36" name="직선 연결선 35"/>
            <p:cNvCxnSpPr/>
            <p:nvPr/>
          </p:nvCxnSpPr>
          <p:spPr>
            <a:xfrm>
              <a:off x="4067944" y="2564904"/>
              <a:ext cx="0" cy="382836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475656" y="4372692"/>
              <a:ext cx="0" cy="786888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0" name="직선 연결선 39"/>
            <p:cNvCxnSpPr/>
            <p:nvPr/>
          </p:nvCxnSpPr>
          <p:spPr>
            <a:xfrm>
              <a:off x="4427984" y="4365104"/>
              <a:ext cx="0" cy="786888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1" name="직선 연결선 40"/>
            <p:cNvCxnSpPr/>
            <p:nvPr/>
          </p:nvCxnSpPr>
          <p:spPr>
            <a:xfrm>
              <a:off x="5292080" y="4370304"/>
              <a:ext cx="0" cy="786888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2" name="직선 연결선 41"/>
            <p:cNvCxnSpPr/>
            <p:nvPr/>
          </p:nvCxnSpPr>
          <p:spPr>
            <a:xfrm>
              <a:off x="6948264" y="4365104"/>
              <a:ext cx="0" cy="786888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1" name="직선 연결선 50"/>
            <p:cNvCxnSpPr/>
            <p:nvPr/>
          </p:nvCxnSpPr>
          <p:spPr>
            <a:xfrm>
              <a:off x="2094656" y="1700808"/>
              <a:ext cx="0" cy="382836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2" name="직선 연결선 51"/>
            <p:cNvCxnSpPr/>
            <p:nvPr/>
          </p:nvCxnSpPr>
          <p:spPr>
            <a:xfrm>
              <a:off x="4067944" y="1700808"/>
              <a:ext cx="0" cy="382836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3" name="직선 연결선 52"/>
            <p:cNvCxnSpPr/>
            <p:nvPr/>
          </p:nvCxnSpPr>
          <p:spPr>
            <a:xfrm>
              <a:off x="6041268" y="1700808"/>
              <a:ext cx="0" cy="382836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21606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그룹 42"/>
          <p:cNvGrpSpPr/>
          <p:nvPr/>
        </p:nvGrpSpPr>
        <p:grpSpPr>
          <a:xfrm>
            <a:off x="-32434" y="908720"/>
            <a:ext cx="8681880" cy="4185756"/>
            <a:chOff x="-32434" y="908720"/>
            <a:chExt cx="8681880" cy="4185756"/>
          </a:xfrm>
        </p:grpSpPr>
        <p:sp>
          <p:nvSpPr>
            <p:cNvPr id="5" name="직사각형 4"/>
            <p:cNvSpPr/>
            <p:nvPr/>
          </p:nvSpPr>
          <p:spPr>
            <a:xfrm>
              <a:off x="251520" y="1340768"/>
              <a:ext cx="4536504" cy="2016224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ko-KR" altLang="en-US" dirty="0"/>
                <a:t>byte[] buf = new byte[fs.Length];</a:t>
              </a:r>
            </a:p>
            <a:p>
              <a:r>
                <a:rPr lang="ko-KR" altLang="en-US" dirty="0"/>
                <a:t>fs.Read(buf, 0, buf.Length);</a:t>
              </a:r>
            </a:p>
            <a:p>
              <a:endParaRPr lang="ko-KR" altLang="en-US" dirty="0"/>
            </a:p>
            <a:p>
              <a:r>
                <a:rPr lang="ko-KR" altLang="en-US" dirty="0"/>
                <a:t>string txt = Encoding.UTF8.GetString(buf);</a:t>
              </a:r>
            </a:p>
            <a:p>
              <a:r>
                <a:rPr lang="ko-KR" altLang="en-US" dirty="0"/>
                <a:t>Console.WriteLine(txt);</a:t>
              </a:r>
            </a:p>
            <a:p>
              <a:pPr algn="ctr"/>
              <a:endParaRPr lang="ko-KR" alt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11560" y="908720"/>
              <a:ext cx="15841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동기식 코드</a:t>
              </a:r>
              <a:endParaRPr lang="ko-KR" altLang="en-US" dirty="0"/>
            </a:p>
          </p:txBody>
        </p:sp>
        <p:sp>
          <p:nvSpPr>
            <p:cNvPr id="4" name="타원 3"/>
            <p:cNvSpPr/>
            <p:nvPr/>
          </p:nvSpPr>
          <p:spPr>
            <a:xfrm>
              <a:off x="-32434" y="2060848"/>
              <a:ext cx="5036481" cy="1152128"/>
            </a:xfrm>
            <a:prstGeom prst="ellipse">
              <a:avLst/>
            </a:prstGeom>
            <a:noFill/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724128" y="2267580"/>
              <a:ext cx="25202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err="1" smtClean="0"/>
                <a:t>비동기식</a:t>
              </a:r>
              <a:r>
                <a:rPr lang="ko-KR" altLang="en-US" dirty="0" smtClean="0"/>
                <a:t> 코드로 변환</a:t>
              </a:r>
              <a:endParaRPr lang="ko-KR" altLang="en-US" dirty="0"/>
            </a:p>
          </p:txBody>
        </p:sp>
        <p:cxnSp>
          <p:nvCxnSpPr>
            <p:cNvPr id="14" name="직선 화살표 연결선 13"/>
            <p:cNvCxnSpPr/>
            <p:nvPr/>
          </p:nvCxnSpPr>
          <p:spPr>
            <a:xfrm flipV="1">
              <a:off x="5004047" y="2636912"/>
              <a:ext cx="1764198" cy="2"/>
            </a:xfrm>
            <a:prstGeom prst="straightConnector1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37" name="직사각형 36"/>
            <p:cNvSpPr/>
            <p:nvPr/>
          </p:nvSpPr>
          <p:spPr>
            <a:xfrm>
              <a:off x="4112942" y="3931189"/>
              <a:ext cx="4536504" cy="116328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altLang="ko-KR" dirty="0"/>
                <a:t>fs.BeginRead</a:t>
              </a:r>
              <a:r>
                <a:rPr lang="en-US" altLang="ko-KR" dirty="0" smtClean="0"/>
                <a:t>(…, </a:t>
              </a:r>
              <a:r>
                <a:rPr lang="en-US" altLang="ko-KR" dirty="0"/>
                <a:t>readCompleted, </a:t>
              </a:r>
              <a:r>
                <a:rPr lang="en-US" altLang="ko-KR" dirty="0" smtClean="0"/>
                <a:t>…);</a:t>
              </a:r>
              <a:endParaRPr lang="ko-KR" altLang="en-US" dirty="0"/>
            </a:p>
          </p:txBody>
        </p:sp>
        <p:cxnSp>
          <p:nvCxnSpPr>
            <p:cNvPr id="10" name="직선 화살표 연결선 9"/>
            <p:cNvCxnSpPr/>
            <p:nvPr/>
          </p:nvCxnSpPr>
          <p:spPr>
            <a:xfrm flipH="1">
              <a:off x="6742072" y="2636912"/>
              <a:ext cx="4976" cy="180020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02401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/>
          <p:cNvGrpSpPr/>
          <p:nvPr/>
        </p:nvGrpSpPr>
        <p:grpSpPr>
          <a:xfrm>
            <a:off x="251520" y="976582"/>
            <a:ext cx="7772769" cy="2914491"/>
            <a:chOff x="251520" y="976582"/>
            <a:chExt cx="7772769" cy="2914491"/>
          </a:xfrm>
        </p:grpSpPr>
        <p:sp>
          <p:nvSpPr>
            <p:cNvPr id="91" name="TextBox 90"/>
            <p:cNvSpPr txBox="1"/>
            <p:nvPr/>
          </p:nvSpPr>
          <p:spPr>
            <a:xfrm>
              <a:off x="2561065" y="976582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/>
                <a:t>ReadAsync</a:t>
              </a:r>
              <a:endParaRPr lang="ko-KR" altLang="en-US" sz="1400" dirty="0"/>
            </a:p>
          </p:txBody>
        </p:sp>
        <p:cxnSp>
          <p:nvCxnSpPr>
            <p:cNvPr id="92" name="직선 연결선 91"/>
            <p:cNvCxnSpPr/>
            <p:nvPr/>
          </p:nvCxnSpPr>
          <p:spPr>
            <a:xfrm flipH="1" flipV="1">
              <a:off x="2483770" y="1308571"/>
              <a:ext cx="4388389" cy="19073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93" name="TextBox 92"/>
            <p:cNvSpPr txBox="1"/>
            <p:nvPr/>
          </p:nvSpPr>
          <p:spPr>
            <a:xfrm>
              <a:off x="1331640" y="1123903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</a:t>
              </a:r>
              <a:r>
                <a:rPr lang="ko-KR" altLang="en-US" dirty="0" smtClean="0"/>
                <a:t>레드</a:t>
              </a:r>
              <a:endParaRPr lang="ko-KR" altLang="en-US" dirty="0"/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1331640" y="1979734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디스크</a:t>
              </a:r>
              <a:endParaRPr lang="ko-KR" altLang="en-US" dirty="0"/>
            </a:p>
          </p:txBody>
        </p:sp>
        <p:cxnSp>
          <p:nvCxnSpPr>
            <p:cNvPr id="97" name="직선 화살표 연결선 96"/>
            <p:cNvCxnSpPr/>
            <p:nvPr/>
          </p:nvCxnSpPr>
          <p:spPr>
            <a:xfrm>
              <a:off x="2697324" y="1312778"/>
              <a:ext cx="0" cy="85162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직선 연결선 97"/>
            <p:cNvCxnSpPr>
              <a:stCxn id="96" idx="3"/>
            </p:cNvCxnSpPr>
            <p:nvPr/>
          </p:nvCxnSpPr>
          <p:spPr>
            <a:xfrm flipH="1">
              <a:off x="2475139" y="2164400"/>
              <a:ext cx="224653" cy="0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99" name="직선 연결선 98"/>
            <p:cNvCxnSpPr>
              <a:endCxn id="96" idx="3"/>
            </p:cNvCxnSpPr>
            <p:nvPr/>
          </p:nvCxnSpPr>
          <p:spPr>
            <a:xfrm flipH="1">
              <a:off x="2699792" y="2164400"/>
              <a:ext cx="1457501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00" name="직선 화살표 연결선 99"/>
            <p:cNvCxnSpPr/>
            <p:nvPr/>
          </p:nvCxnSpPr>
          <p:spPr>
            <a:xfrm>
              <a:off x="4148004" y="2168609"/>
              <a:ext cx="0" cy="851622"/>
            </a:xfrm>
            <a:prstGeom prst="straightConnector1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TextBox 103"/>
            <p:cNvSpPr txBox="1"/>
            <p:nvPr/>
          </p:nvSpPr>
          <p:spPr>
            <a:xfrm>
              <a:off x="2818276" y="2223798"/>
              <a:ext cx="13390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디스크 </a:t>
              </a:r>
              <a:r>
                <a:rPr lang="en-US" altLang="ko-KR" dirty="0" smtClean="0"/>
                <a:t>I/O</a:t>
              </a:r>
              <a:endParaRPr lang="ko-KR" altLang="en-US" dirty="0"/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3487785" y="1000792"/>
              <a:ext cx="453650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ym typeface="Wingdings" panose="05000000000000000000" pitchFamily="2" charset="2"/>
                </a:rPr>
                <a:t> (</a:t>
              </a:r>
              <a:r>
                <a:rPr lang="ko-KR" altLang="en-US" sz="1400" dirty="0" smtClean="0">
                  <a:sym typeface="Wingdings" panose="05000000000000000000" pitchFamily="2" charset="2"/>
                </a:rPr>
                <a:t>곧바로 메서드 반환</a:t>
              </a:r>
              <a:r>
                <a:rPr lang="en-US" altLang="ko-KR" sz="1400" dirty="0" smtClean="0">
                  <a:sym typeface="Wingdings" panose="05000000000000000000" pitchFamily="2" charset="2"/>
                </a:rPr>
                <a:t>)  Console.ReadLine </a:t>
              </a:r>
              <a:r>
                <a:rPr lang="ko-KR" altLang="en-US" sz="1400" dirty="0" smtClean="0">
                  <a:sym typeface="Wingdings" panose="05000000000000000000" pitchFamily="2" charset="2"/>
                </a:rPr>
                <a:t>실행</a:t>
              </a:r>
              <a:endParaRPr lang="ko-KR" altLang="en-US" sz="1400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51520" y="2835565"/>
              <a:ext cx="24482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mtClean="0"/>
                <a:t>스레드 풀 스레드</a:t>
              </a:r>
              <a:endParaRPr lang="ko-KR" altLang="en-US" dirty="0"/>
            </a:p>
          </p:txBody>
        </p:sp>
        <p:cxnSp>
          <p:nvCxnSpPr>
            <p:cNvPr id="36" name="직선 연결선 35"/>
            <p:cNvCxnSpPr/>
            <p:nvPr/>
          </p:nvCxnSpPr>
          <p:spPr>
            <a:xfrm flipH="1" flipV="1">
              <a:off x="4157293" y="3020231"/>
              <a:ext cx="2714866" cy="2766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7" name="직선 연결선 36"/>
            <p:cNvCxnSpPr/>
            <p:nvPr/>
          </p:nvCxnSpPr>
          <p:spPr>
            <a:xfrm flipH="1">
              <a:off x="2475139" y="3020231"/>
              <a:ext cx="1682154" cy="2766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38" name="TextBox 37"/>
            <p:cNvSpPr txBox="1"/>
            <p:nvPr/>
          </p:nvSpPr>
          <p:spPr>
            <a:xfrm>
              <a:off x="4148004" y="2661965"/>
              <a:ext cx="33763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/>
                <a:t>GetString </a:t>
              </a:r>
              <a:r>
                <a:rPr lang="ko-KR" altLang="en-US" sz="1400" dirty="0" smtClean="0"/>
                <a:t>메서드 </a:t>
              </a:r>
              <a:r>
                <a:rPr lang="en-US" altLang="ko-KR" sz="1400" dirty="0" smtClean="0">
                  <a:sym typeface="Wingdings" panose="05000000000000000000" pitchFamily="2" charset="2"/>
                </a:rPr>
                <a:t> </a:t>
              </a:r>
              <a:r>
                <a:rPr lang="en-US" altLang="ko-KR" sz="1400" smtClean="0">
                  <a:sym typeface="Wingdings" panose="05000000000000000000" pitchFamily="2" charset="2"/>
                </a:rPr>
                <a:t>WriteLine </a:t>
              </a:r>
              <a:r>
                <a:rPr lang="ko-KR" altLang="en-US" sz="1400" smtClean="0">
                  <a:sym typeface="Wingdings" panose="05000000000000000000" pitchFamily="2" charset="2"/>
                </a:rPr>
                <a:t>메서드</a:t>
              </a:r>
              <a:r>
                <a:rPr lang="en-US" altLang="ko-KR" sz="1400" smtClean="0">
                  <a:sym typeface="Wingdings" panose="05000000000000000000" pitchFamily="2" charset="2"/>
                </a:rPr>
                <a:t> </a:t>
              </a:r>
              <a:endParaRPr lang="ko-KR" altLang="en-US" sz="1400" dirty="0"/>
            </a:p>
          </p:txBody>
        </p:sp>
        <p:sp>
          <p:nvSpPr>
            <p:cNvPr id="8" name="오른쪽 중괄호 7"/>
            <p:cNvSpPr/>
            <p:nvPr/>
          </p:nvSpPr>
          <p:spPr>
            <a:xfrm rot="5400000">
              <a:off x="5346225" y="2009285"/>
              <a:ext cx="326339" cy="2589706"/>
            </a:xfrm>
            <a:prstGeom prst="rightBrac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4355976" y="3583296"/>
              <a:ext cx="33763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/>
                <a:t>C# </a:t>
              </a:r>
              <a:r>
                <a:rPr lang="ko-KR" altLang="en-US" sz="1400" dirty="0" smtClean="0"/>
                <a:t>컴파일러가 분리해낸 코드</a:t>
              </a:r>
              <a:endParaRPr lang="ko-KR" alt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384291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/>
          <p:cNvGrpSpPr/>
          <p:nvPr/>
        </p:nvGrpSpPr>
        <p:grpSpPr>
          <a:xfrm>
            <a:off x="971600" y="1772816"/>
            <a:ext cx="4968552" cy="2437911"/>
            <a:chOff x="971600" y="1772816"/>
            <a:chExt cx="4968552" cy="2437911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1600" y="1772816"/>
              <a:ext cx="2685714" cy="1161905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1331640" y="2750055"/>
              <a:ext cx="18722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mtClean="0"/>
                <a:t>마우스 클릭</a:t>
              </a:r>
              <a:endParaRPr lang="ko-KR" altLang="en-US"/>
            </a:p>
          </p:txBody>
        </p:sp>
        <p:cxnSp>
          <p:nvCxnSpPr>
            <p:cNvPr id="7" name="직선 화살표 연결선 6"/>
            <p:cNvCxnSpPr/>
            <p:nvPr/>
          </p:nvCxnSpPr>
          <p:spPr>
            <a:xfrm>
              <a:off x="2123728" y="2752208"/>
              <a:ext cx="0" cy="1089187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2123728" y="3296801"/>
              <a:ext cx="381642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100" dirty="0" smtClean="0"/>
                <a:t>윈도우 운영체제가 마우스 눌림을 윈도우에 전달</a:t>
              </a:r>
              <a:endParaRPr lang="ko-KR" altLang="en-US" sz="1100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331640" y="3841395"/>
              <a:ext cx="31683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Form1.Click </a:t>
              </a:r>
              <a:r>
                <a:rPr lang="ko-KR" altLang="en-US" dirty="0" smtClean="0"/>
                <a:t>이벤트 발생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82470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그룹 19"/>
          <p:cNvGrpSpPr/>
          <p:nvPr/>
        </p:nvGrpSpPr>
        <p:grpSpPr>
          <a:xfrm>
            <a:off x="257467" y="861983"/>
            <a:ext cx="9954440" cy="2424548"/>
            <a:chOff x="257467" y="861983"/>
            <a:chExt cx="9954440" cy="2424548"/>
          </a:xfrm>
        </p:grpSpPr>
        <p:pic>
          <p:nvPicPr>
            <p:cNvPr id="3" name="그림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7467" y="1296055"/>
              <a:ext cx="3047619" cy="1990476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1121563" y="864007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부모 윈도우</a:t>
              </a:r>
              <a:endParaRPr lang="ko-KR" altLang="en-US" dirty="0"/>
            </a:p>
          </p:txBody>
        </p:sp>
        <p:pic>
          <p:nvPicPr>
            <p:cNvPr id="6" name="그림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86174" y="2223104"/>
              <a:ext cx="1019048" cy="295238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4439614" y="1791056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자식 윈도우</a:t>
              </a:r>
              <a:endParaRPr lang="ko-KR" altLang="en-US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203848" y="908720"/>
              <a:ext cx="822624" cy="165466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ko-KR" sz="13800" dirty="0" smtClean="0"/>
                <a:t>+</a:t>
              </a:r>
              <a:endParaRPr lang="ko-KR" altLang="en-US" sz="13800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796136" y="941125"/>
              <a:ext cx="2404253" cy="162225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ko-KR" sz="13800" dirty="0" smtClean="0"/>
                <a:t>=</a:t>
              </a:r>
              <a:endParaRPr lang="ko-KR" altLang="en-US" sz="13800" dirty="0"/>
            </a:p>
          </p:txBody>
        </p:sp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164288" y="1296055"/>
              <a:ext cx="3047619" cy="1990476"/>
            </a:xfrm>
            <a:prstGeom prst="rect">
              <a:avLst/>
            </a:prstGeom>
          </p:spPr>
        </p:pic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417762" y="1752255"/>
              <a:ext cx="1019048" cy="295238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7968749" y="861983"/>
              <a:ext cx="1728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mtClean="0"/>
                <a:t>2</a:t>
              </a:r>
              <a:r>
                <a:rPr lang="ko-KR" altLang="en-US" dirty="0" smtClean="0"/>
                <a:t>개의 윈도우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799808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그룹 56"/>
          <p:cNvGrpSpPr/>
          <p:nvPr/>
        </p:nvGrpSpPr>
        <p:grpSpPr>
          <a:xfrm>
            <a:off x="153944" y="421204"/>
            <a:ext cx="8801131" cy="6499601"/>
            <a:chOff x="153944" y="421204"/>
            <a:chExt cx="8801131" cy="6499601"/>
          </a:xfrm>
        </p:grpSpPr>
        <p:pic>
          <p:nvPicPr>
            <p:cNvPr id="13" name="그림 1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3944" y="846304"/>
              <a:ext cx="2315281" cy="1512168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755576" y="421204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윈도우</a:t>
              </a:r>
              <a:endParaRPr lang="ko-KR" altLang="en-US" dirty="0"/>
            </a:p>
          </p:txBody>
        </p:sp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6440" y="3486582"/>
              <a:ext cx="1019048" cy="295238"/>
            </a:xfrm>
            <a:prstGeom prst="rect">
              <a:avLst/>
            </a:prstGeom>
          </p:spPr>
        </p:pic>
        <p:sp>
          <p:nvSpPr>
            <p:cNvPr id="20" name="TextBox 19"/>
            <p:cNvSpPr txBox="1"/>
            <p:nvPr/>
          </p:nvSpPr>
          <p:spPr>
            <a:xfrm>
              <a:off x="467177" y="3011726"/>
              <a:ext cx="20169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요소</a:t>
              </a:r>
              <a:r>
                <a:rPr lang="en-US" altLang="ko-KR" dirty="0" smtClean="0"/>
                <a:t>(Element)</a:t>
              </a:r>
              <a:endParaRPr lang="ko-KR" altLang="en-US" dirty="0"/>
            </a:p>
          </p:txBody>
        </p:sp>
        <p:cxnSp>
          <p:nvCxnSpPr>
            <p:cNvPr id="5" name="직선 화살표 연결선 4"/>
            <p:cNvCxnSpPr/>
            <p:nvPr/>
          </p:nvCxnSpPr>
          <p:spPr>
            <a:xfrm flipV="1">
              <a:off x="2572370" y="1886830"/>
              <a:ext cx="2194623" cy="1442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7" name="직사각형 6"/>
            <p:cNvSpPr/>
            <p:nvPr/>
          </p:nvSpPr>
          <p:spPr>
            <a:xfrm>
              <a:off x="4879541" y="810202"/>
              <a:ext cx="2448272" cy="166526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982686" y="885802"/>
              <a:ext cx="2273120" cy="1484631"/>
            </a:xfrm>
            <a:prstGeom prst="rect">
              <a:avLst/>
            </a:prstGeom>
          </p:spPr>
        </p:pic>
        <p:sp>
          <p:nvSpPr>
            <p:cNvPr id="27" name="TextBox 26"/>
            <p:cNvSpPr txBox="1"/>
            <p:nvPr/>
          </p:nvSpPr>
          <p:spPr>
            <a:xfrm>
              <a:off x="5709476" y="421204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메모리</a:t>
              </a:r>
              <a:endParaRPr lang="ko-KR" alt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682958" y="1569604"/>
              <a:ext cx="19734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dirty="0" smtClean="0"/>
                <a:t>영역을 메모리에 그린다</a:t>
              </a:r>
              <a:r>
                <a:rPr lang="en-US" altLang="ko-KR" sz="1200" dirty="0" smtClean="0"/>
                <a:t>.</a:t>
              </a:r>
              <a:endParaRPr lang="ko-KR" altLang="en-US" sz="1200" dirty="0"/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3936012" y="3141967"/>
              <a:ext cx="1574866" cy="79158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39156" y="3390140"/>
              <a:ext cx="1019048" cy="295238"/>
            </a:xfrm>
            <a:prstGeom prst="rect">
              <a:avLst/>
            </a:prstGeom>
          </p:spPr>
        </p:pic>
        <p:cxnSp>
          <p:nvCxnSpPr>
            <p:cNvPr id="32" name="직선 화살표 연결선 31"/>
            <p:cNvCxnSpPr/>
            <p:nvPr/>
          </p:nvCxnSpPr>
          <p:spPr>
            <a:xfrm flipV="1">
              <a:off x="1837831" y="3611729"/>
              <a:ext cx="2014089" cy="563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33" name="TextBox 32"/>
            <p:cNvSpPr txBox="1"/>
            <p:nvPr/>
          </p:nvSpPr>
          <p:spPr>
            <a:xfrm>
              <a:off x="2015042" y="3255679"/>
              <a:ext cx="19734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dirty="0" smtClean="0"/>
                <a:t>영역을 메모리에 그린다</a:t>
              </a:r>
              <a:r>
                <a:rPr lang="en-US" altLang="ko-KR" sz="1200" dirty="0" smtClean="0"/>
                <a:t>.</a:t>
              </a:r>
              <a:endParaRPr lang="ko-KR" altLang="en-US" sz="1200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4186557" y="2772635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메모리</a:t>
              </a:r>
              <a:endParaRPr lang="ko-KR" altLang="en-US" dirty="0"/>
            </a:p>
          </p:txBody>
        </p:sp>
        <p:sp>
          <p:nvSpPr>
            <p:cNvPr id="37" name="직사각형 36"/>
            <p:cNvSpPr/>
            <p:nvPr/>
          </p:nvSpPr>
          <p:spPr>
            <a:xfrm>
              <a:off x="5714715" y="4797152"/>
              <a:ext cx="3240360" cy="212365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38" name="그림 3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811085" y="4863740"/>
              <a:ext cx="3047619" cy="1990476"/>
            </a:xfrm>
            <a:prstGeom prst="rect">
              <a:avLst/>
            </a:prstGeom>
          </p:spPr>
        </p:pic>
        <p:pic>
          <p:nvPicPr>
            <p:cNvPr id="39" name="그림 3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35435" y="5343109"/>
              <a:ext cx="1019048" cy="295238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5510550" y="1878014"/>
              <a:ext cx="822624" cy="165466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endParaRPr lang="ko-KR" altLang="en-US" sz="13800" dirty="0"/>
            </a:p>
          </p:txBody>
        </p:sp>
        <p:cxnSp>
          <p:nvCxnSpPr>
            <p:cNvPr id="47" name="직선 화살표 연결선 46"/>
            <p:cNvCxnSpPr/>
            <p:nvPr/>
          </p:nvCxnSpPr>
          <p:spPr>
            <a:xfrm>
              <a:off x="6660232" y="2510692"/>
              <a:ext cx="0" cy="2247017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1" name="직선 화살표 연결선 50"/>
            <p:cNvCxnSpPr/>
            <p:nvPr/>
          </p:nvCxnSpPr>
          <p:spPr>
            <a:xfrm>
              <a:off x="5559073" y="3532678"/>
              <a:ext cx="1064103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56" name="TextBox 55"/>
            <p:cNvSpPr txBox="1"/>
            <p:nvPr/>
          </p:nvSpPr>
          <p:spPr>
            <a:xfrm>
              <a:off x="6656278" y="3686608"/>
              <a:ext cx="197344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dirty="0" smtClean="0"/>
                <a:t>메모리상의 그림이 합쳐져서 하나의 윈도우 출력이 완성된다</a:t>
              </a:r>
              <a:r>
                <a:rPr lang="en-US" altLang="ko-KR" sz="1200" dirty="0" smtClean="0"/>
                <a:t>.</a:t>
              </a:r>
              <a:endParaRPr lang="ko-KR" alt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750389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468560" y="764704"/>
            <a:ext cx="777686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/>
              <a:t>&lt;Window x:Class="WpfApplication1.MainWindow"</a:t>
            </a:r>
          </a:p>
          <a:p>
            <a:r>
              <a:rPr lang="en-US" altLang="ko-KR" sz="1100" dirty="0"/>
              <a:t>        xmlns</a:t>
            </a:r>
            <a:r>
              <a:rPr lang="en-US" altLang="ko-KR" sz="1100" dirty="0" smtClean="0"/>
              <a:t>=“……"</a:t>
            </a:r>
            <a:endParaRPr lang="en-US" altLang="ko-KR" sz="1100" dirty="0"/>
          </a:p>
          <a:p>
            <a:r>
              <a:rPr lang="en-US" altLang="ko-KR" sz="1100" dirty="0"/>
              <a:t>        xmlns:x</a:t>
            </a:r>
            <a:r>
              <a:rPr lang="en-US" altLang="ko-KR" sz="1100" dirty="0" smtClean="0"/>
              <a:t>=“……"</a:t>
            </a:r>
            <a:endParaRPr lang="en-US" altLang="ko-KR" sz="1100" dirty="0"/>
          </a:p>
          <a:p>
            <a:r>
              <a:rPr lang="en-US" altLang="ko-KR" sz="1100" dirty="0"/>
              <a:t>        x:Name="</a:t>
            </a:r>
            <a:r>
              <a:rPr lang="en-US" altLang="ko-KR" sz="1100" dirty="0" smtClean="0"/>
              <a:t>thisWindow“ ……&gt;</a:t>
            </a:r>
            <a:endParaRPr lang="en-US" altLang="ko-KR" sz="1100" dirty="0"/>
          </a:p>
          <a:p>
            <a:r>
              <a:rPr lang="en-US" altLang="ko-KR" sz="1100" dirty="0"/>
              <a:t>    &lt;Grid</a:t>
            </a:r>
            <a:r>
              <a:rPr lang="en-US" altLang="ko-KR" sz="1100" dirty="0" smtClean="0"/>
              <a:t>&gt;</a:t>
            </a:r>
          </a:p>
          <a:p>
            <a:endParaRPr lang="en-US" altLang="ko-KR" sz="1100" dirty="0"/>
          </a:p>
          <a:p>
            <a:r>
              <a:rPr lang="en-US" altLang="ko-KR" sz="1100" dirty="0"/>
              <a:t>        &lt;Label </a:t>
            </a:r>
            <a:r>
              <a:rPr lang="en-US" altLang="ko-KR" sz="1100" dirty="0" err="1"/>
              <a:t>DataContext</a:t>
            </a:r>
            <a:r>
              <a:rPr lang="en-US" altLang="ko-KR" sz="1100" dirty="0"/>
              <a:t>="{Binding </a:t>
            </a:r>
            <a:r>
              <a:rPr lang="en-US" altLang="ko-KR" sz="1100" dirty="0" err="1"/>
              <a:t>ElementName</a:t>
            </a:r>
            <a:r>
              <a:rPr lang="en-US" altLang="ko-KR" sz="1100" dirty="0"/>
              <a:t>=</a:t>
            </a:r>
            <a:r>
              <a:rPr lang="en-US" altLang="ko-KR" sz="1100" dirty="0" err="1"/>
              <a:t>thisWindow</a:t>
            </a:r>
            <a:r>
              <a:rPr lang="en-US" altLang="ko-KR" sz="1100" dirty="0"/>
              <a:t>}" </a:t>
            </a:r>
          </a:p>
          <a:p>
            <a:r>
              <a:rPr lang="en-US" altLang="ko-KR" sz="1100" dirty="0"/>
              <a:t>               </a:t>
            </a:r>
            <a:r>
              <a:rPr lang="en-US" altLang="ko-KR" sz="1100" dirty="0" smtClean="0"/>
              <a:t/>
            </a:r>
            <a:br>
              <a:rPr lang="en-US" altLang="ko-KR" sz="1100" dirty="0" smtClean="0"/>
            </a:br>
            <a:r>
              <a:rPr lang="en-US" altLang="ko-KR" sz="1100" dirty="0" smtClean="0"/>
              <a:t>               </a:t>
            </a:r>
          </a:p>
          <a:p>
            <a:r>
              <a:rPr lang="en-US" altLang="ko-KR" sz="1100" dirty="0"/>
              <a:t> </a:t>
            </a:r>
            <a:r>
              <a:rPr lang="en-US" altLang="ko-KR" sz="1100" dirty="0" smtClean="0"/>
              <a:t>                Content</a:t>
            </a:r>
            <a:r>
              <a:rPr lang="en-US" altLang="ko-KR" sz="1100" dirty="0"/>
              <a:t>="{Binding Path=Time}" </a:t>
            </a:r>
          </a:p>
          <a:p>
            <a:r>
              <a:rPr lang="en-US" altLang="ko-KR" sz="1100" dirty="0"/>
              <a:t>               </a:t>
            </a:r>
            <a:endParaRPr lang="en-US" altLang="ko-KR" sz="1100" dirty="0" smtClean="0"/>
          </a:p>
          <a:p>
            <a:r>
              <a:rPr lang="en-US" altLang="ko-KR" sz="1100" dirty="0"/>
              <a:t> </a:t>
            </a:r>
            <a:r>
              <a:rPr lang="en-US" altLang="ko-KR" sz="1100" dirty="0" smtClean="0"/>
              <a:t>               ……&gt;&lt;/</a:t>
            </a:r>
            <a:r>
              <a:rPr lang="en-US" altLang="ko-KR" sz="1100" dirty="0"/>
              <a:t>Label&gt;</a:t>
            </a:r>
          </a:p>
          <a:p>
            <a:r>
              <a:rPr lang="en-US" altLang="ko-KR" sz="1100" dirty="0"/>
              <a:t>    &lt;/Grid&gt;</a:t>
            </a:r>
          </a:p>
          <a:p>
            <a:r>
              <a:rPr lang="en-US" altLang="ko-KR" sz="1100" dirty="0"/>
              <a:t>&lt;/Window&gt;</a:t>
            </a:r>
          </a:p>
        </p:txBody>
      </p:sp>
      <p:sp>
        <p:nvSpPr>
          <p:cNvPr id="3" name="모서리가 둥근 직사각형 2"/>
          <p:cNvSpPr/>
          <p:nvPr/>
        </p:nvSpPr>
        <p:spPr>
          <a:xfrm>
            <a:off x="395536" y="1709185"/>
            <a:ext cx="3600400" cy="36004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6" name="직선 화살표 연결선 5"/>
          <p:cNvCxnSpPr/>
          <p:nvPr/>
        </p:nvCxnSpPr>
        <p:spPr>
          <a:xfrm flipV="1">
            <a:off x="1043608" y="1417858"/>
            <a:ext cx="0" cy="28803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887924" y="96967"/>
            <a:ext cx="5256584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/>
              <a:t>using System;</a:t>
            </a:r>
          </a:p>
          <a:p>
            <a:r>
              <a:rPr lang="en-US" altLang="ko-KR" sz="1100" dirty="0"/>
              <a:t>using System.ComponentModel;</a:t>
            </a:r>
          </a:p>
          <a:p>
            <a:r>
              <a:rPr lang="en-US" altLang="ko-KR" sz="1100" dirty="0"/>
              <a:t>using System.Windows;</a:t>
            </a:r>
          </a:p>
          <a:p>
            <a:r>
              <a:rPr lang="en-US" altLang="ko-KR" sz="1100" dirty="0"/>
              <a:t>using System.Windows.Threading;</a:t>
            </a:r>
          </a:p>
          <a:p>
            <a:endParaRPr lang="ko-KR" altLang="en-US" sz="1100" dirty="0"/>
          </a:p>
          <a:p>
            <a:r>
              <a:rPr lang="en-US" altLang="ko-KR" sz="1100" dirty="0"/>
              <a:t>namespace WpfApplication1</a:t>
            </a:r>
          </a:p>
          <a:p>
            <a:r>
              <a:rPr lang="en-US" altLang="ko-KR" sz="1100" dirty="0"/>
              <a:t>{</a:t>
            </a:r>
          </a:p>
          <a:p>
            <a:r>
              <a:rPr lang="en-US" altLang="ko-KR" sz="1100" dirty="0"/>
              <a:t>    public partial class MainWindow : Window, INotifyPropertyChanged</a:t>
            </a:r>
          </a:p>
          <a:p>
            <a:r>
              <a:rPr lang="ko-KR" altLang="en-US" sz="1100" dirty="0"/>
              <a:t>    </a:t>
            </a:r>
            <a:r>
              <a:rPr lang="en-US" altLang="ko-KR" sz="1100" dirty="0"/>
              <a:t>{</a:t>
            </a:r>
          </a:p>
          <a:p>
            <a:r>
              <a:rPr lang="en-US" altLang="ko-KR" sz="1100" dirty="0"/>
              <a:t>        DispatcherTimer _timer;</a:t>
            </a:r>
          </a:p>
          <a:p>
            <a:endParaRPr lang="ko-KR" altLang="en-US" sz="1100" dirty="0"/>
          </a:p>
          <a:p>
            <a:r>
              <a:rPr lang="en-US" altLang="ko-KR" sz="1100" dirty="0"/>
              <a:t>        string _time;</a:t>
            </a:r>
          </a:p>
          <a:p>
            <a:r>
              <a:rPr lang="en-US" altLang="ko-KR" sz="1100" dirty="0"/>
              <a:t>        public string Time </a:t>
            </a:r>
          </a:p>
          <a:p>
            <a:r>
              <a:rPr lang="ko-KR" altLang="en-US" sz="1100" dirty="0"/>
              <a:t>        </a:t>
            </a:r>
            <a:r>
              <a:rPr lang="en-US" altLang="ko-KR" sz="1100" dirty="0"/>
              <a:t>{</a:t>
            </a:r>
          </a:p>
          <a:p>
            <a:r>
              <a:rPr lang="en-US" altLang="ko-KR" sz="1100" dirty="0"/>
              <a:t>            get { return _time; }</a:t>
            </a:r>
          </a:p>
          <a:p>
            <a:r>
              <a:rPr lang="en-US" altLang="ko-KR" sz="1100" dirty="0"/>
              <a:t>            set</a:t>
            </a:r>
          </a:p>
          <a:p>
            <a:r>
              <a:rPr lang="ko-KR" altLang="en-US" sz="1100" dirty="0"/>
              <a:t>            </a:t>
            </a:r>
            <a:r>
              <a:rPr lang="en-US" altLang="ko-KR" sz="1100" dirty="0"/>
              <a:t>{</a:t>
            </a:r>
          </a:p>
          <a:p>
            <a:r>
              <a:rPr lang="en-US" altLang="ko-KR" sz="1100" dirty="0"/>
              <a:t>                _time = value;</a:t>
            </a:r>
          </a:p>
          <a:p>
            <a:r>
              <a:rPr lang="en-US" altLang="ko-KR" sz="1100" dirty="0"/>
              <a:t>                PropertyChanged(this, new PropertyChangedEventArgs("Time"));</a:t>
            </a:r>
          </a:p>
          <a:p>
            <a:r>
              <a:rPr lang="ko-KR" altLang="en-US" sz="1100" dirty="0"/>
              <a:t>            </a:t>
            </a:r>
            <a:r>
              <a:rPr lang="en-US" altLang="ko-KR" sz="1100" dirty="0"/>
              <a:t>}</a:t>
            </a:r>
          </a:p>
          <a:p>
            <a:r>
              <a:rPr lang="ko-KR" altLang="en-US" sz="1100" dirty="0"/>
              <a:t>        </a:t>
            </a:r>
            <a:r>
              <a:rPr lang="en-US" altLang="ko-KR" sz="1100" dirty="0"/>
              <a:t>}</a:t>
            </a:r>
          </a:p>
          <a:p>
            <a:endParaRPr lang="ko-KR" altLang="en-US" sz="1100" dirty="0"/>
          </a:p>
          <a:p>
            <a:r>
              <a:rPr lang="en-US" altLang="ko-KR" sz="1100" dirty="0"/>
              <a:t>        public MainWindow()</a:t>
            </a:r>
          </a:p>
          <a:p>
            <a:r>
              <a:rPr lang="ko-KR" altLang="en-US" sz="1100" dirty="0"/>
              <a:t>        </a:t>
            </a:r>
            <a:r>
              <a:rPr lang="en-US" altLang="ko-KR" sz="1100" dirty="0"/>
              <a:t>{</a:t>
            </a:r>
          </a:p>
          <a:p>
            <a:r>
              <a:rPr lang="en-US" altLang="ko-KR" sz="1100" dirty="0"/>
              <a:t>            InitializeComponent();</a:t>
            </a:r>
          </a:p>
          <a:p>
            <a:r>
              <a:rPr lang="en-US" altLang="ko-KR" sz="1100" dirty="0" smtClean="0"/>
              <a:t>            // …… [</a:t>
            </a:r>
            <a:r>
              <a:rPr lang="ko-KR" altLang="en-US" sz="1100" dirty="0" smtClean="0"/>
              <a:t>생략</a:t>
            </a:r>
            <a:r>
              <a:rPr lang="en-US" altLang="ko-KR" sz="1100" dirty="0" smtClean="0"/>
              <a:t>] ……</a:t>
            </a:r>
            <a:endParaRPr lang="en-US" altLang="ko-KR" sz="1100" dirty="0"/>
          </a:p>
          <a:p>
            <a:r>
              <a:rPr lang="ko-KR" altLang="en-US" sz="1100" dirty="0"/>
              <a:t>        </a:t>
            </a:r>
            <a:r>
              <a:rPr lang="en-US" altLang="ko-KR" sz="1100" dirty="0"/>
              <a:t>}</a:t>
            </a:r>
          </a:p>
          <a:p>
            <a:endParaRPr lang="ko-KR" altLang="en-US" sz="1100" dirty="0"/>
          </a:p>
          <a:p>
            <a:r>
              <a:rPr lang="en-US" altLang="ko-KR" sz="1100" dirty="0"/>
              <a:t>        void _timer_Tick(object sender, EventArgs e)</a:t>
            </a:r>
          </a:p>
          <a:p>
            <a:r>
              <a:rPr lang="ko-KR" altLang="en-US" sz="1100" dirty="0"/>
              <a:t>        </a:t>
            </a:r>
            <a:r>
              <a:rPr lang="en-US" altLang="ko-KR" sz="1100" dirty="0"/>
              <a:t>{</a:t>
            </a:r>
          </a:p>
          <a:p>
            <a:r>
              <a:rPr lang="en-US" altLang="ko-KR" sz="1100" dirty="0"/>
              <a:t>            this.Time = DateTime.Now.ToLongTimeString</a:t>
            </a:r>
            <a:r>
              <a:rPr lang="en-US" altLang="ko-KR" sz="1100" dirty="0" smtClean="0"/>
              <a:t>();</a:t>
            </a:r>
          </a:p>
          <a:p>
            <a:r>
              <a:rPr lang="en-US" altLang="ko-KR" sz="1100" dirty="0"/>
              <a:t> </a:t>
            </a:r>
            <a:r>
              <a:rPr lang="en-US" altLang="ko-KR" sz="1100" dirty="0" smtClean="0"/>
              <a:t>       }</a:t>
            </a:r>
            <a:endParaRPr lang="en-US" altLang="ko-KR" sz="1100" dirty="0"/>
          </a:p>
          <a:p>
            <a:endParaRPr lang="ko-KR" altLang="en-US" sz="1100" dirty="0"/>
          </a:p>
          <a:p>
            <a:r>
              <a:rPr lang="en-US" altLang="ko-KR" sz="1100" dirty="0"/>
              <a:t>        public event PropertyChangedEventHandler PropertyChanged;</a:t>
            </a:r>
          </a:p>
          <a:p>
            <a:r>
              <a:rPr lang="ko-KR" altLang="en-US" sz="1100" dirty="0"/>
              <a:t>    </a:t>
            </a:r>
            <a:r>
              <a:rPr lang="en-US" altLang="ko-KR" sz="1100" dirty="0"/>
              <a:t>}</a:t>
            </a:r>
          </a:p>
          <a:p>
            <a:r>
              <a:rPr lang="en-US" altLang="ko-KR" sz="1100" dirty="0"/>
              <a:t>}</a:t>
            </a:r>
          </a:p>
        </p:txBody>
      </p:sp>
      <p:sp>
        <p:nvSpPr>
          <p:cNvPr id="34" name="모서리가 둥근 직사각형 33"/>
          <p:cNvSpPr/>
          <p:nvPr/>
        </p:nvSpPr>
        <p:spPr>
          <a:xfrm>
            <a:off x="358207" y="2204864"/>
            <a:ext cx="2269577" cy="32911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5" name="직선 화살표 연결선 34"/>
          <p:cNvCxnSpPr/>
          <p:nvPr/>
        </p:nvCxnSpPr>
        <p:spPr>
          <a:xfrm flipH="1" flipV="1">
            <a:off x="2627784" y="2348880"/>
            <a:ext cx="2088232" cy="86409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0" name="모서리가 둥근 직사각형 39"/>
          <p:cNvSpPr/>
          <p:nvPr/>
        </p:nvSpPr>
        <p:spPr>
          <a:xfrm>
            <a:off x="251520" y="696885"/>
            <a:ext cx="2664296" cy="36004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1" name="직선 화살표 연결선 40"/>
          <p:cNvCxnSpPr/>
          <p:nvPr/>
        </p:nvCxnSpPr>
        <p:spPr>
          <a:xfrm>
            <a:off x="2915816" y="908720"/>
            <a:ext cx="2376264" cy="43204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3" name="모서리가 둥근 직사각형 42"/>
          <p:cNvSpPr/>
          <p:nvPr/>
        </p:nvSpPr>
        <p:spPr>
          <a:xfrm>
            <a:off x="4499992" y="5085184"/>
            <a:ext cx="3168352" cy="36004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4" name="직선 화살표 연결선 43"/>
          <p:cNvCxnSpPr/>
          <p:nvPr/>
        </p:nvCxnSpPr>
        <p:spPr>
          <a:xfrm flipV="1">
            <a:off x="7020272" y="3356992"/>
            <a:ext cx="0" cy="172819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228184" y="3444889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이벤트 발생</a:t>
            </a:r>
            <a:endParaRPr lang="ko-KR" alt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1995091" y="2832387"/>
            <a:ext cx="1949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Content </a:t>
            </a:r>
            <a:r>
              <a:rPr lang="ko-KR" altLang="en-US" dirty="0" smtClean="0"/>
              <a:t>에 반영</a:t>
            </a:r>
            <a:endParaRPr lang="ko-KR" alt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1043608" y="1408587"/>
            <a:ext cx="3063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Time </a:t>
            </a:r>
            <a:r>
              <a:rPr lang="ko-KR" altLang="en-US" dirty="0" smtClean="0"/>
              <a:t>속성을 가진 인스턴스</a:t>
            </a:r>
            <a:endParaRPr lang="ko-KR" altLang="en-US" dirty="0"/>
          </a:p>
        </p:txBody>
      </p:sp>
      <p:sp>
        <p:nvSpPr>
          <p:cNvPr id="49" name="TextBox 48"/>
          <p:cNvSpPr txBox="1"/>
          <p:nvPr/>
        </p:nvSpPr>
        <p:spPr>
          <a:xfrm>
            <a:off x="3512938" y="730716"/>
            <a:ext cx="55024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INotifyPropertyChanged</a:t>
            </a:r>
            <a:r>
              <a:rPr lang="ko-KR" altLang="en-US" dirty="0" smtClean="0"/>
              <a:t>를 구현한 인스턴스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06470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그룹 39"/>
          <p:cNvGrpSpPr/>
          <p:nvPr/>
        </p:nvGrpSpPr>
        <p:grpSpPr>
          <a:xfrm>
            <a:off x="539552" y="1691060"/>
            <a:ext cx="7920880" cy="4626082"/>
            <a:chOff x="539552" y="1691060"/>
            <a:chExt cx="7920880" cy="4626082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9552" y="2780928"/>
              <a:ext cx="7314286" cy="2266667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755576" y="1691060"/>
              <a:ext cx="727280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_processInstaller.Account = ServiceAccount.LocalService;</a:t>
              </a:r>
            </a:p>
            <a:p>
              <a:endParaRPr lang="en-US" altLang="ko-KR" dirty="0"/>
            </a:p>
            <a:p>
              <a:r>
                <a:rPr lang="en-US" altLang="ko-KR" dirty="0" smtClean="0"/>
                <a:t>_serviceInstaller.ServiceName = “MyEchoServer”;</a:t>
              </a:r>
            </a:p>
          </p:txBody>
        </p:sp>
        <p:cxnSp>
          <p:nvCxnSpPr>
            <p:cNvPr id="6" name="직선 연결선 5"/>
            <p:cNvCxnSpPr/>
            <p:nvPr/>
          </p:nvCxnSpPr>
          <p:spPr>
            <a:xfrm>
              <a:off x="6804248" y="1844824"/>
              <a:ext cx="1656184" cy="0"/>
            </a:xfrm>
            <a:prstGeom prst="line">
              <a:avLst/>
            </a:prstGeom>
            <a:ln>
              <a:headEnd type="oval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1" name="직선 연결선 10"/>
            <p:cNvCxnSpPr/>
            <p:nvPr/>
          </p:nvCxnSpPr>
          <p:spPr>
            <a:xfrm>
              <a:off x="8449922" y="1834314"/>
              <a:ext cx="10510" cy="2831962"/>
            </a:xfrm>
            <a:prstGeom prst="line">
              <a:avLst/>
            </a:prstGeom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3" name="직선 연결선 12"/>
            <p:cNvCxnSpPr/>
            <p:nvPr/>
          </p:nvCxnSpPr>
          <p:spPr>
            <a:xfrm>
              <a:off x="6876256" y="4653136"/>
              <a:ext cx="1584176" cy="0"/>
            </a:xfrm>
            <a:prstGeom prst="line">
              <a:avLst/>
            </a:prstGeom>
            <a:ln>
              <a:headEnd type="oval"/>
              <a:tailEnd type="non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581030" y="5393812"/>
              <a:ext cx="727280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_serviceInstaller.Description = “My First Service Program”;</a:t>
              </a:r>
            </a:p>
            <a:p>
              <a:endParaRPr lang="en-US" altLang="ko-KR" dirty="0" smtClean="0"/>
            </a:p>
            <a:p>
              <a:r>
                <a:rPr lang="en-US" altLang="ko-KR" dirty="0" smtClean="0"/>
                <a:t>_serviceInstaller.StartType = ServiceStartMode.Automatic;</a:t>
              </a:r>
              <a:endParaRPr lang="ko-KR" altLang="en-US" dirty="0"/>
            </a:p>
          </p:txBody>
        </p:sp>
        <p:cxnSp>
          <p:nvCxnSpPr>
            <p:cNvPr id="23" name="직선 연결선 22"/>
            <p:cNvCxnSpPr/>
            <p:nvPr/>
          </p:nvCxnSpPr>
          <p:spPr>
            <a:xfrm>
              <a:off x="2843808" y="2614390"/>
              <a:ext cx="0" cy="2038746"/>
            </a:xfrm>
            <a:prstGeom prst="line">
              <a:avLst/>
            </a:prstGeom>
            <a:ln>
              <a:headEnd type="oval" w="med" len="med"/>
              <a:tailEnd type="oval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6" name="직선 연결선 25"/>
            <p:cNvCxnSpPr/>
            <p:nvPr/>
          </p:nvCxnSpPr>
          <p:spPr>
            <a:xfrm>
              <a:off x="4788024" y="4666276"/>
              <a:ext cx="0" cy="727536"/>
            </a:xfrm>
            <a:prstGeom prst="line">
              <a:avLst/>
            </a:prstGeom>
            <a:ln>
              <a:headEnd type="oval" w="med" len="med"/>
              <a:tailEnd type="oval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7" name="직선 연결선 26"/>
            <p:cNvCxnSpPr/>
            <p:nvPr/>
          </p:nvCxnSpPr>
          <p:spPr>
            <a:xfrm>
              <a:off x="6732240" y="5301208"/>
              <a:ext cx="0" cy="864096"/>
            </a:xfrm>
            <a:prstGeom prst="line">
              <a:avLst/>
            </a:prstGeom>
            <a:ln>
              <a:tailEnd type="oval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9" name="직선 연결선 28"/>
            <p:cNvCxnSpPr/>
            <p:nvPr/>
          </p:nvCxnSpPr>
          <p:spPr>
            <a:xfrm>
              <a:off x="5724128" y="5313982"/>
              <a:ext cx="1008112" cy="0"/>
            </a:xfrm>
            <a:prstGeom prst="line">
              <a:avLst/>
            </a:prstGeom>
            <a:ln>
              <a:headEnd type="non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2" name="직선 연결선 31"/>
            <p:cNvCxnSpPr/>
            <p:nvPr/>
          </p:nvCxnSpPr>
          <p:spPr>
            <a:xfrm>
              <a:off x="5724128" y="4653136"/>
              <a:ext cx="0" cy="682595"/>
            </a:xfrm>
            <a:prstGeom prst="line">
              <a:avLst/>
            </a:prstGeom>
            <a:ln>
              <a:headEnd type="oval"/>
              <a:tailEnd type="non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24439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그룹 22"/>
          <p:cNvGrpSpPr/>
          <p:nvPr/>
        </p:nvGrpSpPr>
        <p:grpSpPr>
          <a:xfrm>
            <a:off x="395536" y="2142148"/>
            <a:ext cx="7677183" cy="1584177"/>
            <a:chOff x="395536" y="2142148"/>
            <a:chExt cx="7677183" cy="1584177"/>
          </a:xfrm>
        </p:grpSpPr>
        <p:sp>
          <p:nvSpPr>
            <p:cNvPr id="2" name="직사각형 1"/>
            <p:cNvSpPr/>
            <p:nvPr/>
          </p:nvSpPr>
          <p:spPr>
            <a:xfrm>
              <a:off x="395536" y="2142148"/>
              <a:ext cx="1656184" cy="144016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/>
                <a:t>웹 서버</a:t>
              </a:r>
              <a:r>
                <a:rPr lang="en-US" altLang="ko-KR" dirty="0"/>
                <a:t/>
              </a:r>
              <a:br>
                <a:rPr lang="en-US" altLang="ko-KR" dirty="0"/>
              </a:br>
              <a:r>
                <a:rPr lang="en-US" altLang="ko-KR" dirty="0" smtClean="0"/>
                <a:t>(w3wp.exe)</a:t>
              </a:r>
              <a:endParaRPr lang="ko-KR" altLang="en-US" dirty="0"/>
            </a:p>
          </p:txBody>
        </p:sp>
        <p:cxnSp>
          <p:nvCxnSpPr>
            <p:cNvPr id="5" name="직선 화살표 연결선 4"/>
            <p:cNvCxnSpPr/>
            <p:nvPr/>
          </p:nvCxnSpPr>
          <p:spPr>
            <a:xfrm flipV="1">
              <a:off x="2091512" y="2621938"/>
              <a:ext cx="4125281" cy="1962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15" name="직사각형 14"/>
            <p:cNvSpPr/>
            <p:nvPr/>
          </p:nvSpPr>
          <p:spPr>
            <a:xfrm>
              <a:off x="6228670" y="2142148"/>
              <a:ext cx="1844049" cy="144016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CGI </a:t>
              </a:r>
              <a:r>
                <a:rPr lang="ko-KR" altLang="en-US" dirty="0" smtClean="0"/>
                <a:t>실행 파일</a:t>
              </a:r>
              <a:r>
                <a:rPr lang="en-US" altLang="ko-KR" dirty="0"/>
                <a:t/>
              </a:r>
              <a:br>
                <a:rPr lang="en-US" altLang="ko-KR" dirty="0"/>
              </a:br>
              <a:r>
                <a:rPr lang="en-US" altLang="ko-KR" dirty="0" smtClean="0"/>
                <a:t>([……].exe)</a:t>
              </a:r>
              <a:endParaRPr lang="ko-KR" alt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051720" y="2209510"/>
              <a:ext cx="393541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표준 입력을 통해 인자 값 전달</a:t>
              </a:r>
              <a:endParaRPr lang="ko-KR" altLang="en-US" dirty="0"/>
            </a:p>
          </p:txBody>
        </p:sp>
        <p:cxnSp>
          <p:nvCxnSpPr>
            <p:cNvPr id="17" name="직선 화살표 연결선 16"/>
            <p:cNvCxnSpPr/>
            <p:nvPr/>
          </p:nvCxnSpPr>
          <p:spPr>
            <a:xfrm flipV="1">
              <a:off x="2051720" y="3212976"/>
              <a:ext cx="4176464" cy="9292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2091512" y="3356993"/>
              <a:ext cx="41366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표준 출력을 통해 </a:t>
              </a:r>
              <a:r>
                <a:rPr lang="en-US" altLang="ko-KR" dirty="0" smtClean="0"/>
                <a:t>HTML </a:t>
              </a:r>
              <a:r>
                <a:rPr lang="ko-KR" altLang="en-US" dirty="0" smtClean="0"/>
                <a:t>텍스트 반환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003759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467544" y="548680"/>
            <a:ext cx="5499168" cy="3712874"/>
            <a:chOff x="467544" y="548680"/>
            <a:chExt cx="5499168" cy="3712874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67544" y="548680"/>
              <a:ext cx="4419048" cy="2704762"/>
            </a:xfrm>
            <a:prstGeom prst="rect">
              <a:avLst/>
            </a:prstGeom>
          </p:spPr>
        </p:pic>
        <p:pic>
          <p:nvPicPr>
            <p:cNvPr id="4" name="그림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47664" y="1556792"/>
              <a:ext cx="4419048" cy="270476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52100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그룹 11"/>
          <p:cNvGrpSpPr/>
          <p:nvPr/>
        </p:nvGrpSpPr>
        <p:grpSpPr>
          <a:xfrm>
            <a:off x="2843808" y="1628800"/>
            <a:ext cx="4608512" cy="2592288"/>
            <a:chOff x="2843808" y="1628800"/>
            <a:chExt cx="4608512" cy="2592288"/>
          </a:xfrm>
        </p:grpSpPr>
        <p:sp>
          <p:nvSpPr>
            <p:cNvPr id="6" name="모서리가 둥근 직사각형 5"/>
            <p:cNvSpPr/>
            <p:nvPr/>
          </p:nvSpPr>
          <p:spPr>
            <a:xfrm>
              <a:off x="2843808" y="1628800"/>
              <a:ext cx="4608512" cy="2592288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ko-KR" altLang="en-US" dirty="0" smtClean="0"/>
                <a:t>사용자 컴퓨터</a:t>
              </a:r>
              <a:endParaRPr lang="ko-KR" altLang="en-US" dirty="0"/>
            </a:p>
          </p:txBody>
        </p:sp>
        <p:sp>
          <p:nvSpPr>
            <p:cNvPr id="7" name="모서리가 둥근 직사각형 6"/>
            <p:cNvSpPr/>
            <p:nvPr/>
          </p:nvSpPr>
          <p:spPr>
            <a:xfrm>
              <a:off x="3275856" y="2492896"/>
              <a:ext cx="1584176" cy="1296144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myapp.exe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6372200" y="1916832"/>
              <a:ext cx="792088" cy="2088232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RAM</a:t>
              </a:r>
              <a:endParaRPr lang="ko-KR" altLang="en-US" dirty="0"/>
            </a:p>
          </p:txBody>
        </p:sp>
        <p:cxnSp>
          <p:nvCxnSpPr>
            <p:cNvPr id="10" name="직선 화살표 연결선 9"/>
            <p:cNvCxnSpPr/>
            <p:nvPr/>
          </p:nvCxnSpPr>
          <p:spPr>
            <a:xfrm>
              <a:off x="4932040" y="2924944"/>
              <a:ext cx="1368152" cy="0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5084717" y="2555612"/>
              <a:ext cx="15841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상태 유지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277576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251520" y="1484784"/>
            <a:ext cx="8496944" cy="2592288"/>
            <a:chOff x="251520" y="1484784"/>
            <a:chExt cx="8496944" cy="2592288"/>
          </a:xfrm>
        </p:grpSpPr>
        <p:sp>
          <p:nvSpPr>
            <p:cNvPr id="6" name="모서리가 둥근 직사각형 5"/>
            <p:cNvSpPr/>
            <p:nvPr/>
          </p:nvSpPr>
          <p:spPr>
            <a:xfrm>
              <a:off x="251520" y="1484784"/>
              <a:ext cx="2520280" cy="2592288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ko-KR" altLang="en-US" dirty="0" smtClean="0"/>
                <a:t>사용자 컴퓨터</a:t>
              </a:r>
              <a:endParaRPr lang="ko-KR" altLang="en-US" dirty="0"/>
            </a:p>
          </p:txBody>
        </p:sp>
        <p:sp>
          <p:nvSpPr>
            <p:cNvPr id="7" name="모서리가 둥근 직사각형 6"/>
            <p:cNvSpPr/>
            <p:nvPr/>
          </p:nvSpPr>
          <p:spPr>
            <a:xfrm>
              <a:off x="683568" y="2348880"/>
              <a:ext cx="1584176" cy="1296144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/>
                <a:t>웹 브라우저</a:t>
              </a:r>
              <a:endParaRPr lang="ko-KR" altLang="en-US" dirty="0"/>
            </a:p>
          </p:txBody>
        </p:sp>
        <p:sp>
          <p:nvSpPr>
            <p:cNvPr id="9" name="모서리가 둥근 직사각형 8"/>
            <p:cNvSpPr/>
            <p:nvPr/>
          </p:nvSpPr>
          <p:spPr>
            <a:xfrm>
              <a:off x="4067944" y="1484784"/>
              <a:ext cx="4680520" cy="2592288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ko-KR" altLang="en-US" dirty="0" smtClean="0"/>
                <a:t>서버 컴퓨터</a:t>
              </a:r>
              <a:endParaRPr lang="ko-KR" altLang="en-US" dirty="0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4355976" y="2060848"/>
              <a:ext cx="2376264" cy="1800199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vert270" rtlCol="0" anchor="t"/>
            <a:lstStyle/>
            <a:p>
              <a:pPr algn="ctr"/>
              <a:r>
                <a:rPr lang="ko-KR" altLang="en-US" dirty="0" smtClean="0"/>
                <a:t>웹 서버</a:t>
              </a:r>
              <a:endParaRPr lang="ko-KR" altLang="en-US" dirty="0"/>
            </a:p>
          </p:txBody>
        </p:sp>
        <p:cxnSp>
          <p:nvCxnSpPr>
            <p:cNvPr id="14" name="직선 화살표 연결선 13"/>
            <p:cNvCxnSpPr/>
            <p:nvPr/>
          </p:nvCxnSpPr>
          <p:spPr>
            <a:xfrm>
              <a:off x="2699792" y="2852936"/>
              <a:ext cx="1368152" cy="0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2" name="TextBox 1"/>
            <p:cNvSpPr txBox="1"/>
            <p:nvPr/>
          </p:nvSpPr>
          <p:spPr>
            <a:xfrm>
              <a:off x="2843808" y="2483604"/>
              <a:ext cx="13092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HTTP </a:t>
              </a:r>
              <a:r>
                <a:rPr lang="ko-KR" altLang="en-US" dirty="0" smtClean="0"/>
                <a:t>통신</a:t>
              </a:r>
              <a:endParaRPr lang="ko-KR" altLang="en-US" dirty="0"/>
            </a:p>
          </p:txBody>
        </p:sp>
        <p:sp>
          <p:nvSpPr>
            <p:cNvPr id="15" name="모서리가 둥근 직사각형 14"/>
            <p:cNvSpPr/>
            <p:nvPr/>
          </p:nvSpPr>
          <p:spPr>
            <a:xfrm>
              <a:off x="4932040" y="2348880"/>
              <a:ext cx="1656184" cy="1296144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mtClean="0"/>
                <a:t>ASPX </a:t>
              </a:r>
              <a:r>
                <a:rPr lang="ko-KR" altLang="en-US" dirty="0" smtClean="0"/>
                <a:t>클래스</a:t>
              </a:r>
              <a:endParaRPr lang="ko-KR" altLang="en-US" dirty="0"/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7560332" y="1808820"/>
              <a:ext cx="792088" cy="2088232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RAM</a:t>
              </a:r>
              <a:endParaRPr lang="ko-KR" altLang="en-US" dirty="0"/>
            </a:p>
          </p:txBody>
        </p:sp>
        <p:cxnSp>
          <p:nvCxnSpPr>
            <p:cNvPr id="17" name="직선 화살표 연결선 16"/>
            <p:cNvCxnSpPr/>
            <p:nvPr/>
          </p:nvCxnSpPr>
          <p:spPr>
            <a:xfrm>
              <a:off x="6764044" y="2780928"/>
              <a:ext cx="720080" cy="0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501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그룹 18"/>
          <p:cNvGrpSpPr/>
          <p:nvPr/>
        </p:nvGrpSpPr>
        <p:grpSpPr>
          <a:xfrm>
            <a:off x="539552" y="1012976"/>
            <a:ext cx="7899368" cy="3431770"/>
            <a:chOff x="539552" y="1012976"/>
            <a:chExt cx="7899368" cy="3431770"/>
          </a:xfrm>
        </p:grpSpPr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9552" y="1012976"/>
              <a:ext cx="5019048" cy="2200000"/>
            </a:xfrm>
            <a:prstGeom prst="rect">
              <a:avLst/>
            </a:prstGeom>
          </p:spPr>
        </p:pic>
        <p:pic>
          <p:nvPicPr>
            <p:cNvPr id="10" name="그림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19872" y="2244746"/>
              <a:ext cx="5019048" cy="2200000"/>
            </a:xfrm>
            <a:prstGeom prst="rect">
              <a:avLst/>
            </a:prstGeom>
          </p:spPr>
        </p:pic>
        <p:sp>
          <p:nvSpPr>
            <p:cNvPr id="12" name="줄무늬가 있는 오른쪽 화살표 11"/>
            <p:cNvSpPr/>
            <p:nvPr/>
          </p:nvSpPr>
          <p:spPr>
            <a:xfrm>
              <a:off x="1619672" y="1988840"/>
              <a:ext cx="2016224" cy="1224136"/>
            </a:xfrm>
            <a:prstGeom prst="stripedRightArrow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/>
                <a:t>전송 버튼을 누르면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178633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827584" y="1124717"/>
            <a:ext cx="8864296" cy="3672488"/>
            <a:chOff x="827584" y="1124717"/>
            <a:chExt cx="8864296" cy="3672488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27584" y="1124717"/>
              <a:ext cx="6200000" cy="2952381"/>
            </a:xfrm>
            <a:prstGeom prst="rect">
              <a:avLst/>
            </a:prstGeom>
          </p:spPr>
        </p:pic>
        <p:pic>
          <p:nvPicPr>
            <p:cNvPr id="3" name="그림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91880" y="1844824"/>
              <a:ext cx="6200000" cy="2952381"/>
            </a:xfrm>
            <a:prstGeom prst="rect">
              <a:avLst/>
            </a:prstGeom>
          </p:spPr>
        </p:pic>
        <p:sp>
          <p:nvSpPr>
            <p:cNvPr id="12" name="줄무늬가 있는 오른쪽 화살표 11"/>
            <p:cNvSpPr/>
            <p:nvPr/>
          </p:nvSpPr>
          <p:spPr>
            <a:xfrm>
              <a:off x="1619672" y="1988840"/>
              <a:ext cx="2016224" cy="1224136"/>
            </a:xfrm>
            <a:prstGeom prst="stripedRightArrow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/>
                <a:t>전송 버튼을 누르면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947538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그룹 17"/>
          <p:cNvGrpSpPr/>
          <p:nvPr/>
        </p:nvGrpSpPr>
        <p:grpSpPr>
          <a:xfrm>
            <a:off x="539552" y="1268760"/>
            <a:ext cx="7560840" cy="2952328"/>
            <a:chOff x="539552" y="1268760"/>
            <a:chExt cx="7560840" cy="2952328"/>
          </a:xfrm>
        </p:grpSpPr>
        <p:sp>
          <p:nvSpPr>
            <p:cNvPr id="5" name="모서리가 둥근 직사각형 4"/>
            <p:cNvSpPr/>
            <p:nvPr/>
          </p:nvSpPr>
          <p:spPr>
            <a:xfrm>
              <a:off x="539552" y="1268760"/>
              <a:ext cx="3312368" cy="2952328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 smtClean="0"/>
                <a:t>PC</a:t>
              </a:r>
              <a:endParaRPr lang="ko-KR" altLang="en-US" dirty="0"/>
            </a:p>
          </p:txBody>
        </p:sp>
        <p:sp>
          <p:nvSpPr>
            <p:cNvPr id="7" name="모서리가 둥근 직사각형 6"/>
            <p:cNvSpPr/>
            <p:nvPr/>
          </p:nvSpPr>
          <p:spPr>
            <a:xfrm>
              <a:off x="4788024" y="1268760"/>
              <a:ext cx="3312368" cy="2952328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ko-KR" altLang="en-US" dirty="0" smtClean="0"/>
                <a:t>윈도우 폰</a:t>
              </a:r>
              <a:endParaRPr lang="ko-KR" altLang="en-US" dirty="0"/>
            </a:p>
          </p:txBody>
        </p:sp>
        <p:sp>
          <p:nvSpPr>
            <p:cNvPr id="6" name="모서리가 둥근 직사각형 5"/>
            <p:cNvSpPr/>
            <p:nvPr/>
          </p:nvSpPr>
          <p:spPr>
            <a:xfrm>
              <a:off x="1115616" y="3356992"/>
              <a:ext cx="2160240" cy="648072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/>
                <a:t>파워포인트</a:t>
              </a:r>
              <a:endParaRPr lang="ko-KR" altLang="en-US" dirty="0"/>
            </a:p>
          </p:txBody>
        </p:sp>
        <p:sp>
          <p:nvSpPr>
            <p:cNvPr id="9" name="모서리가 둥근 직사각형 8"/>
            <p:cNvSpPr/>
            <p:nvPr/>
          </p:nvSpPr>
          <p:spPr>
            <a:xfrm>
              <a:off x="1115616" y="2420888"/>
              <a:ext cx="2160240" cy="648072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err="1" smtClean="0"/>
                <a:t>PPTShow</a:t>
              </a:r>
              <a:endParaRPr lang="ko-KR" altLang="en-US" dirty="0"/>
            </a:p>
          </p:txBody>
        </p:sp>
        <p:sp>
          <p:nvSpPr>
            <p:cNvPr id="10" name="모서리가 둥근 직사각형 9"/>
            <p:cNvSpPr/>
            <p:nvPr/>
          </p:nvSpPr>
          <p:spPr>
            <a:xfrm>
              <a:off x="5220072" y="2420888"/>
              <a:ext cx="2448272" cy="648072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err="1" smtClean="0"/>
                <a:t>ShowController</a:t>
              </a:r>
              <a:endParaRPr lang="ko-KR" altLang="en-US" dirty="0"/>
            </a:p>
          </p:txBody>
        </p:sp>
        <p:cxnSp>
          <p:nvCxnSpPr>
            <p:cNvPr id="11" name="직선 화살표 연결선 10"/>
            <p:cNvCxnSpPr/>
            <p:nvPr/>
          </p:nvCxnSpPr>
          <p:spPr>
            <a:xfrm>
              <a:off x="3316334" y="2744924"/>
              <a:ext cx="1872208" cy="0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직선 화살표 연결선 14"/>
            <p:cNvCxnSpPr/>
            <p:nvPr/>
          </p:nvCxnSpPr>
          <p:spPr>
            <a:xfrm flipH="1" flipV="1">
              <a:off x="2194353" y="2953548"/>
              <a:ext cx="1383" cy="518857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63170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그룹 22"/>
          <p:cNvGrpSpPr/>
          <p:nvPr/>
        </p:nvGrpSpPr>
        <p:grpSpPr>
          <a:xfrm>
            <a:off x="539552" y="1268760"/>
            <a:ext cx="7560840" cy="3770806"/>
            <a:chOff x="539552" y="1268760"/>
            <a:chExt cx="7560840" cy="3770806"/>
          </a:xfrm>
        </p:grpSpPr>
        <p:grpSp>
          <p:nvGrpSpPr>
            <p:cNvPr id="18" name="그룹 17"/>
            <p:cNvGrpSpPr/>
            <p:nvPr/>
          </p:nvGrpSpPr>
          <p:grpSpPr>
            <a:xfrm>
              <a:off x="539552" y="1268760"/>
              <a:ext cx="7560840" cy="2952328"/>
              <a:chOff x="539552" y="1268760"/>
              <a:chExt cx="7560840" cy="2952328"/>
            </a:xfrm>
          </p:grpSpPr>
          <p:sp>
            <p:nvSpPr>
              <p:cNvPr id="5" name="모서리가 둥근 직사각형 4"/>
              <p:cNvSpPr/>
              <p:nvPr/>
            </p:nvSpPr>
            <p:spPr>
              <a:xfrm>
                <a:off x="539552" y="1268760"/>
                <a:ext cx="3312368" cy="2952328"/>
              </a:xfrm>
              <a:prstGeom prst="round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pPr algn="ctr"/>
                <a:r>
                  <a:rPr lang="en-US" altLang="ko-KR" dirty="0" smtClean="0"/>
                  <a:t>PC</a:t>
                </a:r>
                <a:endParaRPr lang="ko-KR" altLang="en-US" dirty="0"/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4788024" y="1268760"/>
                <a:ext cx="3312368" cy="2952328"/>
              </a:xfrm>
              <a:prstGeom prst="round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pPr algn="ctr"/>
                <a:r>
                  <a:rPr lang="ko-KR" altLang="en-US" dirty="0" smtClean="0"/>
                  <a:t>윈도우 폰</a:t>
                </a:r>
                <a:endParaRPr lang="ko-KR" altLang="en-US" dirty="0"/>
              </a:p>
            </p:txBody>
          </p:sp>
          <p:sp>
            <p:nvSpPr>
              <p:cNvPr id="6" name="모서리가 둥근 직사각형 5"/>
              <p:cNvSpPr/>
              <p:nvPr/>
            </p:nvSpPr>
            <p:spPr>
              <a:xfrm>
                <a:off x="1115616" y="3356992"/>
                <a:ext cx="2160240" cy="648072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dirty="0" smtClean="0"/>
                  <a:t>파워포인트</a:t>
                </a:r>
                <a:endParaRPr lang="ko-KR" altLang="en-US" dirty="0"/>
              </a:p>
            </p:txBody>
          </p:sp>
          <p:sp>
            <p:nvSpPr>
              <p:cNvPr id="9" name="모서리가 둥근 직사각형 8"/>
              <p:cNvSpPr/>
              <p:nvPr/>
            </p:nvSpPr>
            <p:spPr>
              <a:xfrm>
                <a:off x="1115616" y="2420888"/>
                <a:ext cx="2160240" cy="648072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 err="1" smtClean="0"/>
                  <a:t>PPTShow</a:t>
                </a:r>
                <a:endParaRPr lang="ko-KR" altLang="en-US" dirty="0"/>
              </a:p>
            </p:txBody>
          </p:sp>
          <p:sp>
            <p:nvSpPr>
              <p:cNvPr id="10" name="모서리가 둥근 직사각형 9"/>
              <p:cNvSpPr/>
              <p:nvPr/>
            </p:nvSpPr>
            <p:spPr>
              <a:xfrm>
                <a:off x="5220072" y="2420888"/>
                <a:ext cx="2448272" cy="648072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 err="1" smtClean="0"/>
                  <a:t>ShowController</a:t>
                </a:r>
                <a:endParaRPr lang="ko-KR" altLang="en-US" dirty="0"/>
              </a:p>
            </p:txBody>
          </p:sp>
          <p:cxnSp>
            <p:nvCxnSpPr>
              <p:cNvPr id="11" name="직선 화살표 연결선 10"/>
              <p:cNvCxnSpPr/>
              <p:nvPr/>
            </p:nvCxnSpPr>
            <p:spPr>
              <a:xfrm>
                <a:off x="3316334" y="2744924"/>
                <a:ext cx="1872208" cy="0"/>
              </a:xfrm>
              <a:prstGeom prst="straightConnector1">
                <a:avLst/>
              </a:prstGeom>
              <a:ln>
                <a:headEnd type="triangle" w="med" len="med"/>
                <a:tailEnd type="none" w="med" len="med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" name="직선 화살표 연결선 14"/>
              <p:cNvCxnSpPr/>
              <p:nvPr/>
            </p:nvCxnSpPr>
            <p:spPr>
              <a:xfrm flipH="1" flipV="1">
                <a:off x="2194353" y="2953548"/>
                <a:ext cx="1383" cy="518857"/>
              </a:xfrm>
              <a:prstGeom prst="straightConnector1">
                <a:avLst/>
              </a:prstGeom>
              <a:ln>
                <a:headEnd type="triangle" w="med" len="med"/>
                <a:tailEnd type="none" w="med" len="med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" name="TextBox 1"/>
            <p:cNvSpPr txBox="1"/>
            <p:nvPr/>
          </p:nvSpPr>
          <p:spPr>
            <a:xfrm>
              <a:off x="3734960" y="2762072"/>
              <a:ext cx="1485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mtClean="0"/>
                <a:t>HTTP </a:t>
              </a:r>
              <a:r>
                <a:rPr lang="ko-KR" altLang="en-US" dirty="0" smtClean="0"/>
                <a:t>통신</a:t>
              </a:r>
              <a:endParaRPr lang="ko-KR" altLang="en-US" dirty="0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2627784" y="1758556"/>
              <a:ext cx="20882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5022</a:t>
              </a:r>
              <a:r>
                <a:rPr lang="ko-KR" altLang="en-US" dirty="0" smtClean="0"/>
                <a:t>번 포트 대기</a:t>
              </a:r>
              <a:endParaRPr lang="ko-KR" altLang="en-US" dirty="0"/>
            </a:p>
          </p:txBody>
        </p:sp>
        <p:sp>
          <p:nvSpPr>
            <p:cNvPr id="4" name="타원 3"/>
            <p:cNvSpPr/>
            <p:nvPr/>
          </p:nvSpPr>
          <p:spPr>
            <a:xfrm>
              <a:off x="3115829" y="2665452"/>
              <a:ext cx="220498" cy="193239"/>
            </a:xfrm>
            <a:prstGeom prst="ellipse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2" name="직선 연결선 11"/>
            <p:cNvCxnSpPr/>
            <p:nvPr/>
          </p:nvCxnSpPr>
          <p:spPr>
            <a:xfrm flipV="1">
              <a:off x="3221253" y="2072006"/>
              <a:ext cx="0" cy="586523"/>
            </a:xfrm>
            <a:prstGeom prst="line">
              <a:avLst/>
            </a:prstGeom>
            <a:ln>
              <a:prstDash val="sysDot"/>
              <a:headEnd type="triangl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/>
            <p:nvPr/>
          </p:nvCxnSpPr>
          <p:spPr>
            <a:xfrm>
              <a:off x="2238511" y="3212976"/>
              <a:ext cx="1252280" cy="0"/>
            </a:xfrm>
            <a:prstGeom prst="line">
              <a:avLst/>
            </a:prstGeom>
            <a:ln>
              <a:prstDash val="sysDot"/>
              <a:headEnd type="triangl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1792383" y="4670234"/>
              <a:ext cx="41190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오피스 자동화 기술을 이용해 제어</a:t>
              </a:r>
              <a:endParaRPr lang="ko-KR" altLang="en-US" dirty="0"/>
            </a:p>
          </p:txBody>
        </p:sp>
        <p:cxnSp>
          <p:nvCxnSpPr>
            <p:cNvPr id="20" name="직선 연결선 19"/>
            <p:cNvCxnSpPr/>
            <p:nvPr/>
          </p:nvCxnSpPr>
          <p:spPr>
            <a:xfrm flipH="1">
              <a:off x="3432052" y="3212976"/>
              <a:ext cx="10003" cy="1457258"/>
            </a:xfrm>
            <a:prstGeom prst="line">
              <a:avLst/>
            </a:prstGeom>
            <a:ln>
              <a:prstDash val="sysDot"/>
              <a:headEnd type="non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88921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그룹 28"/>
          <p:cNvGrpSpPr/>
          <p:nvPr/>
        </p:nvGrpSpPr>
        <p:grpSpPr>
          <a:xfrm>
            <a:off x="971600" y="548680"/>
            <a:ext cx="5652628" cy="2767662"/>
            <a:chOff x="971600" y="548680"/>
            <a:chExt cx="5652628" cy="2767662"/>
          </a:xfrm>
        </p:grpSpPr>
        <p:sp>
          <p:nvSpPr>
            <p:cNvPr id="2" name="직사각형 1"/>
            <p:cNvSpPr/>
            <p:nvPr/>
          </p:nvSpPr>
          <p:spPr>
            <a:xfrm>
              <a:off x="1115616" y="1268760"/>
              <a:ext cx="5400600" cy="151216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/>
            <p:cNvSpPr/>
            <p:nvPr/>
          </p:nvSpPr>
          <p:spPr>
            <a:xfrm>
              <a:off x="1331640" y="1484784"/>
              <a:ext cx="2664296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…… </a:t>
              </a:r>
              <a:r>
                <a:rPr lang="ko-KR" altLang="en-US" dirty="0" smtClean="0">
                  <a:solidFill>
                    <a:schemeClr val="tx1"/>
                  </a:solidFill>
                </a:rPr>
                <a:t>컴퓨터 </a:t>
              </a:r>
              <a:r>
                <a:rPr lang="en-US" altLang="ko-KR" dirty="0" smtClean="0">
                  <a:solidFill>
                    <a:schemeClr val="tx1"/>
                  </a:solidFill>
                </a:rPr>
                <a:t>IP ……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5076056" y="1484784"/>
              <a:ext cx="1224136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5022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5076056" y="2132856"/>
              <a:ext cx="1224136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Open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1331640" y="2132856"/>
              <a:ext cx="3600400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…… </a:t>
              </a:r>
              <a:r>
                <a:rPr lang="ko-KR" altLang="en-US" dirty="0" smtClean="0">
                  <a:solidFill>
                    <a:schemeClr val="tx1"/>
                  </a:solidFill>
                </a:rPr>
                <a:t>선택된 </a:t>
              </a:r>
              <a:r>
                <a:rPr lang="en-US" altLang="ko-KR" dirty="0" smtClean="0">
                  <a:solidFill>
                    <a:schemeClr val="tx1"/>
                  </a:solidFill>
                </a:rPr>
                <a:t>PPT </a:t>
              </a:r>
              <a:r>
                <a:rPr lang="ko-KR" altLang="en-US" dirty="0" smtClean="0">
                  <a:solidFill>
                    <a:schemeClr val="tx1"/>
                  </a:solidFill>
                </a:rPr>
                <a:t>파일 경로</a:t>
              </a:r>
              <a:r>
                <a:rPr lang="en-US" altLang="ko-KR" dirty="0" smtClean="0">
                  <a:solidFill>
                    <a:schemeClr val="tx1"/>
                  </a:solidFill>
                </a:rPr>
                <a:t> ……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4499992" y="1516142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Port</a:t>
              </a:r>
              <a:endParaRPr lang="ko-KR" alt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971600" y="548680"/>
              <a:ext cx="16921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mtClean="0"/>
                <a:t>Label </a:t>
              </a:r>
              <a:r>
                <a:rPr lang="ko-KR" altLang="en-US" dirty="0" smtClean="0"/>
                <a:t>컨트롤</a:t>
              </a:r>
              <a:endParaRPr lang="ko-KR" altLang="en-US" dirty="0"/>
            </a:p>
          </p:txBody>
        </p:sp>
        <p:cxnSp>
          <p:nvCxnSpPr>
            <p:cNvPr id="11" name="직선 화살표 연결선 10"/>
            <p:cNvCxnSpPr>
              <a:stCxn id="6" idx="2"/>
            </p:cNvCxnSpPr>
            <p:nvPr/>
          </p:nvCxnSpPr>
          <p:spPr>
            <a:xfrm>
              <a:off x="1817694" y="918012"/>
              <a:ext cx="3690410" cy="56677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직선 화살표 연결선 20"/>
            <p:cNvCxnSpPr>
              <a:stCxn id="6" idx="2"/>
            </p:cNvCxnSpPr>
            <p:nvPr/>
          </p:nvCxnSpPr>
          <p:spPr>
            <a:xfrm flipH="1">
              <a:off x="1475656" y="918012"/>
              <a:ext cx="342038" cy="121484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직선 화살표 연결선 22"/>
            <p:cNvCxnSpPr>
              <a:stCxn id="6" idx="2"/>
            </p:cNvCxnSpPr>
            <p:nvPr/>
          </p:nvCxnSpPr>
          <p:spPr>
            <a:xfrm>
              <a:off x="1817694" y="918012"/>
              <a:ext cx="369041" cy="56677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4932040" y="2947010"/>
              <a:ext cx="16921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Button </a:t>
              </a:r>
              <a:r>
                <a:rPr lang="ko-KR" altLang="en-US" dirty="0" smtClean="0"/>
                <a:t>컨트롤</a:t>
              </a:r>
              <a:endParaRPr lang="ko-KR" altLang="en-US" dirty="0"/>
            </a:p>
          </p:txBody>
        </p:sp>
        <p:cxnSp>
          <p:nvCxnSpPr>
            <p:cNvPr id="27" name="직선 화살표 연결선 26"/>
            <p:cNvCxnSpPr>
              <a:endCxn id="14" idx="2"/>
            </p:cNvCxnSpPr>
            <p:nvPr/>
          </p:nvCxnSpPr>
          <p:spPr>
            <a:xfrm flipV="1">
              <a:off x="5688124" y="2564904"/>
              <a:ext cx="0" cy="43204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08207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그룹 37"/>
          <p:cNvGrpSpPr/>
          <p:nvPr/>
        </p:nvGrpSpPr>
        <p:grpSpPr>
          <a:xfrm>
            <a:off x="1115616" y="667864"/>
            <a:ext cx="7755688" cy="3663419"/>
            <a:chOff x="1115616" y="667864"/>
            <a:chExt cx="7755688" cy="3663419"/>
          </a:xfrm>
        </p:grpSpPr>
        <p:sp>
          <p:nvSpPr>
            <p:cNvPr id="2" name="직사각형 1"/>
            <p:cNvSpPr/>
            <p:nvPr/>
          </p:nvSpPr>
          <p:spPr>
            <a:xfrm>
              <a:off x="1115616" y="1268760"/>
              <a:ext cx="6768752" cy="25202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/>
            <p:cNvSpPr/>
            <p:nvPr/>
          </p:nvSpPr>
          <p:spPr>
            <a:xfrm>
              <a:off x="1331640" y="1484784"/>
              <a:ext cx="4151446" cy="156761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…… </a:t>
              </a:r>
              <a:r>
                <a:rPr lang="ko-KR" altLang="en-US" dirty="0" smtClean="0">
                  <a:solidFill>
                    <a:schemeClr val="tx1"/>
                  </a:solidFill>
                </a:rPr>
                <a:t>컴퓨터 </a:t>
              </a:r>
              <a:r>
                <a:rPr lang="en-US" altLang="ko-KR" dirty="0" smtClean="0">
                  <a:solidFill>
                    <a:schemeClr val="tx1"/>
                  </a:solidFill>
                </a:rPr>
                <a:t>IP </a:t>
              </a:r>
              <a:r>
                <a:rPr lang="ko-KR" altLang="en-US" dirty="0" smtClean="0">
                  <a:solidFill>
                    <a:schemeClr val="tx1"/>
                  </a:solidFill>
                </a:rPr>
                <a:t>목록</a:t>
              </a:r>
              <a:r>
                <a:rPr lang="en-US" altLang="ko-KR" dirty="0" smtClean="0">
                  <a:solidFill>
                    <a:schemeClr val="tx1"/>
                  </a:solidFill>
                </a:rPr>
                <a:t> ……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6372200" y="1468639"/>
              <a:ext cx="1224136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5022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4788024" y="3204693"/>
              <a:ext cx="1224136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Open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1350977" y="3204693"/>
              <a:ext cx="3293031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…… </a:t>
              </a:r>
              <a:r>
                <a:rPr lang="ko-KR" altLang="en-US" dirty="0" smtClean="0">
                  <a:solidFill>
                    <a:schemeClr val="tx1"/>
                  </a:solidFill>
                </a:rPr>
                <a:t>선택된 </a:t>
              </a:r>
              <a:r>
                <a:rPr lang="en-US" altLang="ko-KR" dirty="0" smtClean="0">
                  <a:solidFill>
                    <a:schemeClr val="tx1"/>
                  </a:solidFill>
                </a:rPr>
                <a:t>PPT </a:t>
              </a:r>
              <a:r>
                <a:rPr lang="ko-KR" altLang="en-US" dirty="0" smtClean="0">
                  <a:solidFill>
                    <a:schemeClr val="tx1"/>
                  </a:solidFill>
                </a:rPr>
                <a:t>파일 경로</a:t>
              </a:r>
              <a:r>
                <a:rPr lang="en-US" altLang="ko-KR" dirty="0" smtClean="0">
                  <a:solidFill>
                    <a:schemeClr val="tx1"/>
                  </a:solidFill>
                </a:rPr>
                <a:t> ……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5567603" y="1459187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Port</a:t>
              </a:r>
              <a:endParaRPr lang="ko-KR" alt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179116" y="2376445"/>
              <a:ext cx="16921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Label </a:t>
              </a:r>
              <a:r>
                <a:rPr lang="ko-KR" altLang="en-US" dirty="0" smtClean="0"/>
                <a:t>컨트롤</a:t>
              </a:r>
              <a:endParaRPr lang="ko-KR" altLang="en-US" dirty="0"/>
            </a:p>
          </p:txBody>
        </p:sp>
        <p:cxnSp>
          <p:nvCxnSpPr>
            <p:cNvPr id="11" name="직선 화살표 연결선 10"/>
            <p:cNvCxnSpPr>
              <a:stCxn id="6" idx="1"/>
              <a:endCxn id="13" idx="2"/>
            </p:cNvCxnSpPr>
            <p:nvPr/>
          </p:nvCxnSpPr>
          <p:spPr>
            <a:xfrm flipH="1" flipV="1">
              <a:off x="6984268" y="1900687"/>
              <a:ext cx="194848" cy="66042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직선 화살표 연결선 20"/>
            <p:cNvCxnSpPr>
              <a:stCxn id="6" idx="1"/>
              <a:endCxn id="15" idx="0"/>
            </p:cNvCxnSpPr>
            <p:nvPr/>
          </p:nvCxnSpPr>
          <p:spPr>
            <a:xfrm flipH="1">
              <a:off x="2997493" y="2561111"/>
              <a:ext cx="4181623" cy="64358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직선 화살표 연결선 22"/>
            <p:cNvCxnSpPr>
              <a:stCxn id="6" idx="1"/>
              <a:endCxn id="16" idx="0"/>
            </p:cNvCxnSpPr>
            <p:nvPr/>
          </p:nvCxnSpPr>
          <p:spPr>
            <a:xfrm flipH="1">
              <a:off x="6876256" y="2561111"/>
              <a:ext cx="302860" cy="63851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4644008" y="3961951"/>
              <a:ext cx="16921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Button </a:t>
              </a:r>
              <a:r>
                <a:rPr lang="ko-KR" altLang="en-US" dirty="0" smtClean="0"/>
                <a:t>컨트롤</a:t>
              </a:r>
              <a:endParaRPr lang="ko-KR" altLang="en-US" dirty="0"/>
            </a:p>
          </p:txBody>
        </p:sp>
        <p:cxnSp>
          <p:nvCxnSpPr>
            <p:cNvPr id="27" name="직선 화살표 연결선 26"/>
            <p:cNvCxnSpPr/>
            <p:nvPr/>
          </p:nvCxnSpPr>
          <p:spPr>
            <a:xfrm flipV="1">
              <a:off x="5292080" y="3631677"/>
              <a:ext cx="0" cy="43204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직사각형 15"/>
            <p:cNvSpPr/>
            <p:nvPr/>
          </p:nvSpPr>
          <p:spPr>
            <a:xfrm>
              <a:off x="6156176" y="3199629"/>
              <a:ext cx="1440160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Not Loaded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835696" y="667864"/>
              <a:ext cx="16921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목록</a:t>
              </a:r>
              <a:r>
                <a:rPr lang="en-US" altLang="ko-KR" dirty="0" smtClean="0"/>
                <a:t> </a:t>
              </a:r>
              <a:r>
                <a:rPr lang="ko-KR" altLang="en-US" dirty="0" smtClean="0"/>
                <a:t>컨트롤</a:t>
              </a:r>
              <a:endParaRPr lang="ko-KR" altLang="en-US" dirty="0"/>
            </a:p>
          </p:txBody>
        </p:sp>
        <p:cxnSp>
          <p:nvCxnSpPr>
            <p:cNvPr id="36" name="직선 화살표 연결선 35"/>
            <p:cNvCxnSpPr/>
            <p:nvPr/>
          </p:nvCxnSpPr>
          <p:spPr>
            <a:xfrm>
              <a:off x="2555776" y="1030055"/>
              <a:ext cx="0" cy="65460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64807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>
            <a:off x="1115616" y="1268760"/>
            <a:ext cx="7704856" cy="2242507"/>
            <a:chOff x="1115616" y="1268760"/>
            <a:chExt cx="7704856" cy="2242507"/>
          </a:xfrm>
        </p:grpSpPr>
        <p:sp>
          <p:nvSpPr>
            <p:cNvPr id="2" name="직사각형 1"/>
            <p:cNvSpPr/>
            <p:nvPr/>
          </p:nvSpPr>
          <p:spPr>
            <a:xfrm>
              <a:off x="1115616" y="1268760"/>
              <a:ext cx="5400600" cy="151216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/>
            <p:cNvSpPr/>
            <p:nvPr/>
          </p:nvSpPr>
          <p:spPr>
            <a:xfrm>
              <a:off x="2438763" y="1518875"/>
              <a:ext cx="3891880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…… </a:t>
              </a:r>
              <a:r>
                <a:rPr lang="ko-KR" altLang="en-US" dirty="0" smtClean="0">
                  <a:solidFill>
                    <a:schemeClr val="tx1"/>
                  </a:solidFill>
                </a:rPr>
                <a:t>컴퓨터 </a:t>
              </a:r>
              <a:r>
                <a:rPr lang="en-US" altLang="ko-KR" dirty="0" smtClean="0">
                  <a:solidFill>
                    <a:schemeClr val="tx1"/>
                  </a:solidFill>
                </a:rPr>
                <a:t>IP ……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2438763" y="2206799"/>
              <a:ext cx="1224136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5022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5076056" y="2132856"/>
              <a:ext cx="1224136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Connect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457654" y="1532132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IP</a:t>
              </a:r>
              <a:endParaRPr lang="ko-KR" alt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303748" y="3141935"/>
              <a:ext cx="19802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TextBlock </a:t>
              </a:r>
              <a:r>
                <a:rPr lang="ko-KR" altLang="en-US" dirty="0" smtClean="0"/>
                <a:t>컨트롤</a:t>
              </a:r>
              <a:endParaRPr lang="ko-KR" altLang="en-US" dirty="0"/>
            </a:p>
          </p:txBody>
        </p:sp>
        <p:cxnSp>
          <p:nvCxnSpPr>
            <p:cNvPr id="21" name="직선 화살표 연결선 20"/>
            <p:cNvCxnSpPr>
              <a:endCxn id="13" idx="2"/>
            </p:cNvCxnSpPr>
            <p:nvPr/>
          </p:nvCxnSpPr>
          <p:spPr>
            <a:xfrm flipH="1" flipV="1">
              <a:off x="3050831" y="2638847"/>
              <a:ext cx="9001" cy="50308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직선 화살표 연결선 22"/>
            <p:cNvCxnSpPr/>
            <p:nvPr/>
          </p:nvCxnSpPr>
          <p:spPr>
            <a:xfrm flipH="1">
              <a:off x="6077094" y="1734899"/>
              <a:ext cx="87117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4932040" y="2947010"/>
              <a:ext cx="16921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Button </a:t>
              </a:r>
              <a:r>
                <a:rPr lang="ko-KR" altLang="en-US" dirty="0" smtClean="0"/>
                <a:t>컨트롤</a:t>
              </a:r>
              <a:endParaRPr lang="ko-KR" altLang="en-US" dirty="0"/>
            </a:p>
          </p:txBody>
        </p:sp>
        <p:cxnSp>
          <p:nvCxnSpPr>
            <p:cNvPr id="27" name="직선 화살표 연결선 26"/>
            <p:cNvCxnSpPr>
              <a:endCxn id="14" idx="2"/>
            </p:cNvCxnSpPr>
            <p:nvPr/>
          </p:nvCxnSpPr>
          <p:spPr>
            <a:xfrm flipV="1">
              <a:off x="5688124" y="2564904"/>
              <a:ext cx="0" cy="43204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1457654" y="2238157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Port</a:t>
              </a:r>
              <a:endParaRPr lang="ko-KR" altLang="en-US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948264" y="1532132"/>
              <a:ext cx="18722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TextBox </a:t>
              </a:r>
              <a:r>
                <a:rPr lang="ko-KR" altLang="en-US" dirty="0" smtClean="0"/>
                <a:t>컨트롤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240384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그룹 19"/>
          <p:cNvGrpSpPr/>
          <p:nvPr/>
        </p:nvGrpSpPr>
        <p:grpSpPr>
          <a:xfrm>
            <a:off x="1115616" y="1268760"/>
            <a:ext cx="5848546" cy="3888432"/>
            <a:chOff x="1115616" y="1268760"/>
            <a:chExt cx="5848546" cy="3888432"/>
          </a:xfrm>
        </p:grpSpPr>
        <p:sp>
          <p:nvSpPr>
            <p:cNvPr id="2" name="직사각형 1"/>
            <p:cNvSpPr/>
            <p:nvPr/>
          </p:nvSpPr>
          <p:spPr>
            <a:xfrm>
              <a:off x="1115616" y="1268760"/>
              <a:ext cx="2952328" cy="388843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/>
            <p:cNvSpPr/>
            <p:nvPr/>
          </p:nvSpPr>
          <p:spPr>
            <a:xfrm>
              <a:off x="1187624" y="1413744"/>
              <a:ext cx="2808312" cy="367144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1265899" y="1484784"/>
              <a:ext cx="2621217" cy="158417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</a:rPr>
                <a:t>현재 슬라이드 이미지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983942" y="4088058"/>
              <a:ext cx="19802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TextBlock </a:t>
              </a:r>
              <a:r>
                <a:rPr lang="ko-KR" altLang="en-US" dirty="0" smtClean="0"/>
                <a:t>컨트롤</a:t>
              </a:r>
              <a:endParaRPr lang="ko-KR" altLang="en-US" dirty="0"/>
            </a:p>
          </p:txBody>
        </p:sp>
        <p:cxnSp>
          <p:nvCxnSpPr>
            <p:cNvPr id="23" name="직선 화살표 연결선 22"/>
            <p:cNvCxnSpPr/>
            <p:nvPr/>
          </p:nvCxnSpPr>
          <p:spPr>
            <a:xfrm flipH="1">
              <a:off x="3748254" y="3325634"/>
              <a:ext cx="87117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4933715" y="1967849"/>
              <a:ext cx="16921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Image </a:t>
              </a:r>
              <a:r>
                <a:rPr lang="ko-KR" altLang="en-US" dirty="0" smtClean="0"/>
                <a:t>컨트롤</a:t>
              </a:r>
              <a:endParaRPr lang="ko-KR" altLang="en-US" dirty="0"/>
            </a:p>
          </p:txBody>
        </p:sp>
        <p:cxnSp>
          <p:nvCxnSpPr>
            <p:cNvPr id="27" name="직선 화살표 연결선 26"/>
            <p:cNvCxnSpPr/>
            <p:nvPr/>
          </p:nvCxnSpPr>
          <p:spPr>
            <a:xfrm flipH="1">
              <a:off x="3748254" y="2173506"/>
              <a:ext cx="122413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4559151" y="3130782"/>
              <a:ext cx="20694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Panorama </a:t>
              </a:r>
              <a:r>
                <a:rPr lang="ko-KR" altLang="en-US" dirty="0" smtClean="0"/>
                <a:t>컨트롤</a:t>
              </a:r>
              <a:endParaRPr lang="ko-KR" altLang="en-US" dirty="0"/>
            </a:p>
          </p:txBody>
        </p:sp>
        <p:sp>
          <p:nvSpPr>
            <p:cNvPr id="25" name="직사각형 24"/>
            <p:cNvSpPr/>
            <p:nvPr/>
          </p:nvSpPr>
          <p:spPr>
            <a:xfrm>
              <a:off x="1265898" y="3573016"/>
              <a:ext cx="2621217" cy="1441399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</a:rPr>
                <a:t>슬라이드의 메모 내용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직선 화살표 연결선 27"/>
            <p:cNvCxnSpPr/>
            <p:nvPr/>
          </p:nvCxnSpPr>
          <p:spPr>
            <a:xfrm flipH="1">
              <a:off x="3776700" y="4293715"/>
              <a:ext cx="122413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46909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1115616" y="1268760"/>
            <a:ext cx="5808695" cy="3907016"/>
            <a:chOff x="1115616" y="1268760"/>
            <a:chExt cx="5808695" cy="3907016"/>
          </a:xfrm>
        </p:grpSpPr>
        <p:sp>
          <p:nvSpPr>
            <p:cNvPr id="2" name="직사각형 1"/>
            <p:cNvSpPr/>
            <p:nvPr/>
          </p:nvSpPr>
          <p:spPr>
            <a:xfrm>
              <a:off x="1115616" y="1268760"/>
              <a:ext cx="2952328" cy="388843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/>
            <p:cNvSpPr/>
            <p:nvPr/>
          </p:nvSpPr>
          <p:spPr>
            <a:xfrm>
              <a:off x="1187624" y="1413744"/>
              <a:ext cx="2808312" cy="237529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1265899" y="1484784"/>
              <a:ext cx="2621217" cy="104938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</a:rPr>
                <a:t>현재 슬라이드 이미지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944091" y="3076816"/>
              <a:ext cx="19802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TextBlock </a:t>
              </a:r>
              <a:r>
                <a:rPr lang="ko-KR" altLang="en-US" dirty="0" smtClean="0"/>
                <a:t>컨트롤</a:t>
              </a:r>
              <a:endParaRPr lang="ko-KR" altLang="en-US" dirty="0"/>
            </a:p>
          </p:txBody>
        </p:sp>
        <p:cxnSp>
          <p:nvCxnSpPr>
            <p:cNvPr id="23" name="직선 화살표 연결선 22"/>
            <p:cNvCxnSpPr/>
            <p:nvPr/>
          </p:nvCxnSpPr>
          <p:spPr>
            <a:xfrm flipH="1">
              <a:off x="3887116" y="2596118"/>
              <a:ext cx="87117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4933715" y="1967849"/>
              <a:ext cx="16921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Image </a:t>
              </a:r>
              <a:r>
                <a:rPr lang="ko-KR" altLang="en-US" dirty="0" smtClean="0"/>
                <a:t>컨트롤</a:t>
              </a:r>
              <a:endParaRPr lang="ko-KR" altLang="en-US" dirty="0"/>
            </a:p>
          </p:txBody>
        </p:sp>
        <p:cxnSp>
          <p:nvCxnSpPr>
            <p:cNvPr id="27" name="직선 화살표 연결선 26"/>
            <p:cNvCxnSpPr/>
            <p:nvPr/>
          </p:nvCxnSpPr>
          <p:spPr>
            <a:xfrm flipH="1">
              <a:off x="3748254" y="2173506"/>
              <a:ext cx="122413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4710206" y="2399587"/>
              <a:ext cx="20694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Panorama </a:t>
              </a:r>
              <a:r>
                <a:rPr lang="ko-KR" altLang="en-US" dirty="0" smtClean="0"/>
                <a:t>컨트롤</a:t>
              </a:r>
              <a:endParaRPr lang="ko-KR" altLang="en-US" dirty="0"/>
            </a:p>
          </p:txBody>
        </p:sp>
        <p:sp>
          <p:nvSpPr>
            <p:cNvPr id="25" name="직사각형 24"/>
            <p:cNvSpPr/>
            <p:nvPr/>
          </p:nvSpPr>
          <p:spPr>
            <a:xfrm>
              <a:off x="1265899" y="2677563"/>
              <a:ext cx="2621217" cy="96746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</a:rPr>
                <a:t>슬라이드의 메모 내용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직선 화살표 연결선 27"/>
            <p:cNvCxnSpPr/>
            <p:nvPr/>
          </p:nvCxnSpPr>
          <p:spPr>
            <a:xfrm flipH="1">
              <a:off x="3759806" y="3243115"/>
              <a:ext cx="122413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직선 화살표 연결선 29"/>
            <p:cNvCxnSpPr/>
            <p:nvPr/>
          </p:nvCxnSpPr>
          <p:spPr>
            <a:xfrm flipH="1">
              <a:off x="3759806" y="4437112"/>
              <a:ext cx="122413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4" name="직사각형 13"/>
            <p:cNvSpPr/>
            <p:nvPr/>
          </p:nvSpPr>
          <p:spPr>
            <a:xfrm>
              <a:off x="1265898" y="3932437"/>
              <a:ext cx="2621217" cy="110009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dirty="0" smtClean="0">
                  <a:solidFill>
                    <a:schemeClr val="tx1"/>
                  </a:solidFill>
                </a:rPr>
                <a:t>전체 슬라이드의 이미지 목록</a:t>
              </a:r>
              <a:endParaRPr lang="ko-KR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983941" y="4252446"/>
              <a:ext cx="179568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ListBox </a:t>
              </a:r>
              <a:r>
                <a:rPr lang="ko-KR" altLang="en-US" dirty="0" smtClean="0"/>
                <a:t>컨트롤</a:t>
              </a:r>
              <a:endParaRPr lang="en-US" altLang="ko-KR" dirty="0" smtClean="0"/>
            </a:p>
            <a:p>
              <a:r>
                <a:rPr lang="ko-KR" altLang="en-US" dirty="0" smtClean="0"/>
                <a:t>        </a:t>
              </a:r>
              <a:r>
                <a:rPr lang="en-US" altLang="ko-KR" dirty="0" smtClean="0"/>
                <a:t>+</a:t>
              </a:r>
              <a:br>
                <a:rPr lang="en-US" altLang="ko-KR" dirty="0" smtClean="0"/>
              </a:br>
              <a:r>
                <a:rPr lang="en-US" altLang="ko-KR" dirty="0" smtClean="0"/>
                <a:t>Image </a:t>
              </a:r>
              <a:r>
                <a:rPr lang="ko-KR" altLang="en-US" dirty="0" smtClean="0"/>
                <a:t>컨트롤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734531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>
            <a:off x="1259632" y="1988840"/>
            <a:ext cx="7489847" cy="3014800"/>
            <a:chOff x="1259632" y="1988840"/>
            <a:chExt cx="7489847" cy="3014800"/>
          </a:xfrm>
        </p:grpSpPr>
        <p:sp>
          <p:nvSpPr>
            <p:cNvPr id="25" name="모서리가 둥근 직사각형 24"/>
            <p:cNvSpPr/>
            <p:nvPr/>
          </p:nvSpPr>
          <p:spPr>
            <a:xfrm>
              <a:off x="2339752" y="1988840"/>
              <a:ext cx="3600400" cy="504056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ko-KR" altLang="en-US" dirty="0" smtClean="0"/>
                <a:t>닷넷 응용 프로그램</a:t>
              </a:r>
              <a:endParaRPr lang="ko-KR" altLang="en-US" dirty="0"/>
            </a:p>
          </p:txBody>
        </p:sp>
        <p:sp>
          <p:nvSpPr>
            <p:cNvPr id="10" name="모서리가 둥근 직사각형 9"/>
            <p:cNvSpPr/>
            <p:nvPr/>
          </p:nvSpPr>
          <p:spPr>
            <a:xfrm>
              <a:off x="2339752" y="4499584"/>
              <a:ext cx="3598371" cy="504056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 smtClean="0"/>
                <a:t>COM </a:t>
              </a:r>
              <a:r>
                <a:rPr lang="ko-KR" altLang="en-US" dirty="0" smtClean="0"/>
                <a:t>개체</a:t>
              </a:r>
              <a:endParaRPr lang="ko-KR" altLang="en-US" dirty="0"/>
            </a:p>
          </p:txBody>
        </p:sp>
        <p:cxnSp>
          <p:nvCxnSpPr>
            <p:cNvPr id="5" name="직선 연결선 4"/>
            <p:cNvCxnSpPr/>
            <p:nvPr/>
          </p:nvCxnSpPr>
          <p:spPr>
            <a:xfrm>
              <a:off x="1259632" y="3496240"/>
              <a:ext cx="6120680" cy="0"/>
            </a:xfrm>
            <a:prstGeom prst="line">
              <a:avLst/>
            </a:prstGeom>
            <a:ln>
              <a:prstDash val="sysDash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sp>
          <p:nvSpPr>
            <p:cNvPr id="8" name="모서리가 둥근 직사각형 7"/>
            <p:cNvSpPr/>
            <p:nvPr/>
          </p:nvSpPr>
          <p:spPr>
            <a:xfrm>
              <a:off x="2341780" y="3244212"/>
              <a:ext cx="3598371" cy="504056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 smtClean="0"/>
                <a:t>RCW</a:t>
              </a:r>
              <a:endParaRPr lang="ko-KR" altLang="en-US" dirty="0"/>
            </a:p>
          </p:txBody>
        </p:sp>
        <p:cxnSp>
          <p:nvCxnSpPr>
            <p:cNvPr id="3" name="직선 화살표 연결선 2"/>
            <p:cNvCxnSpPr/>
            <p:nvPr/>
          </p:nvCxnSpPr>
          <p:spPr>
            <a:xfrm>
              <a:off x="4146577" y="2423696"/>
              <a:ext cx="0" cy="87494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직선 화살표 연결선 11"/>
            <p:cNvCxnSpPr/>
            <p:nvPr/>
          </p:nvCxnSpPr>
          <p:spPr>
            <a:xfrm>
              <a:off x="4138937" y="3668182"/>
              <a:ext cx="0" cy="87494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6" name="TextBox 5"/>
            <p:cNvSpPr txBox="1"/>
            <p:nvPr/>
          </p:nvSpPr>
          <p:spPr>
            <a:xfrm>
              <a:off x="4932040" y="3799759"/>
              <a:ext cx="381743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관리되지 않는</a:t>
              </a:r>
              <a:r>
                <a:rPr lang="en-US" altLang="ko-KR" dirty="0" smtClean="0"/>
                <a:t>(Unmanaged) </a:t>
              </a:r>
              <a:r>
                <a:rPr lang="ko-KR" altLang="en-US" dirty="0" smtClean="0"/>
                <a:t>영역</a:t>
              </a:r>
              <a:endParaRPr lang="ko-KR" altLang="en-US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912501" y="2796414"/>
              <a:ext cx="381743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관리</a:t>
              </a:r>
              <a:r>
                <a:rPr lang="en-US" altLang="ko-KR" dirty="0" smtClean="0"/>
                <a:t>(Managed) </a:t>
              </a:r>
              <a:r>
                <a:rPr lang="ko-KR" altLang="en-US" dirty="0" smtClean="0"/>
                <a:t>영역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600168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그룹 22"/>
          <p:cNvGrpSpPr/>
          <p:nvPr/>
        </p:nvGrpSpPr>
        <p:grpSpPr>
          <a:xfrm>
            <a:off x="539552" y="1268760"/>
            <a:ext cx="7560840" cy="3770806"/>
            <a:chOff x="539552" y="1268760"/>
            <a:chExt cx="7560840" cy="3770806"/>
          </a:xfrm>
        </p:grpSpPr>
        <p:grpSp>
          <p:nvGrpSpPr>
            <p:cNvPr id="18" name="그룹 17"/>
            <p:cNvGrpSpPr/>
            <p:nvPr/>
          </p:nvGrpSpPr>
          <p:grpSpPr>
            <a:xfrm>
              <a:off x="539552" y="1268760"/>
              <a:ext cx="7560840" cy="2952328"/>
              <a:chOff x="539552" y="1268760"/>
              <a:chExt cx="7560840" cy="2952328"/>
            </a:xfrm>
          </p:grpSpPr>
          <p:sp>
            <p:nvSpPr>
              <p:cNvPr id="5" name="모서리가 둥근 직사각형 4"/>
              <p:cNvSpPr/>
              <p:nvPr/>
            </p:nvSpPr>
            <p:spPr>
              <a:xfrm>
                <a:off x="539552" y="1268760"/>
                <a:ext cx="3312368" cy="2952328"/>
              </a:xfrm>
              <a:prstGeom prst="round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pPr algn="ctr"/>
                <a:r>
                  <a:rPr lang="en-US" altLang="ko-KR" dirty="0" smtClean="0"/>
                  <a:t>PC</a:t>
                </a:r>
                <a:endParaRPr lang="ko-KR" altLang="en-US" dirty="0"/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4788024" y="1268760"/>
                <a:ext cx="3312368" cy="2952328"/>
              </a:xfrm>
              <a:prstGeom prst="round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pPr algn="ctr"/>
                <a:r>
                  <a:rPr lang="ko-KR" altLang="en-US" dirty="0" smtClean="0"/>
                  <a:t>윈도우 폰</a:t>
                </a:r>
                <a:endParaRPr lang="ko-KR" altLang="en-US" dirty="0"/>
              </a:p>
            </p:txBody>
          </p:sp>
          <p:sp>
            <p:nvSpPr>
              <p:cNvPr id="6" name="모서리가 둥근 직사각형 5"/>
              <p:cNvSpPr/>
              <p:nvPr/>
            </p:nvSpPr>
            <p:spPr>
              <a:xfrm>
                <a:off x="1115616" y="3356992"/>
                <a:ext cx="2160240" cy="648072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dirty="0" smtClean="0"/>
                  <a:t>파워포인트</a:t>
                </a:r>
                <a:endParaRPr lang="ko-KR" altLang="en-US" dirty="0"/>
              </a:p>
            </p:txBody>
          </p:sp>
          <p:sp>
            <p:nvSpPr>
              <p:cNvPr id="9" name="모서리가 둥근 직사각형 8"/>
              <p:cNvSpPr/>
              <p:nvPr/>
            </p:nvSpPr>
            <p:spPr>
              <a:xfrm>
                <a:off x="1115616" y="2420888"/>
                <a:ext cx="2160240" cy="648072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 err="1" smtClean="0"/>
                  <a:t>PPTShow</a:t>
                </a:r>
                <a:endParaRPr lang="ko-KR" altLang="en-US" dirty="0"/>
              </a:p>
            </p:txBody>
          </p:sp>
          <p:sp>
            <p:nvSpPr>
              <p:cNvPr id="10" name="모서리가 둥근 직사각형 9"/>
              <p:cNvSpPr/>
              <p:nvPr/>
            </p:nvSpPr>
            <p:spPr>
              <a:xfrm>
                <a:off x="5220072" y="2420888"/>
                <a:ext cx="2448272" cy="648072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 err="1" smtClean="0"/>
                  <a:t>ShowController</a:t>
                </a:r>
                <a:endParaRPr lang="ko-KR" altLang="en-US" dirty="0"/>
              </a:p>
            </p:txBody>
          </p:sp>
          <p:cxnSp>
            <p:nvCxnSpPr>
              <p:cNvPr id="11" name="직선 화살표 연결선 10"/>
              <p:cNvCxnSpPr/>
              <p:nvPr/>
            </p:nvCxnSpPr>
            <p:spPr>
              <a:xfrm>
                <a:off x="3316334" y="2744924"/>
                <a:ext cx="1872208" cy="0"/>
              </a:xfrm>
              <a:prstGeom prst="straightConnector1">
                <a:avLst/>
              </a:prstGeom>
              <a:ln>
                <a:headEnd type="triangle" w="med" len="med"/>
                <a:tailEnd type="none" w="med" len="med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" name="직선 화살표 연결선 14"/>
              <p:cNvCxnSpPr/>
              <p:nvPr/>
            </p:nvCxnSpPr>
            <p:spPr>
              <a:xfrm flipH="1" flipV="1">
                <a:off x="2194353" y="2953548"/>
                <a:ext cx="1383" cy="518857"/>
              </a:xfrm>
              <a:prstGeom prst="straightConnector1">
                <a:avLst/>
              </a:prstGeom>
              <a:ln>
                <a:headEnd type="triangle" w="med" len="med"/>
                <a:tailEnd type="none" w="med" len="med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" name="TextBox 1"/>
            <p:cNvSpPr txBox="1"/>
            <p:nvPr/>
          </p:nvSpPr>
          <p:spPr>
            <a:xfrm>
              <a:off x="3734960" y="2762072"/>
              <a:ext cx="1485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mtClean="0"/>
                <a:t>HTTP </a:t>
              </a:r>
              <a:r>
                <a:rPr lang="ko-KR" altLang="en-US" dirty="0" smtClean="0"/>
                <a:t>통신</a:t>
              </a:r>
              <a:endParaRPr lang="ko-KR" altLang="en-US" dirty="0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2627784" y="1758556"/>
              <a:ext cx="20882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5022</a:t>
              </a:r>
              <a:r>
                <a:rPr lang="ko-KR" altLang="en-US" dirty="0" smtClean="0"/>
                <a:t>번 포트 대기</a:t>
              </a:r>
              <a:endParaRPr lang="ko-KR" altLang="en-US" dirty="0"/>
            </a:p>
          </p:txBody>
        </p:sp>
        <p:sp>
          <p:nvSpPr>
            <p:cNvPr id="4" name="타원 3"/>
            <p:cNvSpPr/>
            <p:nvPr/>
          </p:nvSpPr>
          <p:spPr>
            <a:xfrm>
              <a:off x="3115829" y="2665452"/>
              <a:ext cx="220498" cy="193239"/>
            </a:xfrm>
            <a:prstGeom prst="ellipse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2" name="직선 연결선 11"/>
            <p:cNvCxnSpPr/>
            <p:nvPr/>
          </p:nvCxnSpPr>
          <p:spPr>
            <a:xfrm flipV="1">
              <a:off x="3221253" y="2072006"/>
              <a:ext cx="0" cy="586523"/>
            </a:xfrm>
            <a:prstGeom prst="line">
              <a:avLst/>
            </a:prstGeom>
            <a:ln>
              <a:prstDash val="sysDot"/>
              <a:headEnd type="triangl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/>
            <p:nvPr/>
          </p:nvCxnSpPr>
          <p:spPr>
            <a:xfrm>
              <a:off x="2238511" y="3212976"/>
              <a:ext cx="1252280" cy="0"/>
            </a:xfrm>
            <a:prstGeom prst="line">
              <a:avLst/>
            </a:prstGeom>
            <a:ln>
              <a:prstDash val="sysDot"/>
              <a:headEnd type="triangl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1792383" y="4670234"/>
              <a:ext cx="41190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오피스 자동화 기술을 이용해 제어</a:t>
              </a:r>
              <a:endParaRPr lang="ko-KR" altLang="en-US" dirty="0"/>
            </a:p>
          </p:txBody>
        </p:sp>
        <p:cxnSp>
          <p:nvCxnSpPr>
            <p:cNvPr id="20" name="직선 연결선 19"/>
            <p:cNvCxnSpPr/>
            <p:nvPr/>
          </p:nvCxnSpPr>
          <p:spPr>
            <a:xfrm flipH="1">
              <a:off x="3432052" y="3212976"/>
              <a:ext cx="10003" cy="1457258"/>
            </a:xfrm>
            <a:prstGeom prst="line">
              <a:avLst/>
            </a:prstGeom>
            <a:ln>
              <a:prstDash val="sysDot"/>
              <a:headEnd type="non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38285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그룹 19"/>
          <p:cNvGrpSpPr/>
          <p:nvPr/>
        </p:nvGrpSpPr>
        <p:grpSpPr>
          <a:xfrm>
            <a:off x="2339752" y="1988840"/>
            <a:ext cx="3600400" cy="2387114"/>
            <a:chOff x="2339752" y="1988840"/>
            <a:chExt cx="3600400" cy="2387114"/>
          </a:xfrm>
        </p:grpSpPr>
        <p:sp>
          <p:nvSpPr>
            <p:cNvPr id="25" name="모서리가 둥근 직사각형 24"/>
            <p:cNvSpPr/>
            <p:nvPr/>
          </p:nvSpPr>
          <p:spPr>
            <a:xfrm>
              <a:off x="2339752" y="1988840"/>
              <a:ext cx="3600400" cy="504056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ko-KR" altLang="en-US" dirty="0" smtClean="0"/>
                <a:t>닷넷 응용 프로그램</a:t>
              </a:r>
              <a:endParaRPr lang="ko-KR" altLang="en-US" dirty="0"/>
            </a:p>
          </p:txBody>
        </p:sp>
        <p:sp>
          <p:nvSpPr>
            <p:cNvPr id="8" name="모서리가 둥근 직사각형 7"/>
            <p:cNvSpPr/>
            <p:nvPr/>
          </p:nvSpPr>
          <p:spPr>
            <a:xfrm>
              <a:off x="2341780" y="3244212"/>
              <a:ext cx="3598371" cy="504056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 smtClean="0"/>
                <a:t>P/Invoke</a:t>
              </a:r>
              <a:endParaRPr lang="ko-KR" altLang="en-US" dirty="0"/>
            </a:p>
          </p:txBody>
        </p:sp>
        <p:sp>
          <p:nvSpPr>
            <p:cNvPr id="9" name="모서리가 둥근 직사각형 8"/>
            <p:cNvSpPr/>
            <p:nvPr/>
          </p:nvSpPr>
          <p:spPr>
            <a:xfrm>
              <a:off x="3995936" y="2616526"/>
              <a:ext cx="1944216" cy="504056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 smtClean="0"/>
                <a:t>Microsoft.Win32</a:t>
              </a:r>
              <a:endParaRPr lang="ko-KR" altLang="en-US" dirty="0"/>
            </a:p>
          </p:txBody>
        </p:sp>
        <p:sp>
          <p:nvSpPr>
            <p:cNvPr id="10" name="모서리가 둥근 직사각형 9"/>
            <p:cNvSpPr/>
            <p:nvPr/>
          </p:nvSpPr>
          <p:spPr>
            <a:xfrm>
              <a:off x="2339752" y="3871898"/>
              <a:ext cx="3598371" cy="504056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 smtClean="0"/>
                <a:t>Win32 API</a:t>
              </a:r>
              <a:endParaRPr lang="ko-KR" altLang="en-US" dirty="0"/>
            </a:p>
          </p:txBody>
        </p:sp>
        <p:cxnSp>
          <p:nvCxnSpPr>
            <p:cNvPr id="3" name="직선 화살표 연결선 2"/>
            <p:cNvCxnSpPr/>
            <p:nvPr/>
          </p:nvCxnSpPr>
          <p:spPr>
            <a:xfrm>
              <a:off x="3131840" y="2369266"/>
              <a:ext cx="0" cy="87494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직선 화살표 연결선 15"/>
            <p:cNvCxnSpPr/>
            <p:nvPr/>
          </p:nvCxnSpPr>
          <p:spPr>
            <a:xfrm>
              <a:off x="3995936" y="3624638"/>
              <a:ext cx="0" cy="30841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직선 화살표 연결선 17"/>
            <p:cNvCxnSpPr/>
            <p:nvPr/>
          </p:nvCxnSpPr>
          <p:spPr>
            <a:xfrm>
              <a:off x="5004048" y="2369266"/>
              <a:ext cx="0" cy="33965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직선 화살표 연결선 21"/>
            <p:cNvCxnSpPr/>
            <p:nvPr/>
          </p:nvCxnSpPr>
          <p:spPr>
            <a:xfrm>
              <a:off x="5004048" y="3074385"/>
              <a:ext cx="0" cy="33965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25324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174587</TotalTime>
  <Words>3228</Words>
  <Application>Microsoft Office PowerPoint</Application>
  <PresentationFormat>화면 슬라이드 쇼(4:3)</PresentationFormat>
  <Paragraphs>1452</Paragraphs>
  <Slides>118</Slides>
  <Notes>1</Notes>
  <HiddenSlides>0</HiddenSlides>
  <MMClips>0</MMClips>
  <ScaleCrop>false</ScaleCrop>
  <HeadingPairs>
    <vt:vector size="8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118</vt:i4>
      </vt:variant>
    </vt:vector>
  </HeadingPairs>
  <TitlesOfParts>
    <vt:vector size="124" baseType="lpstr">
      <vt:lpstr>굴림</vt:lpstr>
      <vt:lpstr>맑은 고딕</vt:lpstr>
      <vt:lpstr>Arial</vt:lpstr>
      <vt:lpstr>Wingdings</vt:lpstr>
      <vt:lpstr>Office 테마</vt:lpstr>
      <vt:lpstr>Visio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R&amp;D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Microsoft Corporation</dc:creator>
  <cp:lastModifiedBy>SeongTae Jeong</cp:lastModifiedBy>
  <cp:revision>558</cp:revision>
  <dcterms:created xsi:type="dcterms:W3CDTF">2006-10-05T04:04:58Z</dcterms:created>
  <dcterms:modified xsi:type="dcterms:W3CDTF">2015-07-22T16:24:00Z</dcterms:modified>
</cp:coreProperties>
</file>